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413" r:id="rId3"/>
    <p:sldId id="357" r:id="rId4"/>
    <p:sldId id="358" r:id="rId5"/>
    <p:sldId id="359" r:id="rId6"/>
    <p:sldId id="361" r:id="rId7"/>
    <p:sldId id="362" r:id="rId8"/>
    <p:sldId id="407" r:id="rId9"/>
    <p:sldId id="366" r:id="rId10"/>
    <p:sldId id="367" r:id="rId11"/>
    <p:sldId id="372" r:id="rId12"/>
    <p:sldId id="373" r:id="rId13"/>
    <p:sldId id="381" r:id="rId14"/>
    <p:sldId id="408" r:id="rId15"/>
    <p:sldId id="382" r:id="rId16"/>
    <p:sldId id="385" r:id="rId17"/>
    <p:sldId id="384" r:id="rId18"/>
    <p:sldId id="404" r:id="rId19"/>
    <p:sldId id="386" r:id="rId20"/>
    <p:sldId id="387" r:id="rId21"/>
    <p:sldId id="390" r:id="rId22"/>
    <p:sldId id="391" r:id="rId23"/>
    <p:sldId id="396" r:id="rId24"/>
    <p:sldId id="406" r:id="rId25"/>
    <p:sldId id="403" r:id="rId26"/>
    <p:sldId id="340" r:id="rId27"/>
    <p:sldId id="412" r:id="rId28"/>
  </p:sldIdLst>
  <p:sldSz cx="9906000" cy="6858000" type="A4"/>
  <p:notesSz cx="6858000" cy="95440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IhP1uO9GYDecm7QUX/uErg==" hashData="HaEorvxA5VGY8YHMtRsLrfFTGI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6A"/>
    <a:srgbClr val="00C5C0"/>
    <a:srgbClr val="009999"/>
    <a:srgbClr val="FFFF00"/>
    <a:srgbClr val="FFCC66"/>
    <a:srgbClr val="FF0000"/>
    <a:srgbClr val="FF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>
      <p:cViewPr>
        <p:scale>
          <a:sx n="66" d="100"/>
          <a:sy n="66" d="100"/>
        </p:scale>
        <p:origin x="-990" y="-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9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2405063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pt-BR" sz="2800" smtClean="0"/>
              <a:t>Conservadorismo na gestão das finanças. Isso implica:</a:t>
            </a:r>
          </a:p>
          <a:p>
            <a:pPr marL="1074738" lvl="1" indent="-363538" eaLnBrk="1" hangingPunct="1">
              <a:buFont typeface="Wingdings" pitchFamily="2" charset="2"/>
              <a:buChar char="ü"/>
            </a:pPr>
            <a:r>
              <a:rPr lang="pt-BR" sz="2200" smtClean="0"/>
              <a:t>Dispor de informações precisas;</a:t>
            </a:r>
          </a:p>
          <a:p>
            <a:pPr marL="1074738" lvl="1" indent="-363538" eaLnBrk="1" hangingPunct="1">
              <a:buFont typeface="Wingdings" pitchFamily="2" charset="2"/>
              <a:buChar char="ü"/>
            </a:pPr>
            <a:r>
              <a:rPr lang="pt-BR" sz="2200" smtClean="0"/>
              <a:t>Administrar custos;</a:t>
            </a:r>
          </a:p>
          <a:p>
            <a:pPr marL="1074738" lvl="1" indent="-363538" eaLnBrk="1" hangingPunct="1">
              <a:buFont typeface="Wingdings" pitchFamily="2" charset="2"/>
              <a:buChar char="ü"/>
            </a:pPr>
            <a:r>
              <a:rPr lang="pt-BR" sz="2200" smtClean="0">
                <a:solidFill>
                  <a:srgbClr val="FF0000"/>
                </a:solidFill>
              </a:rPr>
              <a:t>Manter reservas de caixa.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pt-BR" sz="2800" smtClean="0">
              <a:solidFill>
                <a:srgbClr val="FF0000"/>
              </a:solidFill>
            </a:endParaRPr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1129903" y="4149726"/>
            <a:ext cx="7957476" cy="1584325"/>
          </a:xfrm>
          <a:prstGeom prst="rect">
            <a:avLst/>
          </a:prstGeom>
          <a:gradFill rotWithShape="1">
            <a:gsLst>
              <a:gs pos="0">
                <a:srgbClr val="FFFF99">
                  <a:alpha val="50999"/>
                </a:srgbClr>
              </a:gs>
              <a:gs pos="100000">
                <a:srgbClr val="FFFF99">
                  <a:gamma/>
                  <a:shade val="46275"/>
                  <a:invGamma/>
                  <a:alpha val="52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Isso possibilita o rápido aproveitamento das oportunidades, ante a imobilidade da maioria dos concorrentes.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2"/>
            </a:pPr>
            <a:r>
              <a:rPr lang="pt-BR" sz="2800" smtClean="0"/>
              <a:t>Sensibilidade em relação ao mundo circundante.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Adaptar-se às mudanças com a velocidade necessária;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Aprender com as mudanças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pt-BR" sz="2800" smtClean="0"/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16129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2"/>
            </a:pPr>
            <a:r>
              <a:rPr lang="pt-BR" sz="2800" smtClean="0"/>
              <a:t>Sensibilidade em relação ao mundo circundante.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Adaptar-se às mudanças com a velocidade necessária;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Aprender com as mudanças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pt-BR" sz="1000" smtClean="0"/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1442906" y="3284539"/>
            <a:ext cx="7333192" cy="2592387"/>
          </a:xfrm>
          <a:prstGeom prst="rect">
            <a:avLst/>
          </a:prstGeom>
          <a:gradFill rotWithShape="1">
            <a:gsLst>
              <a:gs pos="0">
                <a:schemeClr val="accent1">
                  <a:alpha val="49001"/>
                </a:schemeClr>
              </a:gs>
              <a:gs pos="100000">
                <a:schemeClr val="accent1">
                  <a:gamma/>
                  <a:shade val="46275"/>
                  <a:invGamma/>
                  <a:alpha val="46001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VER NAS MUDANÇAS OPORTUNIDADES, NÃO AMEAÇAS.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2043113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3"/>
            </a:pPr>
            <a:r>
              <a:rPr lang="pt-BR" sz="2800" smtClean="0"/>
              <a:t>Consciência da própria identidade.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Os colaboradores devem sentir que fazem parte do todo;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Os gerentes são “prata da casa” – são sucessores que têm em mente legar uma organização pelo menos tão boa quanto a que receberam de seus antecessores</a:t>
            </a:r>
            <a:r>
              <a:rPr lang="pt-BR" sz="2200" smtClean="0">
                <a:solidFill>
                  <a:srgbClr val="FFCC66"/>
                </a:solidFill>
              </a:rPr>
              <a:t>.</a:t>
            </a:r>
          </a:p>
        </p:txBody>
      </p:sp>
      <p:grpSp>
        <p:nvGrpSpPr>
          <p:cNvPr id="2" name="Grupo 8"/>
          <p:cNvGrpSpPr>
            <a:grpSpLocks/>
          </p:cNvGrpSpPr>
          <p:nvPr/>
        </p:nvGrpSpPr>
        <p:grpSpPr bwMode="auto">
          <a:xfrm>
            <a:off x="273447" y="4149725"/>
            <a:ext cx="9360826" cy="1727200"/>
            <a:chOff x="252413" y="4149725"/>
            <a:chExt cx="8640762" cy="1727200"/>
          </a:xfrm>
        </p:grpSpPr>
        <p:sp>
          <p:nvSpPr>
            <p:cNvPr id="180228" name="Oval 4"/>
            <p:cNvSpPr>
              <a:spLocks noChangeArrowheads="1"/>
            </p:cNvSpPr>
            <p:nvPr/>
          </p:nvSpPr>
          <p:spPr bwMode="auto">
            <a:xfrm>
              <a:off x="3203575" y="4437063"/>
              <a:ext cx="2736850" cy="115252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78999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81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+mn-cs"/>
                </a:rPr>
                <a:t>COMPROMETIMENTO</a:t>
              </a:r>
            </a:p>
          </p:txBody>
        </p:sp>
        <p:sp>
          <p:nvSpPr>
            <p:cNvPr id="180229" name="AutoShape 5"/>
            <p:cNvSpPr>
              <a:spLocks noChangeArrowheads="1"/>
            </p:cNvSpPr>
            <p:nvPr/>
          </p:nvSpPr>
          <p:spPr bwMode="auto">
            <a:xfrm>
              <a:off x="252413" y="4149725"/>
              <a:ext cx="3095625" cy="792163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300" b="1">
                  <a:solidFill>
                    <a:srgbClr val="8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+mn-cs"/>
                </a:rPr>
                <a:t>PLANO DE CARREIRA</a:t>
              </a:r>
            </a:p>
          </p:txBody>
        </p:sp>
        <p:sp>
          <p:nvSpPr>
            <p:cNvPr id="180230" name="AutoShape 6"/>
            <p:cNvSpPr>
              <a:spLocks noChangeArrowheads="1"/>
            </p:cNvSpPr>
            <p:nvPr/>
          </p:nvSpPr>
          <p:spPr bwMode="auto">
            <a:xfrm>
              <a:off x="252413" y="5084763"/>
              <a:ext cx="3095625" cy="79216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300" b="1">
                  <a:solidFill>
                    <a:srgbClr val="8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+mn-cs"/>
                </a:rPr>
                <a:t>REMUNERAÇÃO</a:t>
              </a:r>
            </a:p>
          </p:txBody>
        </p:sp>
        <p:sp>
          <p:nvSpPr>
            <p:cNvPr id="180231" name="AutoShape 7"/>
            <p:cNvSpPr>
              <a:spLocks noChangeArrowheads="1"/>
            </p:cNvSpPr>
            <p:nvPr/>
          </p:nvSpPr>
          <p:spPr bwMode="auto">
            <a:xfrm flipH="1">
              <a:off x="5797550" y="4149725"/>
              <a:ext cx="3095625" cy="792163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300" b="1">
                  <a:solidFill>
                    <a:srgbClr val="8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+mn-cs"/>
                </a:rPr>
                <a:t>COMPORTAMENTO</a:t>
              </a:r>
            </a:p>
          </p:txBody>
        </p:sp>
        <p:sp>
          <p:nvSpPr>
            <p:cNvPr id="180232" name="AutoShape 8"/>
            <p:cNvSpPr>
              <a:spLocks noChangeArrowheads="1"/>
            </p:cNvSpPr>
            <p:nvPr/>
          </p:nvSpPr>
          <p:spPr bwMode="auto">
            <a:xfrm flipH="1">
              <a:off x="5795963" y="5084763"/>
              <a:ext cx="3095625" cy="79216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300" b="1">
                  <a:solidFill>
                    <a:srgbClr val="8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+mn-cs"/>
                </a:rPr>
                <a:t>DESENVOLVIMENTO</a:t>
              </a:r>
            </a:p>
          </p:txBody>
        </p:sp>
      </p:grpSp>
    </p:spTree>
  </p:cSld>
  <p:clrMapOvr>
    <a:masterClrMapping/>
  </p:clrMapOvr>
  <p:transition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3"/>
            </a:pPr>
            <a:r>
              <a:rPr lang="pt-BR" sz="2800" smtClean="0"/>
              <a:t>Consciência da própria identidade.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Os colaboradores devem sentir que fazem parte do todo;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Os gerentes são “prata da casa” – são sucessores que têm em mente legar uma organização pelo menos tão boa quanto a que receberam de seus antecessores</a:t>
            </a:r>
            <a:r>
              <a:rPr lang="pt-BR" sz="2200" smtClean="0">
                <a:solidFill>
                  <a:srgbClr val="FFCC66"/>
                </a:solidFill>
              </a:rPr>
              <a:t>.</a:t>
            </a:r>
          </a:p>
        </p:txBody>
      </p:sp>
      <p:sp>
        <p:nvSpPr>
          <p:cNvPr id="180228" name="Oval 4"/>
          <p:cNvSpPr>
            <a:spLocks noChangeArrowheads="1"/>
          </p:cNvSpPr>
          <p:nvPr/>
        </p:nvSpPr>
        <p:spPr bwMode="auto">
          <a:xfrm>
            <a:off x="3470540" y="4437064"/>
            <a:ext cx="2964921" cy="1152525"/>
          </a:xfrm>
          <a:prstGeom prst="ellipse">
            <a:avLst/>
          </a:prstGeom>
          <a:gradFill rotWithShape="1">
            <a:gsLst>
              <a:gs pos="0">
                <a:schemeClr val="accent1">
                  <a:alpha val="78999"/>
                </a:schemeClr>
              </a:gs>
              <a:gs pos="100000">
                <a:schemeClr val="accent1">
                  <a:gamma/>
                  <a:shade val="46275"/>
                  <a:invGamma/>
                  <a:alpha val="81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COMPROMETIMENTO</a:t>
            </a:r>
          </a:p>
        </p:txBody>
      </p:sp>
      <p:sp>
        <p:nvSpPr>
          <p:cNvPr id="180229" name="AutoShape 5"/>
          <p:cNvSpPr>
            <a:spLocks noChangeArrowheads="1"/>
          </p:cNvSpPr>
          <p:nvPr/>
        </p:nvSpPr>
        <p:spPr bwMode="auto">
          <a:xfrm>
            <a:off x="273448" y="4149726"/>
            <a:ext cx="3353594" cy="7921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3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PLANO DE CARREIRA</a:t>
            </a:r>
          </a:p>
        </p:txBody>
      </p:sp>
      <p:sp>
        <p:nvSpPr>
          <p:cNvPr id="180230" name="AutoShape 6"/>
          <p:cNvSpPr>
            <a:spLocks noChangeArrowheads="1"/>
          </p:cNvSpPr>
          <p:nvPr/>
        </p:nvSpPr>
        <p:spPr bwMode="auto">
          <a:xfrm>
            <a:off x="273448" y="5084763"/>
            <a:ext cx="3353594" cy="7921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3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REMUNERAÇÃO</a:t>
            </a:r>
          </a:p>
        </p:txBody>
      </p:sp>
      <p:sp>
        <p:nvSpPr>
          <p:cNvPr id="180231" name="AutoShape 7"/>
          <p:cNvSpPr>
            <a:spLocks noChangeArrowheads="1"/>
          </p:cNvSpPr>
          <p:nvPr/>
        </p:nvSpPr>
        <p:spPr bwMode="auto">
          <a:xfrm flipH="1">
            <a:off x="6280680" y="4149726"/>
            <a:ext cx="3353594" cy="7921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3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COMPORTAMENTO</a:t>
            </a:r>
          </a:p>
        </p:txBody>
      </p:sp>
      <p:sp>
        <p:nvSpPr>
          <p:cNvPr id="180232" name="AutoShape 8"/>
          <p:cNvSpPr>
            <a:spLocks noChangeArrowheads="1"/>
          </p:cNvSpPr>
          <p:nvPr/>
        </p:nvSpPr>
        <p:spPr bwMode="auto">
          <a:xfrm flipH="1">
            <a:off x="6278960" y="5084763"/>
            <a:ext cx="3353594" cy="7921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sz="13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DESENVOLVIMENTO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4"/>
            </a:pPr>
            <a:r>
              <a:rPr lang="pt-BR" sz="2800" smtClean="0">
                <a:solidFill>
                  <a:srgbClr val="FFCC66"/>
                </a:solidFill>
              </a:rPr>
              <a:t>Tolerância quanto a novas idéias</a:t>
            </a:r>
            <a:r>
              <a:rPr lang="pt-BR" sz="2800" smtClean="0"/>
              <a:t>. As empresas longevas: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1541463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4"/>
            </a:pPr>
            <a:r>
              <a:rPr lang="pt-BR" sz="2800" smtClean="0"/>
              <a:t>Tolerância quanto a novas idéias. As empresas longevas: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Aceitam atividades marginais;</a:t>
            </a:r>
          </a:p>
        </p:txBody>
      </p:sp>
      <p:sp>
        <p:nvSpPr>
          <p:cNvPr id="184324" name="Oval 4"/>
          <p:cNvSpPr>
            <a:spLocks noChangeArrowheads="1"/>
          </p:cNvSpPr>
          <p:nvPr/>
        </p:nvSpPr>
        <p:spPr bwMode="auto">
          <a:xfrm>
            <a:off x="350838" y="3429000"/>
            <a:ext cx="4834335" cy="1860550"/>
          </a:xfrm>
          <a:prstGeom prst="ellipse">
            <a:avLst/>
          </a:prstGeom>
          <a:gradFill rotWithShape="1">
            <a:gsLst>
              <a:gs pos="0">
                <a:srgbClr val="33CCCC">
                  <a:alpha val="63000"/>
                </a:srgbClr>
              </a:gs>
              <a:gs pos="100000">
                <a:srgbClr val="33CCCC">
                  <a:gamma/>
                  <a:shade val="46275"/>
                  <a:invGamma/>
                  <a:alpha val="64999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CORE BUSINESS</a:t>
            </a:r>
          </a:p>
        </p:txBody>
      </p:sp>
      <p:sp>
        <p:nvSpPr>
          <p:cNvPr id="184325" name="Oval 5"/>
          <p:cNvSpPr>
            <a:spLocks noChangeArrowheads="1"/>
          </p:cNvSpPr>
          <p:nvPr/>
        </p:nvSpPr>
        <p:spPr bwMode="auto">
          <a:xfrm>
            <a:off x="4953000" y="3573463"/>
            <a:ext cx="2731029" cy="863600"/>
          </a:xfrm>
          <a:prstGeom prst="ellipse">
            <a:avLst/>
          </a:prstGeom>
          <a:gradFill rotWithShape="1">
            <a:gsLst>
              <a:gs pos="0">
                <a:srgbClr val="FFFF99">
                  <a:alpha val="57001"/>
                </a:srgbClr>
              </a:gs>
              <a:gs pos="100000">
                <a:srgbClr val="FFFF99">
                  <a:gamma/>
                  <a:shade val="46275"/>
                  <a:invGamma/>
                  <a:alpha val="56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OUTROS NEGÓCIOS</a:t>
            </a:r>
          </a:p>
        </p:txBody>
      </p:sp>
      <p:sp>
        <p:nvSpPr>
          <p:cNvPr id="184326" name="Oval 6"/>
          <p:cNvSpPr>
            <a:spLocks noChangeArrowheads="1"/>
          </p:cNvSpPr>
          <p:nvPr/>
        </p:nvSpPr>
        <p:spPr bwMode="auto">
          <a:xfrm>
            <a:off x="4562608" y="4725988"/>
            <a:ext cx="2731029" cy="863600"/>
          </a:xfrm>
          <a:prstGeom prst="ellipse">
            <a:avLst/>
          </a:prstGeom>
          <a:gradFill rotWithShape="1">
            <a:gsLst>
              <a:gs pos="0">
                <a:srgbClr val="FFFF99">
                  <a:alpha val="57001"/>
                </a:srgbClr>
              </a:gs>
              <a:gs pos="100000">
                <a:srgbClr val="FFFF99">
                  <a:gamma/>
                  <a:shade val="46275"/>
                  <a:invGamma/>
                  <a:alpha val="56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OUTROS NEGÓCIOS</a:t>
            </a:r>
          </a:p>
        </p:txBody>
      </p:sp>
      <p:sp>
        <p:nvSpPr>
          <p:cNvPr id="184327" name="Oval 7"/>
          <p:cNvSpPr>
            <a:spLocks noChangeArrowheads="1"/>
          </p:cNvSpPr>
          <p:nvPr/>
        </p:nvSpPr>
        <p:spPr bwMode="auto">
          <a:xfrm>
            <a:off x="6669352" y="4149725"/>
            <a:ext cx="2731029" cy="863600"/>
          </a:xfrm>
          <a:prstGeom prst="ellipse">
            <a:avLst/>
          </a:prstGeom>
          <a:gradFill rotWithShape="1">
            <a:gsLst>
              <a:gs pos="0">
                <a:srgbClr val="FFFF99">
                  <a:alpha val="57001"/>
                </a:srgbClr>
              </a:gs>
              <a:gs pos="100000">
                <a:srgbClr val="FFFF99">
                  <a:gamma/>
                  <a:shade val="46275"/>
                  <a:invGamma/>
                  <a:alpha val="56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OUTROS NEGÓCIOS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5" grpId="0" animBg="1"/>
      <p:bldP spid="184326" grpId="0" animBg="1"/>
      <p:bldP spid="1843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4"/>
            </a:pPr>
            <a:r>
              <a:rPr lang="pt-BR" sz="2800" smtClean="0"/>
              <a:t>Tolerância quanto a novas idéias. As empresas longevas: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Aceitam atividades marginais;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>
                <a:solidFill>
                  <a:srgbClr val="FFCC66"/>
                </a:solidFill>
              </a:rPr>
              <a:t>Não exigem que qualquer iniciativa nova seja submetida a controles centralizados;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endParaRPr lang="pt-BR" sz="2200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2189163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4"/>
            </a:pPr>
            <a:r>
              <a:rPr lang="pt-BR" sz="2800" smtClean="0"/>
              <a:t>Tolerância quanto a novas idéias. As empresas longevas: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Aceitam atividades marginais;</a:t>
            </a:r>
          </a:p>
          <a:p>
            <a:pPr marL="1208088" lvl="1" indent="-495300" eaLnBrk="1" hangingPunct="1">
              <a:buFont typeface="Wingdings" pitchFamily="2" charset="2"/>
              <a:buChar char="ü"/>
            </a:pPr>
            <a:r>
              <a:rPr lang="pt-BR" sz="2200" smtClean="0"/>
              <a:t>Não exigem que qualquer iniciativa nova seja submetida a controles centralizados;</a:t>
            </a: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1597687" y="3933826"/>
            <a:ext cx="7099300" cy="1871663"/>
          </a:xfrm>
          <a:prstGeom prst="rect">
            <a:avLst/>
          </a:prstGeom>
          <a:gradFill rotWithShape="1">
            <a:gsLst>
              <a:gs pos="0">
                <a:srgbClr val="00C5C0">
                  <a:alpha val="39999"/>
                </a:srgbClr>
              </a:gs>
              <a:gs pos="100000">
                <a:srgbClr val="006D6A">
                  <a:alpha val="39999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USAR O TALENTO PARA AUMENTAR A COMPETITIVIDADE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>
                <a:solidFill>
                  <a:srgbClr val="FFCC66"/>
                </a:solidFill>
              </a:rPr>
              <a:t>Esses quatro traços básicos compõem o caráter essencial das empresas bem-sucedidas por </a:t>
            </a:r>
            <a:r>
              <a:rPr lang="pt-BR" sz="2800" smtClean="0">
                <a:solidFill>
                  <a:srgbClr val="FF0000"/>
                </a:solidFill>
              </a:rPr>
              <a:t>centenas de anos</a:t>
            </a:r>
            <a:r>
              <a:rPr lang="pt-BR" sz="2800" smtClean="0">
                <a:solidFill>
                  <a:srgbClr val="FFCC66"/>
                </a:solidFill>
              </a:rPr>
              <a:t>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95300" y="549275"/>
            <a:ext cx="8915400" cy="59753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pt-BR" sz="2100" b="0" dirty="0" smtClean="0"/>
              <a:t>Que motivos existem para justificar que algumas empresas “vivem” vários séculos, enquanto outras não conseguem sobreviver sequer por 10 anos?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sz="800" b="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pt-BR" sz="2100" b="0" dirty="0" smtClean="0"/>
              <a:t>Muitas empresas morrem, segundo Arie de </a:t>
            </a:r>
            <a:r>
              <a:rPr lang="pt-BR" sz="2100" b="0" dirty="0" err="1" smtClean="0"/>
              <a:t>Geus</a:t>
            </a:r>
            <a:r>
              <a:rPr lang="pt-BR" sz="2100" b="0" dirty="0" smtClean="0"/>
              <a:t>, porque suas políticas e práticas estão orientadas somente pelo pensamento econômico. Por outro lado, os gerentes das chamadas “empresas vivas” se consideram gestores de empreendimentos comprometidos com o futuro e inseridas em ambientes imprevisíveis; valorizam o lucro como um meio necessário, porém não suficiente, para a sobrevivência dos negócios. As empresas vivas caracterizam-se mais pela valorização do desenvolvimento das pessoas do que pelos resultados de curto prazo.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sz="800" b="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pt-BR" sz="2100" b="0" dirty="0" smtClean="0"/>
              <a:t>Esta apresentação, compilada do estudo de Arie de </a:t>
            </a:r>
            <a:r>
              <a:rPr lang="pt-BR" sz="2100" b="0" dirty="0" err="1" smtClean="0"/>
              <a:t>Geus</a:t>
            </a:r>
            <a:r>
              <a:rPr lang="pt-BR" sz="2100" b="0" dirty="0" smtClean="0"/>
              <a:t> publicado pela </a:t>
            </a:r>
            <a:r>
              <a:rPr lang="pt-BR" sz="2100" b="0" i="1" dirty="0" smtClean="0"/>
              <a:t>Harvard Business </a:t>
            </a:r>
            <a:r>
              <a:rPr lang="pt-BR" sz="2100" b="0" i="1" dirty="0" err="1" smtClean="0"/>
              <a:t>Review</a:t>
            </a:r>
            <a:r>
              <a:rPr lang="pt-BR" sz="2100" b="0" dirty="0" smtClean="0"/>
              <a:t>, nos faz pensar que estas diferenças podem ser vitais para a sobrevivência de qualquer empresa</a:t>
            </a:r>
            <a:r>
              <a:rPr lang="pt-BR" sz="2000" b="0" dirty="0" smtClean="0"/>
              <a:t>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sz="900" b="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sz="600" b="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sz="900" b="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João Telles </a:t>
            </a:r>
            <a:r>
              <a:rPr lang="pt-BR" sz="2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Corrêa </a:t>
            </a:r>
            <a:r>
              <a:rPr lang="pt-BR" sz="2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Filho</a:t>
            </a:r>
            <a:endParaRPr lang="pt-B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Esses quatro traços básicos compõem o caráter essencial das empresas bem-sucedidas por </a:t>
            </a:r>
            <a:r>
              <a:rPr lang="pt-BR" sz="2800" smtClean="0">
                <a:solidFill>
                  <a:srgbClr val="FF0000"/>
                </a:solidFill>
              </a:rPr>
              <a:t>centenas de anos</a:t>
            </a:r>
            <a:r>
              <a:rPr lang="pt-BR" sz="2800" smtClean="0"/>
              <a:t>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28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>
                <a:solidFill>
                  <a:srgbClr val="FFCC66"/>
                </a:solidFill>
              </a:rPr>
              <a:t>A partir destas características fundamentais, que prioridades os gestores das “empresas  vivas” estabelecem para si e seus colaboradores?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As prioridades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pt-BR" sz="2800" smtClean="0"/>
              <a:t>Valorizar mais as pessoas que os ativos</a:t>
            </a:r>
          </a:p>
          <a:p>
            <a:pPr marL="723900" lvl="1" indent="-11113" eaLnBrk="1" hangingPunct="1">
              <a:buFont typeface="Wingdings" pitchFamily="2" charset="2"/>
              <a:buNone/>
            </a:pPr>
            <a:r>
              <a:rPr lang="pt-BR" sz="2200" smtClean="0"/>
              <a:t>As empresas duradouras trocam seus negócios, não suas pessoas. Estas permanecem para tornar possível a adaptação da empresa às novas realidades.</a:t>
            </a:r>
          </a:p>
          <a:p>
            <a:pPr marL="723900" lvl="1" indent="-11113" eaLnBrk="1" hangingPunct="1">
              <a:buFont typeface="Wingdings" pitchFamily="2" charset="2"/>
              <a:buNone/>
            </a:pPr>
            <a:endParaRPr lang="pt-BR" sz="700" smtClean="0">
              <a:solidFill>
                <a:srgbClr val="FFCC66"/>
              </a:solidFill>
            </a:endParaRPr>
          </a:p>
          <a:p>
            <a:pPr marL="723900" lvl="1" indent="-11113" eaLnBrk="1" hangingPunct="1">
              <a:buFont typeface="Wingdings" pitchFamily="2" charset="2"/>
              <a:buNone/>
            </a:pPr>
            <a:r>
              <a:rPr lang="pt-BR" sz="2200" smtClean="0"/>
              <a:t>Em seus </a:t>
            </a:r>
            <a:r>
              <a:rPr lang="pt-BR" sz="2200" smtClean="0">
                <a:solidFill>
                  <a:srgbClr val="FF0000"/>
                </a:solidFill>
              </a:rPr>
              <a:t>300 anos de existência</a:t>
            </a:r>
            <a:r>
              <a:rPr lang="pt-BR" sz="2200" smtClean="0"/>
              <a:t>, a Mitsui, que nasceu como fábrica de tecidos, transformou-se em banco, mineradora e hoje atua no segmento manufatureiro.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As prioridades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pt-BR" sz="2800" smtClean="0"/>
              <a:t>Valorizar mais as pessoas que os ativos</a:t>
            </a:r>
          </a:p>
          <a:p>
            <a:pPr marL="723900" lvl="1" indent="-11113" eaLnBrk="1" hangingPunct="1">
              <a:buFont typeface="Wingdings" pitchFamily="2" charset="2"/>
              <a:buNone/>
            </a:pPr>
            <a:r>
              <a:rPr lang="pt-BR" sz="2200" smtClean="0"/>
              <a:t>As empresas duradouras trocam seus negócios, não suas pessoas. Estas permanecem para tornar possível a adaptação da empresa às novas realidades.</a:t>
            </a:r>
          </a:p>
          <a:p>
            <a:pPr marL="723900" lvl="1" indent="-11113" eaLnBrk="1" hangingPunct="1">
              <a:buFont typeface="Wingdings" pitchFamily="2" charset="2"/>
              <a:buNone/>
            </a:pPr>
            <a:endParaRPr lang="pt-BR" sz="700" smtClean="0">
              <a:solidFill>
                <a:srgbClr val="FFCC66"/>
              </a:solidFill>
            </a:endParaRPr>
          </a:p>
          <a:p>
            <a:pPr marL="723900" lvl="1" indent="-11113" eaLnBrk="1" hangingPunct="1">
              <a:buFont typeface="Wingdings" pitchFamily="2" charset="2"/>
              <a:buNone/>
            </a:pPr>
            <a:r>
              <a:rPr lang="pt-BR" sz="2200" smtClean="0"/>
              <a:t>Em seus </a:t>
            </a:r>
            <a:r>
              <a:rPr lang="pt-BR" sz="2200" smtClean="0">
                <a:solidFill>
                  <a:srgbClr val="FF0000"/>
                </a:solidFill>
              </a:rPr>
              <a:t>300 anos de existência</a:t>
            </a:r>
            <a:r>
              <a:rPr lang="pt-BR" sz="2200" smtClean="0"/>
              <a:t>, a Mitsui, que nasceu como fábrica de tecidos, transformou-se em banco, mineradora e hoje atua no segmento manufatureiro.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1363795" y="4797426"/>
            <a:ext cx="7957476" cy="1368425"/>
          </a:xfrm>
          <a:prstGeom prst="rect">
            <a:avLst/>
          </a:prstGeom>
          <a:gradFill rotWithShape="1">
            <a:gsLst>
              <a:gs pos="0">
                <a:schemeClr val="accent1">
                  <a:alpha val="44000"/>
                </a:schemeClr>
              </a:gs>
              <a:gs pos="100000">
                <a:schemeClr val="accent1">
                  <a:gamma/>
                  <a:shade val="46275"/>
                  <a:invGamma/>
                  <a:alpha val="44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É O CAPITAL HUMANO QUE FAZ A DIFERENÇA.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As prioridades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 startAt="2"/>
            </a:pPr>
            <a:r>
              <a:rPr lang="pt-BR" sz="2800" dirty="0" smtClean="0"/>
              <a:t>Relaxamento das diretrizes e controles</a:t>
            </a:r>
          </a:p>
          <a:p>
            <a:pPr marL="723900" lvl="1" indent="-11113" eaLnBrk="1" hangingPunct="1">
              <a:buFont typeface="Wingdings" pitchFamily="2" charset="2"/>
              <a:buNone/>
            </a:pPr>
            <a:r>
              <a:rPr lang="pt-BR" sz="2200" dirty="0" smtClean="0"/>
              <a:t>As empresas duradouras trocam seus negócios, não suas pessoas. Estas permanecem para tornar possível a adaptação da empresa às novas realidades.</a:t>
            </a:r>
          </a:p>
          <a:p>
            <a:pPr marL="723900" lvl="1" indent="-11113" eaLnBrk="1" hangingPunct="1">
              <a:buFont typeface="Wingdings" pitchFamily="2" charset="2"/>
              <a:buNone/>
            </a:pPr>
            <a:endParaRPr lang="pt-BR" sz="700" dirty="0" smtClean="0">
              <a:solidFill>
                <a:srgbClr val="FFCC66"/>
              </a:solidFill>
            </a:endParaRPr>
          </a:p>
          <a:p>
            <a:pPr marL="723900" lvl="1" indent="-11113" eaLnBrk="1" hangingPunct="1">
              <a:buFont typeface="Wingdings" pitchFamily="2" charset="2"/>
              <a:buNone/>
            </a:pPr>
            <a:r>
              <a:rPr lang="pt-BR" sz="2200" dirty="0" smtClean="0"/>
              <a:t>Uma política de tolerância com esta “indisciplina” criadora promove o envolvimento recíproco e contínuo entre as pessoas – </a:t>
            </a:r>
            <a:r>
              <a:rPr lang="pt-BR" sz="2200" dirty="0" smtClean="0">
                <a:solidFill>
                  <a:srgbClr val="FF0000"/>
                </a:solidFill>
              </a:rPr>
              <a:t>que criam</a:t>
            </a:r>
            <a:r>
              <a:rPr lang="pt-BR" sz="2200" dirty="0" smtClean="0"/>
              <a:t> – e  o ambiente – </a:t>
            </a:r>
            <a:r>
              <a:rPr lang="pt-BR" sz="2200" dirty="0" smtClean="0">
                <a:solidFill>
                  <a:srgbClr val="FF0000"/>
                </a:solidFill>
              </a:rPr>
              <a:t>que muda</a:t>
            </a:r>
            <a:r>
              <a:rPr lang="pt-BR" sz="2200" dirty="0" smtClean="0"/>
              <a:t>.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5811177" y="4581526"/>
            <a:ext cx="3510094" cy="1655763"/>
          </a:xfrm>
          <a:prstGeom prst="rect">
            <a:avLst/>
          </a:prstGeom>
          <a:gradFill rotWithShape="1">
            <a:gsLst>
              <a:gs pos="0">
                <a:srgbClr val="FFFF99">
                  <a:alpha val="48000"/>
                </a:srgbClr>
              </a:gs>
              <a:gs pos="100000">
                <a:srgbClr val="FFFF99">
                  <a:gamma/>
                  <a:shade val="46275"/>
                  <a:invGamma/>
                  <a:alpha val="48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É NECESSÁRIO ENCONTRAR O EQUILÍBRIO ENTRE CRIATIVIDADE E CONTROLE. </a:t>
            </a:r>
          </a:p>
        </p:txBody>
      </p:sp>
      <p:sp>
        <p:nvSpPr>
          <p:cNvPr id="48133" name="AutoShape 7"/>
          <p:cNvSpPr>
            <a:spLocks noChangeArrowheads="1"/>
          </p:cNvSpPr>
          <p:nvPr/>
        </p:nvSpPr>
        <p:spPr bwMode="auto">
          <a:xfrm>
            <a:off x="4796500" y="5157789"/>
            <a:ext cx="1248569" cy="503237"/>
          </a:xfrm>
          <a:prstGeom prst="rightArrow">
            <a:avLst>
              <a:gd name="adj1" fmla="val 50000"/>
              <a:gd name="adj2" fmla="val 57256"/>
            </a:avLst>
          </a:prstGeom>
          <a:gradFill rotWithShape="1">
            <a:gsLst>
              <a:gs pos="0">
                <a:srgbClr val="00CC99">
                  <a:alpha val="51999"/>
                </a:srgbClr>
              </a:gs>
              <a:gs pos="100000">
                <a:srgbClr val="005E47">
                  <a:alpha val="49001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1363796" y="4581526"/>
            <a:ext cx="3511815" cy="1655763"/>
          </a:xfrm>
          <a:prstGeom prst="rect">
            <a:avLst/>
          </a:prstGeom>
          <a:gradFill rotWithShape="1">
            <a:gsLst>
              <a:gs pos="0">
                <a:schemeClr val="accent1">
                  <a:alpha val="49001"/>
                </a:schemeClr>
              </a:gs>
              <a:gs pos="100000">
                <a:schemeClr val="accent1">
                  <a:gamma/>
                  <a:shade val="46275"/>
                  <a:invGamma/>
                  <a:alpha val="50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TRANSFORMAÇÕES SÃO FEITAS POR PESSOAS, NÃO POR MÁQUINAS.</a:t>
            </a:r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55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9" grpId="0" animBg="1"/>
      <p:bldP spid="48133" grpId="0" animBg="1"/>
      <p:bldP spid="19558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As prioridades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49263" indent="-449263" eaLnBrk="1" hangingPunct="1">
              <a:buFont typeface="Wingdings" pitchFamily="2" charset="2"/>
              <a:buAutoNum type="arabicPeriod" startAt="3"/>
            </a:pPr>
            <a:r>
              <a:rPr lang="pt-BR" sz="2800" dirty="0" smtClean="0"/>
              <a:t>Organização para o aprendizado</a:t>
            </a:r>
          </a:p>
          <a:p>
            <a:pPr marL="711200" lvl="1" indent="4763" eaLnBrk="1" hangingPunct="1">
              <a:buFont typeface="Wingdings" pitchFamily="2" charset="2"/>
              <a:buNone/>
            </a:pPr>
            <a:r>
              <a:rPr lang="pt-BR" sz="2200" dirty="0" smtClean="0"/>
              <a:t>Para permanecer viva, a empresa deve ser capaz de alterar suas estratégias, seus serviços e produtos. Ao adaptar-se, a empresa evolui</a:t>
            </a:r>
            <a:r>
              <a:rPr lang="pt-BR" sz="2200" dirty="0" smtClean="0">
                <a:solidFill>
                  <a:srgbClr val="FFCC66"/>
                </a:solidFill>
              </a:rPr>
              <a:t>.</a:t>
            </a:r>
          </a:p>
          <a:p>
            <a:pPr marL="711200" lvl="1" indent="4763" eaLnBrk="1" hangingPunct="1">
              <a:buFont typeface="Wingdings" pitchFamily="2" charset="2"/>
              <a:buNone/>
            </a:pPr>
            <a:endParaRPr lang="pt-BR" sz="800" dirty="0" smtClean="0">
              <a:solidFill>
                <a:srgbClr val="FFCC66"/>
              </a:solidFill>
            </a:endParaRPr>
          </a:p>
          <a:p>
            <a:pPr marL="711200" lvl="1" indent="4763" eaLnBrk="1" hangingPunct="1">
              <a:buFont typeface="Wingdings" pitchFamily="2" charset="2"/>
              <a:buNone/>
            </a:pPr>
            <a:r>
              <a:rPr lang="pt-BR" sz="2200" dirty="0" smtClean="0"/>
              <a:t>Como estruturar-se para a evolução?</a:t>
            </a:r>
          </a:p>
          <a:p>
            <a:pPr marL="1436688" lvl="2" indent="-361950" eaLnBrk="1" hangingPunct="1">
              <a:buFont typeface="Wingdings" pitchFamily="2" charset="2"/>
              <a:buChar char="ü"/>
            </a:pPr>
            <a:r>
              <a:rPr lang="pt-BR" sz="2200" dirty="0" smtClean="0"/>
              <a:t>Treinando constantemente os conhecimentos e as habilidades de todos;</a:t>
            </a:r>
          </a:p>
          <a:p>
            <a:pPr marL="1436688" lvl="2" indent="-361950" eaLnBrk="1" hangingPunct="1">
              <a:buFont typeface="Wingdings" pitchFamily="2" charset="2"/>
              <a:buChar char="ü"/>
            </a:pPr>
            <a:r>
              <a:rPr lang="pt-BR" sz="2200" dirty="0" smtClean="0">
                <a:solidFill>
                  <a:srgbClr val="FF0000"/>
                </a:solidFill>
              </a:rPr>
              <a:t>Estimulando a interação dos “inovadores” com os demais colaboradores – criação de um ambiente colaborativo, no qual todos aprendem com todos.</a:t>
            </a:r>
          </a:p>
          <a:p>
            <a:pPr marL="1436688" lvl="2" indent="-361950" eaLnBrk="1" hangingPunct="1">
              <a:buFont typeface="Wingdings" pitchFamily="2" charset="2"/>
              <a:buChar char="ü"/>
            </a:pPr>
            <a:endParaRPr lang="pt-BR" sz="2200" dirty="0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As prioridades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449263" indent="-449263" eaLnBrk="1" hangingPunct="1">
              <a:buFont typeface="Wingdings" pitchFamily="2" charset="2"/>
              <a:buAutoNum type="arabicPeriod" startAt="4"/>
            </a:pPr>
            <a:r>
              <a:rPr lang="pt-BR" sz="2800" dirty="0" smtClean="0"/>
              <a:t>Moldagem da comunidade</a:t>
            </a:r>
          </a:p>
          <a:p>
            <a:pPr marL="715963" lvl="1" indent="4763" eaLnBrk="1" hangingPunct="1">
              <a:buFont typeface="Wingdings" pitchFamily="2" charset="2"/>
              <a:buNone/>
            </a:pPr>
            <a:r>
              <a:rPr lang="pt-BR" sz="2200" dirty="0" smtClean="0"/>
              <a:t>É necessário fazer uma escolha entre produzir riqueza para um pequeno grupo ou desenvolver uma organização perene.</a:t>
            </a:r>
          </a:p>
          <a:p>
            <a:pPr marL="715963" lvl="1" indent="4763" eaLnBrk="1" hangingPunct="1">
              <a:buFont typeface="Wingdings" pitchFamily="2" charset="2"/>
              <a:buNone/>
            </a:pPr>
            <a:endParaRPr lang="pt-BR" sz="800" dirty="0" smtClean="0"/>
          </a:p>
          <a:p>
            <a:pPr marL="715963" lvl="1" indent="4763" eaLnBrk="1" hangingPunct="1">
              <a:buFont typeface="Wingdings" pitchFamily="2" charset="2"/>
              <a:buNone/>
            </a:pPr>
            <a:r>
              <a:rPr lang="pt-BR" sz="2200" dirty="0" smtClean="0"/>
              <a:t>As organizações que optam pelo primeiro caminho, devem estar conscientes que as pessoas fora do círculo que se apropria da riqueza serão “estranhos”, vendendo seu tempo e conhecimento. </a:t>
            </a:r>
            <a:r>
              <a:rPr lang="pt-BR" sz="2200" dirty="0" smtClean="0">
                <a:solidFill>
                  <a:srgbClr val="FF0000"/>
                </a:solidFill>
              </a:rPr>
              <a:t>Elas terão a alternativa da saída sempre presente</a:t>
            </a:r>
            <a:r>
              <a:rPr lang="pt-BR" sz="2200" dirty="0" smtClean="0"/>
              <a:t>.</a:t>
            </a:r>
          </a:p>
          <a:p>
            <a:pPr marL="715963" lvl="1" indent="4763" eaLnBrk="1" hangingPunct="1">
              <a:buFont typeface="Wingdings" pitchFamily="2" charset="2"/>
              <a:buNone/>
            </a:pPr>
            <a:endParaRPr lang="pt-BR" sz="800" dirty="0" smtClean="0"/>
          </a:p>
          <a:p>
            <a:pPr marL="715963" lvl="1" indent="4763" eaLnBrk="1" hangingPunct="1">
              <a:buFont typeface="Wingdings" pitchFamily="2" charset="2"/>
              <a:buNone/>
            </a:pPr>
            <a:r>
              <a:rPr lang="pt-BR" sz="2200" dirty="0" smtClean="0"/>
              <a:t>Já aquelas que escolhem o outro caminho, têm em seus colaboradores pessoas </a:t>
            </a:r>
            <a:r>
              <a:rPr lang="pt-BR" sz="2200" dirty="0" smtClean="0">
                <a:solidFill>
                  <a:srgbClr val="FF0000"/>
                </a:solidFill>
              </a:rPr>
              <a:t>interessadas na permanência</a:t>
            </a:r>
            <a:r>
              <a:rPr lang="pt-BR" sz="2200" dirty="0" smtClean="0"/>
              <a:t> da comunidade representada pela empresa.</a:t>
            </a: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341438"/>
            <a:ext cx="8915400" cy="49926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400" b="0" smtClean="0"/>
              <a:t>Muitos proprietários e gestores de empresas escolhem construir uma empresa que seja uma “máquina de fazer dinheiro”. É uma opção perfeitamente legítima, porém estas pessoas devem estar cientes de que é cada dia mais difícil sobreviver no mercado (seja ele qual for), se não houver uma permanente adaptação às mudanças.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900" b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400" b="0" smtClean="0"/>
              <a:t>A viabilidade e o sucesso de tais transformações exigem que a empresa crie espaço para a inovação e o aprendizado. Isso é vital para as organizações pobres em ativos e ricas em cérebros.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900" b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400" b="0" smtClean="0"/>
              <a:t>As empresas vivas </a:t>
            </a:r>
            <a:r>
              <a:rPr lang="pt-BR" sz="2400" b="0" smtClean="0">
                <a:solidFill>
                  <a:srgbClr val="FF0000"/>
                </a:solidFill>
              </a:rPr>
              <a:t>são construídas para durar</a:t>
            </a:r>
            <a:r>
              <a:rPr lang="pt-BR" sz="2400" b="0" smtClean="0"/>
              <a:t>. Seu sucesso advém do conhecimento aliado ao compromisso das pessoas com o futuro. Elas têm muito mais chance de sobreviver e vencer.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Conclusão</a:t>
            </a:r>
          </a:p>
        </p:txBody>
      </p:sp>
    </p:spTree>
  </p:cSld>
  <p:clrMapOvr>
    <a:masterClrMapping/>
  </p:clrMapOvr>
  <p:transition advTm="3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Quanto vivem as empresas?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A “expectativa média de vida” das empresas não passa dos 15 anos *.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4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No entanto, existem no mundo empresas com vários séculos de existência *:</a:t>
            </a:r>
          </a:p>
          <a:p>
            <a:pPr marL="906463" lvl="1" eaLnBrk="1" hangingPunct="1"/>
            <a:r>
              <a:rPr lang="pt-BR" sz="2200" smtClean="0">
                <a:solidFill>
                  <a:srgbClr val="FF0000"/>
                </a:solidFill>
              </a:rPr>
              <a:t>Sumitomo – fundada no Japão em 1590</a:t>
            </a:r>
          </a:p>
          <a:p>
            <a:pPr marL="906463" lvl="1" eaLnBrk="1" hangingPunct="1"/>
            <a:r>
              <a:rPr lang="pt-BR" sz="2200" smtClean="0">
                <a:solidFill>
                  <a:srgbClr val="FF0000"/>
                </a:solidFill>
              </a:rPr>
              <a:t>Stora – fundada na Suécia por volta de 1260</a:t>
            </a:r>
          </a:p>
          <a:p>
            <a:pPr marL="906463" lvl="1" eaLnBrk="1" hangingPunct="1"/>
            <a:r>
              <a:rPr lang="pt-BR" sz="2200" smtClean="0">
                <a:solidFill>
                  <a:srgbClr val="FF0000"/>
                </a:solidFill>
              </a:rPr>
              <a:t>Shell – fundada na Holanda em 1880</a:t>
            </a:r>
          </a:p>
          <a:p>
            <a:pPr marL="906463" lvl="1" eaLnBrk="1" hangingPunct="1"/>
            <a:r>
              <a:rPr lang="pt-BR" sz="2200" smtClean="0">
                <a:solidFill>
                  <a:srgbClr val="FF0000"/>
                </a:solidFill>
              </a:rPr>
              <a:t>Banco de Boston, fundado nos EUA em 1784</a:t>
            </a:r>
          </a:p>
          <a:p>
            <a:pPr marL="906463" lvl="1" eaLnBrk="1" hangingPunct="1"/>
            <a:r>
              <a:rPr lang="pt-BR" sz="2200" smtClean="0">
                <a:solidFill>
                  <a:srgbClr val="FF0000"/>
                </a:solidFill>
              </a:rPr>
              <a:t>DuPont, W.R. Grace, Kodak, Mitsui, Siemens, ...........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900" smtClean="0">
              <a:solidFill>
                <a:srgbClr val="FFCC66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pt-BR" sz="900" smtClean="0">
              <a:solidFill>
                <a:srgbClr val="FFCC66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57213" y="6467475"/>
            <a:ext cx="4786181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pt-BR" sz="1200">
                <a:solidFill>
                  <a:schemeClr val="bg1"/>
                </a:solidFill>
                <a:latin typeface="Garamond" pitchFamily="18" charset="0"/>
              </a:rPr>
              <a:t>* Arie de Geus – Strategies for Growth – Harvard Business Review</a:t>
            </a:r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Porque </a:t>
            </a:r>
            <a:r>
              <a:rPr lang="pt-BR" dirty="0"/>
              <a:t>isso ocorre?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dirty="0" smtClean="0">
                <a:solidFill>
                  <a:srgbClr val="FFCC66"/>
                </a:solidFill>
              </a:rPr>
              <a:t>Observações extensas sugerem que vivem </a:t>
            </a:r>
            <a:r>
              <a:rPr lang="pt-BR" dirty="0" smtClean="0">
                <a:solidFill>
                  <a:srgbClr val="FF0000"/>
                </a:solidFill>
              </a:rPr>
              <a:t>menos</a:t>
            </a:r>
            <a:r>
              <a:rPr lang="pt-BR" dirty="0" smtClean="0">
                <a:solidFill>
                  <a:srgbClr val="FFCC66"/>
                </a:solidFill>
              </a:rPr>
              <a:t> as organizações cujos gerentes focam, quase que exclusivamente, a produção de bens e serviços;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dirty="0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Porque </a:t>
            </a:r>
            <a:r>
              <a:rPr lang="pt-BR" dirty="0"/>
              <a:t>isso ocorre?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mtClean="0"/>
              <a:t>Observações extensas sugerem que vivem menos as organizações cujos gerentes focam, quase que exclusivamente, a produção de bens e serviços;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mtClean="0">
                <a:solidFill>
                  <a:srgbClr val="FFCC66"/>
                </a:solidFill>
              </a:rPr>
              <a:t>Por outro lado, vivem </a:t>
            </a:r>
            <a:r>
              <a:rPr lang="pt-BR" smtClean="0">
                <a:solidFill>
                  <a:srgbClr val="FF0000"/>
                </a:solidFill>
              </a:rPr>
              <a:t>mais</a:t>
            </a:r>
            <a:r>
              <a:rPr lang="pt-BR" smtClean="0">
                <a:solidFill>
                  <a:srgbClr val="FFCC66"/>
                </a:solidFill>
              </a:rPr>
              <a:t> aquelas que conhecem sua identidade, compreendem o mundo à sua volta, valorizam as pessoas e usam seus recursos com frugalidade.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Porque </a:t>
            </a:r>
            <a:r>
              <a:rPr lang="pt-BR" dirty="0"/>
              <a:t>isso ocorre?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dirty="0" smtClean="0"/>
              <a:t>Para analisar melhor este fenômeno, vamos recorrer a um estudo feito pela Shell sobre as empresas com mais de 100 anos de existência.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dirty="0" smtClean="0"/>
              <a:t>Segundo ele, pode-se dizer que as empresas estão na era de </a:t>
            </a:r>
            <a:r>
              <a:rPr lang="pt-BR" i="1" dirty="0" err="1" smtClean="0"/>
              <a:t>Neanderthal</a:t>
            </a:r>
            <a:r>
              <a:rPr lang="pt-BR" dirty="0" smtClean="0"/>
              <a:t>, quando os homens não viviam além dos 30 anos.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dirty="0" smtClean="0"/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Porque </a:t>
            </a:r>
            <a:r>
              <a:rPr lang="pt-BR" dirty="0"/>
              <a:t>isso ocorre?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mtClean="0"/>
              <a:t>Para analisar melhor este fenômeno, vamos recorrer a um estudo feito pela Shell sobre as empresas com mais de 100 anos de existência.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mtClean="0"/>
              <a:t>Segundo ele, pode-se dizer que as empresas estão na era de </a:t>
            </a:r>
            <a:r>
              <a:rPr lang="pt-BR" i="1" smtClean="0"/>
              <a:t>Neanderthal</a:t>
            </a:r>
            <a:r>
              <a:rPr lang="pt-BR" smtClean="0"/>
              <a:t>, quando os homens não viviam além dos 30 anos.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mtClean="0">
                <a:solidFill>
                  <a:srgbClr val="FFCC66"/>
                </a:solidFill>
              </a:rPr>
              <a:t>E quais os fatores que podem levar uma empresa à longevidade?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26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pt-BR" sz="2800" smtClean="0"/>
              <a:t>Conservadorismo na gestão das finanças. Isso implica:</a:t>
            </a:r>
          </a:p>
          <a:p>
            <a:pPr marL="1074738" lvl="1" indent="-361950" eaLnBrk="1" hangingPunct="1">
              <a:buFont typeface="Wingdings" pitchFamily="2" charset="2"/>
              <a:buChar char="ü"/>
            </a:pPr>
            <a:r>
              <a:rPr lang="pt-BR" sz="2200" smtClean="0"/>
              <a:t>Dispor de informações precisas;</a:t>
            </a:r>
          </a:p>
          <a:p>
            <a:pPr marL="1074738" lvl="1" indent="-361950" eaLnBrk="1" hangingPunct="1">
              <a:buFont typeface="Wingdings" pitchFamily="2" charset="2"/>
              <a:buChar char="ü"/>
            </a:pPr>
            <a:r>
              <a:rPr lang="pt-BR" sz="2200" smtClean="0"/>
              <a:t>Administrar custos;</a:t>
            </a:r>
          </a:p>
          <a:p>
            <a:pPr marL="1074738" lvl="1" indent="-361950" eaLnBrk="1" hangingPunct="1">
              <a:buFont typeface="Wingdings" pitchFamily="2" charset="2"/>
              <a:buChar char="ü"/>
            </a:pPr>
            <a:endParaRPr lang="pt-BR" sz="2200" smtClean="0">
              <a:solidFill>
                <a:srgbClr val="FFCC66"/>
              </a:solidFill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513416" y="3643314"/>
            <a:ext cx="5936721" cy="2579688"/>
            <a:chOff x="679" y="2478"/>
            <a:chExt cx="3452" cy="1625"/>
          </a:xfrm>
        </p:grpSpPr>
        <p:sp>
          <p:nvSpPr>
            <p:cNvPr id="162821" name="Rectangle 5"/>
            <p:cNvSpPr>
              <a:spLocks noChangeArrowheads="1"/>
            </p:cNvSpPr>
            <p:nvPr/>
          </p:nvSpPr>
          <p:spPr bwMode="auto">
            <a:xfrm>
              <a:off x="679" y="2478"/>
              <a:ext cx="1354" cy="16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RECEITAS OPERACIONAIS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</a:t>
              </a:r>
              <a:r>
                <a:rPr lang="pt-BR" sz="800" b="1">
                  <a:solidFill>
                    <a:srgbClr val="FF0000"/>
                  </a:solidFill>
                  <a:cs typeface="+mn-cs"/>
                </a:rPr>
                <a:t>Honorários profissionais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Cursos e seminários</a:t>
              </a:r>
            </a:p>
            <a:p>
              <a:pPr marL="87313" indent="-87313">
                <a:defRPr/>
              </a:pPr>
              <a:endParaRPr lang="pt-BR" sz="800" b="1">
                <a:cs typeface="+mn-cs"/>
              </a:endParaRP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DESPESAS OPERACIONAIS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</a:t>
              </a:r>
              <a:r>
                <a:rPr lang="pt-BR" sz="800" b="1">
                  <a:solidFill>
                    <a:srgbClr val="FF0000"/>
                  </a:solidFill>
                  <a:cs typeface="+mn-cs"/>
                </a:rPr>
                <a:t>Pessoal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  Salários e encargos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  Benefícios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  Prêmios e comissões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Instalações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</a:t>
              </a:r>
              <a:r>
                <a:rPr lang="pt-BR" sz="800" b="1">
                  <a:solidFill>
                    <a:srgbClr val="FF0000"/>
                  </a:solidFill>
                  <a:cs typeface="+mn-cs"/>
                </a:rPr>
                <a:t>Processamento de dados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</a:t>
              </a:r>
              <a:r>
                <a:rPr lang="pt-BR" sz="800" b="1">
                  <a:solidFill>
                    <a:srgbClr val="FF0000"/>
                  </a:solidFill>
                  <a:cs typeface="+mn-cs"/>
                </a:rPr>
                <a:t>Materiais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Viagens</a:t>
              </a: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	Custas e despesas de clientes</a:t>
              </a:r>
            </a:p>
            <a:p>
              <a:pPr marL="87313" indent="-87313">
                <a:defRPr/>
              </a:pPr>
              <a:endParaRPr lang="pt-BR" sz="800" b="1">
                <a:cs typeface="+mn-cs"/>
              </a:endParaRP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RESULTADO OPERACIONAL</a:t>
              </a:r>
            </a:p>
            <a:p>
              <a:pPr marL="87313" indent="-87313">
                <a:defRPr/>
              </a:pPr>
              <a:endParaRPr lang="pt-BR" sz="800" b="1">
                <a:cs typeface="+mn-cs"/>
              </a:endParaRPr>
            </a:p>
            <a:p>
              <a:pPr marL="87313" indent="-87313">
                <a:defRPr/>
              </a:pPr>
              <a:r>
                <a:rPr lang="pt-BR" sz="800" b="1">
                  <a:cs typeface="+mn-cs"/>
                </a:rPr>
                <a:t>RESULTADO NÃO OPERACIONAL</a:t>
              </a:r>
            </a:p>
            <a:p>
              <a:pPr marL="87313" indent="-87313">
                <a:defRPr/>
              </a:pPr>
              <a:endParaRPr lang="pt-BR" sz="800" b="1">
                <a:cs typeface="+mn-cs"/>
              </a:endParaRPr>
            </a:p>
            <a:p>
              <a:pPr marL="87313" indent="-87313">
                <a:defRPr/>
              </a:pPr>
              <a:r>
                <a:rPr lang="pt-BR" sz="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RESULTADO LÍQUIDO</a:t>
              </a:r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1720" y="2659"/>
              <a:ext cx="6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1200" y="2943"/>
              <a:ext cx="114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1720" y="3348"/>
              <a:ext cx="6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1234" y="3397"/>
              <a:ext cx="11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62826" name="Oval 10"/>
            <p:cNvSpPr>
              <a:spLocks noChangeArrowheads="1"/>
            </p:cNvSpPr>
            <p:nvPr/>
          </p:nvSpPr>
          <p:spPr bwMode="auto">
            <a:xfrm>
              <a:off x="2415" y="2503"/>
              <a:ext cx="1423" cy="294"/>
            </a:xfrm>
            <a:prstGeom prst="ellipse">
              <a:avLst/>
            </a:prstGeom>
            <a:gradFill rotWithShape="1">
              <a:gsLst>
                <a:gs pos="0">
                  <a:srgbClr val="4AB463">
                    <a:alpha val="63000"/>
                  </a:srgbClr>
                </a:gs>
                <a:gs pos="100000">
                  <a:srgbClr val="4AB463">
                    <a:gamma/>
                    <a:tint val="95294"/>
                    <a:invGamma/>
                    <a:alpha val="63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2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Determinados </a:t>
              </a:r>
            </a:p>
            <a:p>
              <a:pPr algn="ctr">
                <a:defRPr/>
              </a:pPr>
              <a:r>
                <a:rPr lang="pt-BR" sz="12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por tabelas</a:t>
              </a:r>
            </a:p>
          </p:txBody>
        </p:sp>
        <p:sp>
          <p:nvSpPr>
            <p:cNvPr id="162827" name="Oval 11"/>
            <p:cNvSpPr>
              <a:spLocks noChangeArrowheads="1"/>
            </p:cNvSpPr>
            <p:nvPr/>
          </p:nvSpPr>
          <p:spPr bwMode="auto">
            <a:xfrm>
              <a:off x="2415" y="2819"/>
              <a:ext cx="1423" cy="294"/>
            </a:xfrm>
            <a:prstGeom prst="ellipse">
              <a:avLst/>
            </a:prstGeom>
            <a:gradFill rotWithShape="1">
              <a:gsLst>
                <a:gs pos="0">
                  <a:srgbClr val="4AB463">
                    <a:alpha val="63000"/>
                  </a:srgbClr>
                </a:gs>
                <a:gs pos="100000">
                  <a:srgbClr val="4AB463">
                    <a:gamma/>
                    <a:tint val="95294"/>
                    <a:invGamma/>
                    <a:alpha val="63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2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Determinado pela </a:t>
              </a:r>
            </a:p>
            <a:p>
              <a:pPr algn="ctr">
                <a:defRPr/>
              </a:pPr>
              <a:r>
                <a:rPr lang="pt-BR" sz="12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carga de trabalho</a:t>
              </a:r>
            </a:p>
          </p:txBody>
        </p:sp>
        <p:sp>
          <p:nvSpPr>
            <p:cNvPr id="162828" name="Oval 12"/>
            <p:cNvSpPr>
              <a:spLocks noChangeArrowheads="1"/>
            </p:cNvSpPr>
            <p:nvPr/>
          </p:nvSpPr>
          <p:spPr bwMode="auto">
            <a:xfrm>
              <a:off x="2415" y="3249"/>
              <a:ext cx="1423" cy="293"/>
            </a:xfrm>
            <a:prstGeom prst="ellipse">
              <a:avLst/>
            </a:prstGeom>
            <a:gradFill rotWithShape="1">
              <a:gsLst>
                <a:gs pos="0">
                  <a:srgbClr val="4AB463">
                    <a:alpha val="63000"/>
                  </a:srgbClr>
                </a:gs>
                <a:gs pos="100000">
                  <a:srgbClr val="4AB463">
                    <a:gamma/>
                    <a:tint val="95294"/>
                    <a:invGamma/>
                    <a:alpha val="63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2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Determinados pelos </a:t>
              </a:r>
            </a:p>
            <a:p>
              <a:pPr algn="ctr">
                <a:defRPr/>
              </a:pPr>
              <a:r>
                <a:rPr lang="pt-BR" sz="12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métodos de trabalho</a:t>
              </a:r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1547" y="4002"/>
              <a:ext cx="76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62830" name="Text Box 14"/>
            <p:cNvSpPr txBox="1">
              <a:spLocks noChangeArrowheads="1"/>
            </p:cNvSpPr>
            <p:nvPr/>
          </p:nvSpPr>
          <p:spPr bwMode="auto">
            <a:xfrm>
              <a:off x="2330" y="3929"/>
              <a:ext cx="180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2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CONSEQÜÊNCIA DA ADMINISTRAÇÃO</a:t>
              </a:r>
            </a:p>
          </p:txBody>
        </p:sp>
      </p:grpSp>
    </p:spTree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/>
              <a:t>Os traços básicos da empresa viva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26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pt-BR" sz="2800" smtClean="0"/>
              <a:t>Conservadorismo na gestão das finanças. Isso implica:</a:t>
            </a:r>
          </a:p>
          <a:p>
            <a:pPr marL="1074738" lvl="1" indent="-361950" eaLnBrk="1" hangingPunct="1">
              <a:buFont typeface="Wingdings" pitchFamily="2" charset="2"/>
              <a:buChar char="ü"/>
            </a:pPr>
            <a:r>
              <a:rPr lang="pt-BR" sz="2200" smtClean="0"/>
              <a:t>Dispor de informações precisas;</a:t>
            </a:r>
          </a:p>
          <a:p>
            <a:pPr marL="1074738" lvl="1" indent="-361950" eaLnBrk="1" hangingPunct="1">
              <a:buFont typeface="Wingdings" pitchFamily="2" charset="2"/>
              <a:buChar char="ü"/>
            </a:pPr>
            <a:r>
              <a:rPr lang="pt-BR" sz="2200" smtClean="0"/>
              <a:t>Administrar custos;</a:t>
            </a:r>
          </a:p>
          <a:p>
            <a:pPr marL="1074738" lvl="1" indent="-361950" eaLnBrk="1" hangingPunct="1">
              <a:buFont typeface="Wingdings" pitchFamily="2" charset="2"/>
              <a:buChar char="ü"/>
            </a:pPr>
            <a:r>
              <a:rPr lang="pt-BR" sz="2200" smtClean="0">
                <a:solidFill>
                  <a:srgbClr val="FF0000"/>
                </a:solidFill>
              </a:rPr>
              <a:t>Manter reservas de caixa.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1402</Words>
  <Application>Microsoft Office PowerPoint</Application>
  <PresentationFormat>Papel A4 (210 x 297 mm)</PresentationFormat>
  <Paragraphs>167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Design padrão</vt:lpstr>
      <vt:lpstr>Apresentação do PowerPoint</vt:lpstr>
      <vt:lpstr>Apresentação do PowerPoint</vt:lpstr>
      <vt:lpstr>Quanto vivem as empresas?</vt:lpstr>
      <vt:lpstr>Porque isso ocorre?</vt:lpstr>
      <vt:lpstr>Porque isso ocorre?</vt:lpstr>
      <vt:lpstr>Porque isso ocorre?</vt:lpstr>
      <vt:lpstr>Porque isso ocorre?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Os traços básicos da empresa viva</vt:lpstr>
      <vt:lpstr>As prioridades</vt:lpstr>
      <vt:lpstr>As prioridades</vt:lpstr>
      <vt:lpstr>As prioridades</vt:lpstr>
      <vt:lpstr>As prioridades</vt:lpstr>
      <vt:lpstr>As prioridades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105</cp:revision>
  <dcterms:created xsi:type="dcterms:W3CDTF">2003-04-25T00:44:44Z</dcterms:created>
  <dcterms:modified xsi:type="dcterms:W3CDTF">2014-06-12T12:51:27Z</dcterms:modified>
</cp:coreProperties>
</file>