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31" r:id="rId3"/>
    <p:sldId id="287" r:id="rId4"/>
    <p:sldId id="512" r:id="rId5"/>
    <p:sldId id="537" r:id="rId6"/>
    <p:sldId id="514" r:id="rId7"/>
    <p:sldId id="516" r:id="rId8"/>
    <p:sldId id="538" r:id="rId9"/>
    <p:sldId id="468" r:id="rId10"/>
    <p:sldId id="517" r:id="rId11"/>
    <p:sldId id="518" r:id="rId12"/>
    <p:sldId id="519" r:id="rId13"/>
    <p:sldId id="539" r:id="rId14"/>
    <p:sldId id="520" r:id="rId15"/>
    <p:sldId id="521" r:id="rId16"/>
    <p:sldId id="541" r:id="rId17"/>
    <p:sldId id="542" r:id="rId18"/>
    <p:sldId id="543" r:id="rId19"/>
    <p:sldId id="544" r:id="rId20"/>
    <p:sldId id="545" r:id="rId21"/>
    <p:sldId id="546" r:id="rId22"/>
    <p:sldId id="522" r:id="rId23"/>
    <p:sldId id="547" r:id="rId24"/>
    <p:sldId id="523" r:id="rId25"/>
    <p:sldId id="524" r:id="rId26"/>
    <p:sldId id="525" r:id="rId27"/>
    <p:sldId id="526" r:id="rId28"/>
    <p:sldId id="527" r:id="rId29"/>
    <p:sldId id="528" r:id="rId30"/>
    <p:sldId id="530" r:id="rId31"/>
    <p:sldId id="531" r:id="rId32"/>
    <p:sldId id="532" r:id="rId33"/>
    <p:sldId id="533" r:id="rId34"/>
    <p:sldId id="534" r:id="rId35"/>
    <p:sldId id="548" r:id="rId36"/>
    <p:sldId id="549" r:id="rId37"/>
    <p:sldId id="550" r:id="rId38"/>
    <p:sldId id="551" r:id="rId39"/>
    <p:sldId id="536" r:id="rId40"/>
    <p:sldId id="381" r:id="rId41"/>
    <p:sldId id="430" r:id="rId42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Oqnuso7u18e/hAt/+NH/9g==" hashData="aG9lQeZqbaa4A6jZMwF//FmGPH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000076"/>
    <a:srgbClr val="000048"/>
    <a:srgbClr val="C5D8FF"/>
    <a:srgbClr val="FF9933"/>
    <a:srgbClr val="CCFF66"/>
    <a:srgbClr val="53A9FF"/>
    <a:srgbClr val="3399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8" autoAdjust="0"/>
    <p:restoredTop sz="94545" autoAdjust="0"/>
  </p:normalViewPr>
  <p:slideViewPr>
    <p:cSldViewPr>
      <p:cViewPr>
        <p:scale>
          <a:sx n="80" d="100"/>
          <a:sy n="80" d="100"/>
        </p:scale>
        <p:origin x="-534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95300" y="1412875"/>
            <a:ext cx="8915400" cy="4713288"/>
          </a:xfrm>
        </p:spPr>
        <p:txBody>
          <a:bodyPr/>
          <a:lstStyle/>
          <a:p>
            <a:pPr lvl="0"/>
            <a:endParaRPr lang="pt-BR" noProof="0" dirty="0" smtClean="0"/>
          </a:p>
        </p:txBody>
      </p:sp>
    </p:spTree>
  </p:cSld>
  <p:clrMapOvr>
    <a:masterClrMapping/>
  </p:clrMapOvr>
  <p:transition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9"/>
            <a:ext cx="89154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2875"/>
            <a:ext cx="89154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10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Avaliação de desempenho em </a:t>
            </a:r>
            <a:r>
              <a:rPr lang="pt-BR" dirty="0"/>
              <a:t>serviços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endParaRPr lang="pt-BR" sz="2000" b="0" kern="0" dirty="0" smtClean="0">
              <a:latin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24636"/>
              </p:ext>
            </p:extLst>
          </p:nvPr>
        </p:nvGraphicFramePr>
        <p:xfrm>
          <a:off x="488504" y="1628800"/>
          <a:ext cx="8928280" cy="345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204000"/>
                <a:gridCol w="3204000"/>
              </a:tblGrid>
              <a:tr h="370840">
                <a:tc>
                  <a:txBody>
                    <a:bodyPr/>
                    <a:lstStyle/>
                    <a:p>
                      <a:endParaRPr lang="pt-BR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DUALIDADE OBSERVADA</a:t>
                      </a:r>
                      <a:endParaRPr lang="pt-BR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2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kern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Atuar em ambiente quase fabril.</a:t>
                      </a:r>
                      <a:endParaRPr lang="pt-BR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0" kern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Manter foco no cliente.</a:t>
                      </a:r>
                      <a:endParaRPr lang="pt-BR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Estratégia </a:t>
                      </a:r>
                      <a:endParaRPr lang="pt-BR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A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pt-BR" sz="2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empresa está caminhando em direção dos objetivos estabelecidos?</a:t>
                      </a:r>
                      <a:endParaRPr lang="pt-BR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A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20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Sistema de Avaliação de Desempenho (SAD)</a:t>
                      </a:r>
                      <a:endParaRPr lang="pt-BR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A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pt-BR" sz="2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 estratégia atende aos objetivos de cada uma das realidades observadas?</a:t>
                      </a:r>
                      <a:endParaRPr lang="pt-BR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A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20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33120" y="2204864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949819722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Avaliação de desempenho em </a:t>
            </a:r>
            <a:r>
              <a:rPr lang="pt-BR" dirty="0"/>
              <a:t>serviços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endParaRPr lang="pt-BR" sz="2000" b="0" kern="0" dirty="0" smtClean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Um bom sistema de avaliação de desempenho (SAD) deve ajudar a:</a:t>
            </a: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Esclarecer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e traduzir visão e estratégia; </a:t>
            </a:r>
            <a:endParaRPr lang="pt-BR" sz="2200" b="0" kern="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Planejar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e estabelecer metas e alinhar </a:t>
            </a: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iniciativas estratégicas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; </a:t>
            </a:r>
            <a:endParaRPr lang="pt-BR" sz="2200" b="0" kern="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Comunicar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e associar objetivos e implementar a estratégia; </a:t>
            </a:r>
            <a:endParaRPr lang="pt-BR" sz="2200" b="0" kern="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Avaliar os resultados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e indicações de tendência e revisar periodicamente a estratégia; </a:t>
            </a:r>
            <a:endParaRPr lang="pt-BR" sz="2200" b="0" kern="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Diagnosticar e eliminar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desempenho deficiente e corrigir o rumo em direção aos objetivos estratégicos</a:t>
            </a: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;</a:t>
            </a:r>
            <a:endParaRPr lang="pt-BR" sz="2200" b="0" kern="0" dirty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Mudar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de direção e revisar os objetivos; </a:t>
            </a:r>
            <a:endParaRPr lang="pt-BR" sz="2200" b="0" kern="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Propiciar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o aprendizado estratégico e </a:t>
            </a: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o aperfeiçoamento contínuo,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e </a:t>
            </a:r>
            <a:endParaRPr lang="pt-BR" sz="2200" b="0" kern="0" dirty="0" smtClean="0">
              <a:solidFill>
                <a:srgbClr val="FFC000"/>
              </a:solidFill>
              <a:latin typeface="Calibri" pitchFamily="34" charset="0"/>
            </a:endParaRP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Projetar </a:t>
            </a:r>
            <a:r>
              <a:rPr lang="pt-BR" sz="2200" b="0" kern="0" dirty="0">
                <a:solidFill>
                  <a:srgbClr val="FFC000"/>
                </a:solidFill>
                <a:latin typeface="Calibri" pitchFamily="34" charset="0"/>
              </a:rPr>
              <a:t>a criação de uma nova organização.</a:t>
            </a:r>
            <a:endParaRPr lang="pt-BR" sz="2200" b="0" kern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5497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Avaliação de desempenho em </a:t>
            </a:r>
            <a:r>
              <a:rPr lang="pt-BR" dirty="0"/>
              <a:t>serviços</a:t>
            </a:r>
            <a:endParaRPr lang="pt-BR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Modelo conceitual da prestação de serviços</a:t>
            </a:r>
          </a:p>
        </p:txBody>
      </p:sp>
      <p:sp>
        <p:nvSpPr>
          <p:cNvPr id="2" name="Elipse 1"/>
          <p:cNvSpPr/>
          <p:nvPr/>
        </p:nvSpPr>
        <p:spPr>
          <a:xfrm>
            <a:off x="3872880" y="2276872"/>
            <a:ext cx="1944216" cy="864096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Conceito do serviço</a:t>
            </a:r>
            <a:endParaRPr lang="pt-BR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88504" y="4725144"/>
            <a:ext cx="144016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Estratégia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905328" y="4653136"/>
            <a:ext cx="144016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Desempenho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288704" y="4293096"/>
            <a:ext cx="1584176" cy="172819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Entradas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Pessoas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Processos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Tecnologia</a:t>
            </a: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961112" y="4293096"/>
            <a:ext cx="1584176" cy="172819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Saídas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Resultado do serviço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Experiência do serviço</a:t>
            </a: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4662" y="4725144"/>
            <a:ext cx="144016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Sistema de prestação de serviços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2" name="Conector de seta reta 11"/>
          <p:cNvCxnSpPr>
            <a:endCxn id="8" idx="1"/>
          </p:cNvCxnSpPr>
          <p:nvPr/>
        </p:nvCxnSpPr>
        <p:spPr>
          <a:xfrm>
            <a:off x="1928664" y="5157192"/>
            <a:ext cx="36004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8" idx="3"/>
            <a:endCxn id="10" idx="1"/>
          </p:cNvCxnSpPr>
          <p:nvPr/>
        </p:nvCxnSpPr>
        <p:spPr>
          <a:xfrm>
            <a:off x="3872880" y="5157192"/>
            <a:ext cx="31178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10" idx="3"/>
            <a:endCxn id="9" idx="1"/>
          </p:cNvCxnSpPr>
          <p:nvPr/>
        </p:nvCxnSpPr>
        <p:spPr>
          <a:xfrm>
            <a:off x="5624822" y="5157192"/>
            <a:ext cx="33629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9" idx="3"/>
          </p:cNvCxnSpPr>
          <p:nvPr/>
        </p:nvCxnSpPr>
        <p:spPr>
          <a:xfrm>
            <a:off x="7545288" y="5157192"/>
            <a:ext cx="36004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endCxn id="4" idx="0"/>
          </p:cNvCxnSpPr>
          <p:nvPr/>
        </p:nvCxnSpPr>
        <p:spPr>
          <a:xfrm rot="10800000" flipV="1">
            <a:off x="1208584" y="2708920"/>
            <a:ext cx="2664296" cy="2016224"/>
          </a:xfrm>
          <a:prstGeom prst="bentConnector2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083416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Avaliação de desempenho em </a:t>
            </a:r>
            <a:r>
              <a:rPr lang="pt-BR" dirty="0"/>
              <a:t>serviços</a:t>
            </a:r>
            <a:endParaRPr lang="pt-BR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Modelo conceitual da prestação de serviços</a:t>
            </a:r>
          </a:p>
        </p:txBody>
      </p:sp>
      <p:sp>
        <p:nvSpPr>
          <p:cNvPr id="2" name="Elipse 1"/>
          <p:cNvSpPr/>
          <p:nvPr/>
        </p:nvSpPr>
        <p:spPr>
          <a:xfrm>
            <a:off x="3872880" y="2276872"/>
            <a:ext cx="1944216" cy="864096"/>
          </a:xfrm>
          <a:prstGeom prst="ellipse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Conceito do serviço</a:t>
            </a:r>
            <a:endParaRPr lang="pt-BR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88504" y="4725144"/>
            <a:ext cx="144016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Estratégia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905328" y="4653136"/>
            <a:ext cx="144016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Desempenho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288704" y="4293096"/>
            <a:ext cx="1584176" cy="172819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Entradas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Pessoas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Processos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Tecnologia</a:t>
            </a: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961112" y="4293096"/>
            <a:ext cx="1584176" cy="172819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Saídas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Resultado do serviço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Experiência do serviço</a:t>
            </a: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4662" y="4725144"/>
            <a:ext cx="144016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Sistema de prestação de serviços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905328" y="2996952"/>
            <a:ext cx="1440160" cy="864096"/>
          </a:xfrm>
          <a:prstGeom prst="round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Medida</a:t>
            </a:r>
          </a:p>
          <a:p>
            <a:pPr algn="ctr"/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(SAD)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2" name="Conector de seta reta 11"/>
          <p:cNvCxnSpPr>
            <a:endCxn id="8" idx="1"/>
          </p:cNvCxnSpPr>
          <p:nvPr/>
        </p:nvCxnSpPr>
        <p:spPr>
          <a:xfrm>
            <a:off x="1928664" y="5157192"/>
            <a:ext cx="36004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8" idx="3"/>
            <a:endCxn id="10" idx="1"/>
          </p:cNvCxnSpPr>
          <p:nvPr/>
        </p:nvCxnSpPr>
        <p:spPr>
          <a:xfrm>
            <a:off x="3872880" y="5157192"/>
            <a:ext cx="31178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10" idx="3"/>
            <a:endCxn id="9" idx="1"/>
          </p:cNvCxnSpPr>
          <p:nvPr/>
        </p:nvCxnSpPr>
        <p:spPr>
          <a:xfrm>
            <a:off x="5624822" y="5157192"/>
            <a:ext cx="33629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9" idx="3"/>
          </p:cNvCxnSpPr>
          <p:nvPr/>
        </p:nvCxnSpPr>
        <p:spPr>
          <a:xfrm>
            <a:off x="7545288" y="5157192"/>
            <a:ext cx="36004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11" idx="2"/>
          </p:cNvCxnSpPr>
          <p:nvPr/>
        </p:nvCxnSpPr>
        <p:spPr>
          <a:xfrm flipV="1">
            <a:off x="8625408" y="3861048"/>
            <a:ext cx="0" cy="7920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endCxn id="4" idx="1"/>
          </p:cNvCxnSpPr>
          <p:nvPr/>
        </p:nvCxnSpPr>
        <p:spPr>
          <a:xfrm rot="10800000" flipV="1">
            <a:off x="488504" y="2276872"/>
            <a:ext cx="3960440" cy="2880320"/>
          </a:xfrm>
          <a:prstGeom prst="bentConnector3">
            <a:avLst>
              <a:gd name="adj1" fmla="val 105772"/>
            </a:avLst>
          </a:prstGeom>
          <a:ln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endCxn id="11" idx="0"/>
          </p:cNvCxnSpPr>
          <p:nvPr/>
        </p:nvCxnSpPr>
        <p:spPr>
          <a:xfrm>
            <a:off x="5529064" y="2348880"/>
            <a:ext cx="3096344" cy="648072"/>
          </a:xfrm>
          <a:prstGeom prst="bentConnector2">
            <a:avLst/>
          </a:prstGeom>
          <a:ln>
            <a:solidFill>
              <a:schemeClr val="bg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/>
          <p:nvPr/>
        </p:nvCxnSpPr>
        <p:spPr>
          <a:xfrm rot="10800000" flipV="1">
            <a:off x="1208584" y="2708920"/>
            <a:ext cx="2664296" cy="2016224"/>
          </a:xfrm>
          <a:prstGeom prst="bentConnector2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11" idx="1"/>
            <a:endCxn id="2" idx="4"/>
          </p:cNvCxnSpPr>
          <p:nvPr/>
        </p:nvCxnSpPr>
        <p:spPr>
          <a:xfrm rot="10800000">
            <a:off x="4844988" y="3140968"/>
            <a:ext cx="3060340" cy="288032"/>
          </a:xfrm>
          <a:prstGeom prst="bentConnector2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003723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Avaliação de desempenho em </a:t>
            </a:r>
            <a:r>
              <a:rPr lang="pt-BR" dirty="0"/>
              <a:t>serviços</a:t>
            </a:r>
            <a:endParaRPr lang="pt-BR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24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Neste modelo, o serviço é um elo entre a </a:t>
            </a:r>
            <a:r>
              <a:rPr lang="pt-BR" sz="2400" b="0" kern="0" dirty="0" smtClean="0">
                <a:solidFill>
                  <a:srgbClr val="FF3300"/>
                </a:solidFill>
                <a:latin typeface="Calibri" pitchFamily="34" charset="0"/>
              </a:rPr>
              <a:t>estratégia</a:t>
            </a:r>
            <a:r>
              <a:rPr lang="pt-BR" sz="2400" b="0" kern="0" dirty="0" smtClean="0">
                <a:latin typeface="Calibri" pitchFamily="34" charset="0"/>
              </a:rPr>
              <a:t> e o </a:t>
            </a:r>
            <a:r>
              <a:rPr lang="pt-BR" sz="2400" b="0" kern="0" dirty="0" smtClean="0">
                <a:solidFill>
                  <a:srgbClr val="FF3300"/>
                </a:solidFill>
                <a:latin typeface="Calibri" pitchFamily="34" charset="0"/>
              </a:rPr>
              <a:t>desempenho</a:t>
            </a:r>
            <a:r>
              <a:rPr lang="pt-BR" sz="2400" b="0" kern="0" dirty="0" smtClean="0">
                <a:latin typeface="Calibri" pitchFamily="34" charset="0"/>
              </a:rPr>
              <a:t> e as medidas de desempenho fazem parte do projeto do serviço.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Além disso, o modelo expõe claramente o dilema entre </a:t>
            </a:r>
            <a:r>
              <a:rPr lang="pt-BR" sz="2400" b="0" kern="0" dirty="0" smtClean="0">
                <a:solidFill>
                  <a:srgbClr val="FF3300"/>
                </a:solidFill>
                <a:latin typeface="Calibri" pitchFamily="34" charset="0"/>
              </a:rPr>
              <a:t>produtividade</a:t>
            </a:r>
            <a:r>
              <a:rPr lang="pt-BR" sz="2400" b="0" kern="0" dirty="0" smtClean="0">
                <a:latin typeface="Calibri" pitchFamily="34" charset="0"/>
              </a:rPr>
              <a:t> (medida por indicadores financeiros) e </a:t>
            </a:r>
            <a:r>
              <a:rPr lang="pt-BR" sz="2400" b="0" kern="0" dirty="0" smtClean="0">
                <a:solidFill>
                  <a:srgbClr val="FF3300"/>
                </a:solidFill>
                <a:latin typeface="Calibri" pitchFamily="34" charset="0"/>
              </a:rPr>
              <a:t>qualidade</a:t>
            </a:r>
            <a:r>
              <a:rPr lang="pt-BR" sz="2400" b="0" kern="0" dirty="0" smtClean="0">
                <a:latin typeface="Calibri" pitchFamily="34" charset="0"/>
              </a:rPr>
              <a:t> (medida por indicadores de satisfação do cliente).</a:t>
            </a:r>
          </a:p>
        </p:txBody>
      </p:sp>
    </p:spTree>
    <p:extLst>
      <p:ext uri="{BB962C8B-B14F-4D97-AF65-F5344CB8AC3E}">
        <p14:creationId xmlns:p14="http://schemas.microsoft.com/office/powerpoint/2010/main" val="1234392897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32935"/>
              </p:ext>
            </p:extLst>
          </p:nvPr>
        </p:nvGraphicFramePr>
        <p:xfrm>
          <a:off x="560512" y="1340768"/>
          <a:ext cx="8784976" cy="700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812104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905305"/>
              </p:ext>
            </p:extLst>
          </p:nvPr>
        </p:nvGraphicFramePr>
        <p:xfrm>
          <a:off x="560512" y="1340768"/>
          <a:ext cx="8784976" cy="140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QUANTIDADE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Essa dimensão tem uma definição muito ampla, podendo representar diversas medidas como volume, peças, receitas.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60210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03919"/>
              </p:ext>
            </p:extLst>
          </p:nvPr>
        </p:nvGraphicFramePr>
        <p:xfrm>
          <a:off x="560512" y="1340768"/>
          <a:ext cx="8784976" cy="213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QUANTIDADE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Essa dimensão tem uma definição muito ampla, podendo representar diversas medidas como volume, peças, receitas.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QUALIDADE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É o hiato entre a expectativa do cliente e sua percepção do serviço prestado. É tratada como um conceito multidimensional, o que exige a definição de atributos de qualidade.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60210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04343"/>
              </p:ext>
            </p:extLst>
          </p:nvPr>
        </p:nvGraphicFramePr>
        <p:xfrm>
          <a:off x="560512" y="1340768"/>
          <a:ext cx="8784976" cy="286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QUANTIDADE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Essa dimensão tem uma definição muito ampla, podendo representar diversas medidas como volume, peças, receitas.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QUALIDADE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É o hiato entre a expectativa do cliente e sua percepção do serviço prestado. É tratada como um conceito multidimensional, o que exige a definição de atributos de qualidade.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EFICÁCIA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“Fazer a coisa certa”, expressa de forma quantitativa o alcance de uma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meta ou objetivo do negócio. Costuma ser medida comparando o resultado alcançado contra uma meta de resultado estabelecida.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60210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36153"/>
              </p:ext>
            </p:extLst>
          </p:nvPr>
        </p:nvGraphicFramePr>
        <p:xfrm>
          <a:off x="560512" y="1340768"/>
          <a:ext cx="8784976" cy="356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QUANTIDADE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Essa dimensão tem uma definição muito ampla, podendo representar diversas medidas como volume, peças, receitas.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QUALIDADE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É o hiato entre a expectativa do cliente e sua percepção do serviço prestado. É tratada como um conceito multidimensional, o que exige a definição de atributos de qualidade.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EFICÁCIA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“Fazer a coisa certa”, expressa de forma quantitativa o alcance de uma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meta ou objetivo do negócio. Costuma ser medida comparando o resultado alcançado contra uma meta de resultado estabelecida.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NÍVEL DE SERVIÇO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Planejamento quantitativo da qualidade que indica uma meta. Exemplo: percentual de atendimentos realizados dentro de uma meta de tempo.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60210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764282"/>
            <a:ext cx="8915400" cy="5617046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dirty="0">
                <a:latin typeface="Calibri" pitchFamily="34" charset="0"/>
              </a:rPr>
              <a:t>As </a:t>
            </a:r>
            <a:r>
              <a:rPr lang="pt-BR" sz="2000" b="0" dirty="0" smtClean="0">
                <a:latin typeface="Calibri" pitchFamily="34" charset="0"/>
              </a:rPr>
              <a:t>organizações prestadoras de serviços profissionais, mesmo que </a:t>
            </a:r>
            <a:r>
              <a:rPr lang="pt-BR" sz="2000" b="0" dirty="0">
                <a:latin typeface="Calibri" pitchFamily="34" charset="0"/>
              </a:rPr>
              <a:t>de modo </a:t>
            </a:r>
            <a:r>
              <a:rPr lang="pt-BR" sz="2000" b="0" dirty="0" smtClean="0">
                <a:latin typeface="Calibri" pitchFamily="34" charset="0"/>
              </a:rPr>
              <a:t>por vezes empírico</a:t>
            </a:r>
            <a:r>
              <a:rPr lang="pt-BR" sz="2000" b="0" dirty="0">
                <a:latin typeface="Calibri" pitchFamily="34" charset="0"/>
              </a:rPr>
              <a:t>,</a:t>
            </a:r>
            <a:r>
              <a:rPr lang="pt-BR" sz="2000" b="0" dirty="0" smtClean="0">
                <a:latin typeface="Calibri" pitchFamily="34" charset="0"/>
              </a:rPr>
              <a:t> estão continuamente em busca de caminhos </a:t>
            </a:r>
            <a:r>
              <a:rPr lang="pt-BR" sz="2000" b="0" dirty="0">
                <a:latin typeface="Calibri" pitchFamily="34" charset="0"/>
              </a:rPr>
              <a:t>para sua sobrevivência e manutenção </a:t>
            </a:r>
            <a:r>
              <a:rPr lang="pt-BR" sz="2000" b="0" dirty="0" smtClean="0">
                <a:latin typeface="Calibri" pitchFamily="34" charset="0"/>
              </a:rPr>
              <a:t>de seu </a:t>
            </a:r>
            <a:r>
              <a:rPr lang="pt-BR" sz="2000" b="0" i="1" dirty="0" smtClean="0">
                <a:latin typeface="Calibri" pitchFamily="34" charset="0"/>
              </a:rPr>
              <a:t>market share</a:t>
            </a:r>
            <a:r>
              <a:rPr lang="pt-BR" sz="2000" b="0" dirty="0">
                <a:latin typeface="Calibri" pitchFamily="34" charset="0"/>
              </a:rPr>
              <a:t> </a:t>
            </a:r>
            <a:r>
              <a:rPr lang="pt-BR" sz="2000" b="0" dirty="0" smtClean="0">
                <a:latin typeface="Calibri" pitchFamily="34" charset="0"/>
              </a:rPr>
              <a:t>– há uma permanente preocupação com a pesquisa e o desenvolvimento de </a:t>
            </a:r>
            <a:r>
              <a:rPr lang="pt-BR" sz="2000" b="0" dirty="0">
                <a:latin typeface="Calibri" pitchFamily="34" charset="0"/>
              </a:rPr>
              <a:t>métodos e ferramentas que </a:t>
            </a:r>
            <a:r>
              <a:rPr lang="pt-BR" sz="2000" b="0" dirty="0" smtClean="0">
                <a:latin typeface="Calibri" pitchFamily="34" charset="0"/>
              </a:rPr>
              <a:t>resultem </a:t>
            </a:r>
            <a:r>
              <a:rPr lang="pt-BR" sz="2000" b="0" dirty="0">
                <a:latin typeface="Calibri" pitchFamily="34" charset="0"/>
              </a:rPr>
              <a:t>na diminuição dos </a:t>
            </a:r>
            <a:r>
              <a:rPr lang="pt-BR" sz="2000" b="0" dirty="0" smtClean="0">
                <a:latin typeface="Calibri" pitchFamily="34" charset="0"/>
              </a:rPr>
              <a:t>custos e </a:t>
            </a:r>
            <a:r>
              <a:rPr lang="pt-BR" sz="2000" b="0" dirty="0">
                <a:latin typeface="Calibri" pitchFamily="34" charset="0"/>
              </a:rPr>
              <a:t>no aumento da </a:t>
            </a:r>
            <a:r>
              <a:rPr lang="pt-BR" sz="2000" b="0" dirty="0" smtClean="0">
                <a:latin typeface="Calibri" pitchFamily="34" charset="0"/>
              </a:rPr>
              <a:t>produtividade e da qualidade.</a:t>
            </a:r>
            <a:endParaRPr lang="pt-BR" sz="2000" b="0" dirty="0">
              <a:latin typeface="Calibri" pitchFamily="34" charset="0"/>
            </a:endParaRPr>
          </a:p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dirty="0" smtClean="0">
                <a:latin typeface="Calibri" pitchFamily="34" charset="0"/>
              </a:rPr>
              <a:t>Eis </a:t>
            </a:r>
            <a:r>
              <a:rPr lang="pt-BR" sz="2000" b="0" dirty="0">
                <a:latin typeface="Calibri" pitchFamily="34" charset="0"/>
              </a:rPr>
              <a:t>aí o desafio: </a:t>
            </a:r>
            <a:r>
              <a:rPr lang="pt-BR" sz="2000" b="0" dirty="0" smtClean="0">
                <a:latin typeface="Calibri" pitchFamily="34" charset="0"/>
              </a:rPr>
              <a:t>como resolver o conflito muitas vezes presente entre qualidade e  produtividade?</a:t>
            </a:r>
            <a:endParaRPr lang="pt-BR" sz="2000" b="0" dirty="0">
              <a:latin typeface="Calibri" pitchFamily="34" charset="0"/>
            </a:endParaRP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pt-BR" sz="2000" b="0" dirty="0" smtClean="0">
                <a:latin typeface="Calibri" pitchFamily="34" charset="0"/>
              </a:rPr>
              <a:t>Nesta apresentação é meu intuito apresentar uma visão abrangente da metodologia mais consistente para </a:t>
            </a:r>
            <a:r>
              <a:rPr lang="pt-BR" sz="2000" b="0" dirty="0" smtClean="0">
                <a:latin typeface="Calibri" pitchFamily="34" charset="0"/>
              </a:rPr>
              <a:t>detectar </a:t>
            </a:r>
            <a:r>
              <a:rPr lang="pt-BR" sz="2000" b="0" dirty="0" smtClean="0">
                <a:latin typeface="Calibri" pitchFamily="34" charset="0"/>
              </a:rPr>
              <a:t>a origem e os fatores deste conflito, como meio para diminuí-lo ou mesmo eliminá-lo, criando as condições necessárias para o crescimento contínuo dos resultados.</a:t>
            </a: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pt-BR" sz="2000" b="0" dirty="0" smtClean="0">
                <a:latin typeface="Calibri" pitchFamily="34" charset="0"/>
              </a:rPr>
              <a:t>Caso julgue apropriado, estou à sua disposição para apresentar o tema pessoalmente.</a:t>
            </a: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000" dirty="0" smtClean="0">
                <a:latin typeface="Calibri" pitchFamily="34" charset="0"/>
              </a:rPr>
              <a:t>João Telles Corrêa Filho</a:t>
            </a:r>
          </a:p>
        </p:txBody>
      </p:sp>
    </p:spTree>
  </p:cSld>
  <p:clrMapOvr>
    <a:masterClrMapping/>
  </p:clrMapOvr>
  <p:transition advTm="3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02140"/>
              </p:ext>
            </p:extLst>
          </p:nvPr>
        </p:nvGraphicFramePr>
        <p:xfrm>
          <a:off x="560512" y="1340768"/>
          <a:ext cx="8784976" cy="426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QUANTIDADE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Essa dimensão tem uma definição muito ampla, podendo representar diversas medidas como volume, peças, receitas.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QUALIDADE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É o hiato entre a expectativa do cliente e sua percepção do serviço prestado. É tratada como um conceito multidimensional, o que exige a definição de atributos de qualidade.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EFICÁCIA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“Fazer a coisa certa”, expressa de forma quantitativa o alcance de uma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meta ou objetivo do negócio. Costuma ser medida comparando o resultado alcançado contra uma meta de resultado estabelecida.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NÍVEL DE SERVIÇO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Planejamento quantitativo da qualidade que indica uma meta. Exemplo: percentual de atendimentos realizados dentro de uma meta de tempo.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EFICIÊNCIA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“Fazer certo a coisa”, expressa de forma quantitativa quanto uma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atividade consome de insumos para gerar uma dada quantidade de produto. 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235293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40515"/>
              </p:ext>
            </p:extLst>
          </p:nvPr>
        </p:nvGraphicFramePr>
        <p:xfrm>
          <a:off x="560512" y="1340768"/>
          <a:ext cx="8784976" cy="520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336704"/>
              </a:tblGrid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INDICADOR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DEFINIÇÃO</a:t>
                      </a:r>
                      <a:endParaRPr lang="pt-BR" sz="20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QUANTIDADE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Essa dimensão tem uma definição muito ampla, podendo representar diversas medidas como volume, peças, receitas.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QUALIDADE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É o hiato entre a expectativa do cliente e sua percepção do serviço prestado. É tratada como um conceito multidimensional, o que exige a definição de atributos de qualidade.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EFICÁCIA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“Fazer a coisa certa”, expressa de forma quantitativa o alcance de uma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meta ou objetivo do negócio. Costuma ser medida comparando o resultado alcançado contra uma meta de resultado estabelecida.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NÍVEL DE SERVIÇO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Planejamento quantitativo da qualidade que indica uma meta. Exemplo: percentual de atendimentos realizados dentro de uma meta de tempo.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EFICIÊNCIA</a:t>
                      </a:r>
                      <a:endParaRPr lang="pt-BR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“Fazer certo a coisa”, expressa de forma quantitativa quanto uma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atividade consome de insumos para gerar uma dada quantidade de produto. 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01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PRODUTIVIDADE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Expressa uma relação quantitativa entre fatores de produção (entradas do processo de transformação) e produtos (saídas do processo de transformação). Costuma ser medida como uma taxa da saída do processo (numerador) pela entrada do processo (denominador). </a:t>
                      </a:r>
                      <a:endParaRPr lang="pt-BR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333158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Dos sete indicadores apresentados podemos formar dois grupos que têm maior significado prático e refletem o dilema entre produtividade e qualidade:</a:t>
            </a: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latin typeface="Calibri" pitchFamily="34" charset="0"/>
              </a:rPr>
              <a:t>PRODUTIVIDADE e EFICIÊNCIA</a:t>
            </a:r>
          </a:p>
          <a:p>
            <a:pPr marL="800100" lvl="2" indent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0" kern="0" dirty="0">
                <a:solidFill>
                  <a:srgbClr val="FFC000"/>
                </a:solidFill>
                <a:latin typeface="Calibri" pitchFamily="34" charset="0"/>
              </a:rPr>
              <a:t>O maior desafios para a medida da produtividade é a dificuldade de mensurar o esforço feito pelo cliente na produção do </a:t>
            </a:r>
            <a:r>
              <a:rPr lang="pt-BR" sz="2000" b="0" kern="0" dirty="0" smtClean="0">
                <a:solidFill>
                  <a:srgbClr val="FFC000"/>
                </a:solidFill>
                <a:latin typeface="Calibri" pitchFamily="34" charset="0"/>
              </a:rPr>
              <a:t>serviço.</a:t>
            </a:r>
          </a:p>
        </p:txBody>
      </p:sp>
    </p:spTree>
    <p:extLst>
      <p:ext uri="{BB962C8B-B14F-4D97-AF65-F5344CB8AC3E}">
        <p14:creationId xmlns:p14="http://schemas.microsoft.com/office/powerpoint/2010/main" val="1132670263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Indicadores em operações de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pt-BR" sz="2400" b="0" kern="0" dirty="0" smtClean="0">
                <a:latin typeface="Calibri" pitchFamily="34" charset="0"/>
              </a:rPr>
              <a:t>Dos sete indicadores apresentados podemos formar dois grupos que têm maior significado prático e refletem o dilema entre produtividade e qualidade:</a:t>
            </a: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latin typeface="Calibri" pitchFamily="34" charset="0"/>
              </a:rPr>
              <a:t>PRODUTIVIDADE e EFICIÊNCIA</a:t>
            </a:r>
          </a:p>
          <a:p>
            <a:pPr marL="800100" lvl="2" indent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000" b="0" kern="0" dirty="0">
                <a:solidFill>
                  <a:srgbClr val="FFC000"/>
                </a:solidFill>
                <a:latin typeface="Calibri" pitchFamily="34" charset="0"/>
              </a:rPr>
              <a:t>O maior desafios para a medida da produtividade é a dificuldade de mensurar o esforço feito pelo cliente na produção do </a:t>
            </a:r>
            <a:r>
              <a:rPr lang="pt-BR" sz="2000" b="0" kern="0" dirty="0" smtClean="0">
                <a:solidFill>
                  <a:srgbClr val="FFC000"/>
                </a:solidFill>
                <a:latin typeface="Calibri" pitchFamily="34" charset="0"/>
              </a:rPr>
              <a:t>serviço.</a:t>
            </a:r>
          </a:p>
          <a:p>
            <a:pPr lvl="1" indent="-3429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kern="0" dirty="0" smtClean="0">
                <a:latin typeface="Calibri" pitchFamily="34" charset="0"/>
              </a:rPr>
              <a:t>EFICÁCIA, NÍVEL DE SERVIÇO e QUALIDADE</a:t>
            </a:r>
          </a:p>
          <a:p>
            <a:pPr marL="800100" lvl="2" indent="0">
              <a:lnSpc>
                <a:spcPct val="10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000" b="0" kern="0" dirty="0" smtClean="0">
                <a:solidFill>
                  <a:srgbClr val="FFC000"/>
                </a:solidFill>
                <a:latin typeface="Calibri" pitchFamily="34" charset="0"/>
              </a:rPr>
              <a:t>Aqui os desafios são: pouco esforço das empresas para medir a qualidade, dificuldade de aferição dos lucros decorrentes de investimentos em qualidade, limitações para reconhecer que diferentes clientes tem diferentes necessidades, baixa disponibilidade de dados e incompetência para medir a qualidade.</a:t>
            </a:r>
          </a:p>
        </p:txBody>
      </p:sp>
    </p:spTree>
    <p:extLst>
      <p:ext uri="{BB962C8B-B14F-4D97-AF65-F5344CB8AC3E}">
        <p14:creationId xmlns:p14="http://schemas.microsoft.com/office/powerpoint/2010/main" val="3054216197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Conciliação de produtividade com qualidade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2800" b="0" kern="0" dirty="0" smtClean="0">
                <a:latin typeface="Calibri" pitchFamily="34" charset="0"/>
              </a:rPr>
              <a:t>No setor de serviços profissionais qualidade e produtividade podem ser conciliados.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1529410" y="2924944"/>
            <a:ext cx="6735958" cy="2952328"/>
            <a:chOff x="2609530" y="2924944"/>
            <a:chExt cx="6735958" cy="2952328"/>
          </a:xfrm>
        </p:grpSpPr>
        <p:sp>
          <p:nvSpPr>
            <p:cNvPr id="2" name="Retângulo de cantos arredondados 1"/>
            <p:cNvSpPr/>
            <p:nvPr/>
          </p:nvSpPr>
          <p:spPr>
            <a:xfrm>
              <a:off x="2792760" y="3501008"/>
              <a:ext cx="1440160" cy="79208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PRESTADOR DO SERVIÇO</a:t>
              </a:r>
              <a:endParaRPr lang="pt-BR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6033120" y="3429000"/>
              <a:ext cx="1368152" cy="93610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CLIENTE 1</a:t>
              </a:r>
              <a:endParaRPr lang="pt-BR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6033120" y="4941168"/>
              <a:ext cx="1368152" cy="93610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CLIENTE 2</a:t>
              </a:r>
              <a:endParaRPr lang="pt-BR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cxnSp>
          <p:nvCxnSpPr>
            <p:cNvPr id="10" name="Conector de seta reta 9"/>
            <p:cNvCxnSpPr>
              <a:endCxn id="5" idx="2"/>
            </p:cNvCxnSpPr>
            <p:nvPr/>
          </p:nvCxnSpPr>
          <p:spPr>
            <a:xfrm>
              <a:off x="4232920" y="3897052"/>
              <a:ext cx="1800200" cy="0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>
              <a:stCxn id="7" idx="0"/>
              <a:endCxn id="5" idx="4"/>
            </p:cNvCxnSpPr>
            <p:nvPr/>
          </p:nvCxnSpPr>
          <p:spPr>
            <a:xfrm flipV="1">
              <a:off x="6717196" y="4365104"/>
              <a:ext cx="0" cy="576064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>
              <a:stCxn id="7" idx="2"/>
              <a:endCxn id="2" idx="3"/>
            </p:cNvCxnSpPr>
            <p:nvPr/>
          </p:nvCxnSpPr>
          <p:spPr>
            <a:xfrm flipH="1" flipV="1">
              <a:off x="4232920" y="3897052"/>
              <a:ext cx="1800200" cy="1512168"/>
            </a:xfrm>
            <a:prstGeom prst="straightConnector1">
              <a:avLst/>
            </a:prstGeom>
            <a:ln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2671147" y="2924944"/>
              <a:ext cx="16337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Qualidade induzida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pelo prestador</a:t>
              </a:r>
              <a:endParaRPr lang="pt-BR" sz="1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609530" y="4293096"/>
              <a:ext cx="19114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Produtividade induzida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pelo prestador</a:t>
              </a:r>
              <a:endParaRPr lang="pt-BR" sz="1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911507" y="2924944"/>
              <a:ext cx="16337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Qualidade induzida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pelo cliente</a:t>
              </a:r>
              <a:endParaRPr lang="pt-BR" sz="1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7434066" y="3645024"/>
              <a:ext cx="19114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Produtividade induzida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pelo cliente</a:t>
              </a:r>
              <a:endParaRPr lang="pt-BR" sz="1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6681192" y="4365104"/>
              <a:ext cx="1715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Produtividade e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qualidade interativas</a:t>
              </a:r>
              <a:endParaRPr lang="pt-BR" sz="1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304928" y="3409836"/>
              <a:ext cx="1715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Produtividade e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qualidade interativas</a:t>
              </a:r>
              <a:endParaRPr lang="pt-BR" sz="1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291870"/>
      </p:ext>
    </p:extLst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Conciliação de produtividade com qualidade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pt-BR" sz="2800" b="0" kern="0" dirty="0" smtClean="0">
                <a:latin typeface="Calibri" pitchFamily="34" charset="0"/>
              </a:rPr>
              <a:t>Há quatro conjuntos de variáveis que têm impacto sobre a qualidade e a produtividade:</a:t>
            </a:r>
          </a:p>
          <a:p>
            <a:pPr marL="857250" lvl="1" indent="-45720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Recursos de apoio – apoio gerencial e autonomia;</a:t>
            </a:r>
          </a:p>
          <a:p>
            <a:pPr marL="857250" lvl="1" indent="-45720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Elementos de </a:t>
            </a:r>
            <a:r>
              <a:rPr lang="pt-BR" sz="2200" b="0" i="1" kern="0" dirty="0" smtClean="0">
                <a:solidFill>
                  <a:srgbClr val="FFC000"/>
                </a:solidFill>
                <a:latin typeface="Calibri" pitchFamily="34" charset="0"/>
              </a:rPr>
              <a:t>stress</a:t>
            </a: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 – ambiguidade (com o cliente e a organização) e conflito (interpessoal e de capacidade);</a:t>
            </a:r>
          </a:p>
          <a:p>
            <a:pPr marL="857250" lvl="1" indent="-45720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Tendências de exaustão – exaustão emocional e despersonalização do cliente;</a:t>
            </a:r>
          </a:p>
          <a:p>
            <a:pPr marL="857250" lvl="1" indent="-45720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Impactos no emprego – grau de comprometimento e intenção de demissão.</a:t>
            </a:r>
          </a:p>
        </p:txBody>
      </p:sp>
    </p:spTree>
    <p:extLst>
      <p:ext uri="{BB962C8B-B14F-4D97-AF65-F5344CB8AC3E}">
        <p14:creationId xmlns:p14="http://schemas.microsoft.com/office/powerpoint/2010/main" val="2793766931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Conciliação de produtividade com qualidade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8504" y="14127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pt-BR" sz="2600" b="0" kern="0" dirty="0" smtClean="0">
                <a:latin typeface="Calibri" pitchFamily="34" charset="0"/>
              </a:rPr>
              <a:t>Há também uma percepção de que ao se aumentar a exigência por produtividade, prejudicam-se as </a:t>
            </a:r>
            <a:r>
              <a:rPr lang="pt-BR" sz="2600" b="0" kern="0" dirty="0" smtClean="0">
                <a:latin typeface="Calibri" pitchFamily="34" charset="0"/>
              </a:rPr>
              <a:t>condições </a:t>
            </a:r>
            <a:r>
              <a:rPr lang="pt-BR" sz="2600" b="0" kern="0" dirty="0" smtClean="0">
                <a:latin typeface="Calibri" pitchFamily="34" charset="0"/>
              </a:rPr>
              <a:t>inerentes à qualidade.</a:t>
            </a:r>
          </a:p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pt-BR" sz="2600" b="0" kern="0" dirty="0">
              <a:latin typeface="Calibri" pitchFamily="34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pt-BR" sz="2600" b="0" kern="0" dirty="0" smtClean="0">
              <a:latin typeface="Calibri" pitchFamily="34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pt-BR" sz="2600" b="0" kern="0" dirty="0">
              <a:latin typeface="Calibri" pitchFamily="34" charset="0"/>
            </a:endParaRPr>
          </a:p>
          <a:p>
            <a:pPr marL="0" indent="0" algn="ctr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pt-BR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 RELAÇÃO PODE SER ROMPIDA COM PRÁTICAS ADEQUADAS DE RECURSOS HUMANOS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776536" y="3068960"/>
            <a:ext cx="2376264" cy="187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MAIOR PRODUTIVIDADE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Mais atendimentos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Menos tempo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Menos erros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872880" y="3068960"/>
            <a:ext cx="2376264" cy="1872208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MAIOR </a:t>
            </a:r>
            <a:r>
              <a:rPr lang="pt-BR" sz="1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STRESS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Maior absenteísmo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Maior insatisfação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969224" y="3068960"/>
            <a:ext cx="2376264" cy="187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pt-BR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MENOR QUALIDADE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Menos atenção com o cliente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Menor satisfação do cliente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Mais erros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Conector de seta reta 6"/>
          <p:cNvCxnSpPr>
            <a:stCxn id="2" idx="3"/>
            <a:endCxn id="5" idx="1"/>
          </p:cNvCxnSpPr>
          <p:nvPr/>
        </p:nvCxnSpPr>
        <p:spPr>
          <a:xfrm>
            <a:off x="3152800" y="4005064"/>
            <a:ext cx="72008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endCxn id="6" idx="1"/>
          </p:cNvCxnSpPr>
          <p:nvPr/>
        </p:nvCxnSpPr>
        <p:spPr>
          <a:xfrm>
            <a:off x="6249144" y="4005064"/>
            <a:ext cx="72008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94782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Conciliação de produtividade com qualidade</a:t>
            </a:r>
          </a:p>
        </p:txBody>
      </p:sp>
      <p:grpSp>
        <p:nvGrpSpPr>
          <p:cNvPr id="239617" name="Grupo 239616"/>
          <p:cNvGrpSpPr/>
          <p:nvPr/>
        </p:nvGrpSpPr>
        <p:grpSpPr>
          <a:xfrm>
            <a:off x="272480" y="1605855"/>
            <a:ext cx="5112568" cy="3960440"/>
            <a:chOff x="488504" y="1484784"/>
            <a:chExt cx="5832648" cy="4536504"/>
          </a:xfrm>
        </p:grpSpPr>
        <p:sp>
          <p:nvSpPr>
            <p:cNvPr id="3" name="Retângulo 2"/>
            <p:cNvSpPr/>
            <p:nvPr/>
          </p:nvSpPr>
          <p:spPr>
            <a:xfrm>
              <a:off x="2648744" y="1484784"/>
              <a:ext cx="1440160" cy="7920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ESTRATÉGIAS DA ORGANIZAÇÃO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704528" y="2852936"/>
              <a:ext cx="1584176" cy="720080"/>
            </a:xfrm>
            <a:prstGeom prst="ellipse">
              <a:avLst/>
            </a:prstGeom>
            <a:solidFill>
              <a:srgbClr val="FFFF6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MARKETING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2576736" y="2852936"/>
              <a:ext cx="1584176" cy="720080"/>
            </a:xfrm>
            <a:prstGeom prst="ellipse">
              <a:avLst/>
            </a:prstGeom>
            <a:solidFill>
              <a:srgbClr val="FFFF6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OPERAÇÕES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2" name="Elipse 11"/>
            <p:cNvSpPr/>
            <p:nvPr/>
          </p:nvSpPr>
          <p:spPr>
            <a:xfrm>
              <a:off x="4448944" y="2852936"/>
              <a:ext cx="1584176" cy="720080"/>
            </a:xfrm>
            <a:prstGeom prst="ellipse">
              <a:avLst/>
            </a:prstGeom>
            <a:solidFill>
              <a:srgbClr val="FFFF6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RECURSOS HUMANOS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4448944" y="1521167"/>
              <a:ext cx="1584176" cy="72008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Necessidade do cliente</a:t>
              </a:r>
              <a:endPara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4" name="Elipse 13"/>
            <p:cNvSpPr/>
            <p:nvPr/>
          </p:nvSpPr>
          <p:spPr>
            <a:xfrm>
              <a:off x="776536" y="1533042"/>
              <a:ext cx="1584176" cy="72008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Influências do ambiente</a:t>
              </a:r>
              <a:endPara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cxnSp>
          <p:nvCxnSpPr>
            <p:cNvPr id="19" name="Conector de seta reta 18"/>
            <p:cNvCxnSpPr>
              <a:endCxn id="3" idx="1"/>
            </p:cNvCxnSpPr>
            <p:nvPr/>
          </p:nvCxnSpPr>
          <p:spPr>
            <a:xfrm>
              <a:off x="2360712" y="1880828"/>
              <a:ext cx="288032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>
              <a:stCxn id="13" idx="2"/>
              <a:endCxn id="3" idx="3"/>
            </p:cNvCxnSpPr>
            <p:nvPr/>
          </p:nvCxnSpPr>
          <p:spPr>
            <a:xfrm flipH="1" flipV="1">
              <a:off x="4088904" y="1880828"/>
              <a:ext cx="360040" cy="379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ângulo 25"/>
            <p:cNvSpPr/>
            <p:nvPr/>
          </p:nvSpPr>
          <p:spPr>
            <a:xfrm>
              <a:off x="632520" y="2708920"/>
              <a:ext cx="5544616" cy="1080120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cxnSp>
          <p:nvCxnSpPr>
            <p:cNvPr id="28" name="Conector de seta reta 27"/>
            <p:cNvCxnSpPr>
              <a:endCxn id="11" idx="0"/>
            </p:cNvCxnSpPr>
            <p:nvPr/>
          </p:nvCxnSpPr>
          <p:spPr>
            <a:xfrm>
              <a:off x="3368824" y="2276872"/>
              <a:ext cx="0" cy="57606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riângulo isósceles 28"/>
            <p:cNvSpPr/>
            <p:nvPr/>
          </p:nvSpPr>
          <p:spPr>
            <a:xfrm flipV="1">
              <a:off x="2072680" y="3861048"/>
              <a:ext cx="2520280" cy="64807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2669251" y="3789040"/>
              <a:ext cx="12795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Projeto dos </a:t>
              </a:r>
            </a:p>
            <a:p>
              <a:pPr algn="ctr"/>
              <a:r>
                <a:rPr lang="pt-BR" sz="1600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serviços</a:t>
              </a:r>
              <a:endParaRPr lang="pt-BR" sz="1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Retângulo de cantos arredondados 30"/>
            <p:cNvSpPr/>
            <p:nvPr/>
          </p:nvSpPr>
          <p:spPr>
            <a:xfrm>
              <a:off x="2360712" y="4725144"/>
              <a:ext cx="1944216" cy="93610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SISTEMA DE PRESTAÇÃO DE SERVIÇOS</a:t>
              </a:r>
              <a:endParaRPr lang="pt-BR" sz="1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239616" name="Seta para a direita 239615"/>
            <p:cNvSpPr/>
            <p:nvPr/>
          </p:nvSpPr>
          <p:spPr>
            <a:xfrm>
              <a:off x="488504" y="4437112"/>
              <a:ext cx="1656184" cy="1584176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ENTRADAS</a:t>
              </a:r>
              <a:endParaRPr lang="pt-BR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Clientes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Ativos</a:t>
              </a:r>
              <a:endParaRPr lang="pt-BR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Seta para a direita 33"/>
            <p:cNvSpPr/>
            <p:nvPr/>
          </p:nvSpPr>
          <p:spPr>
            <a:xfrm>
              <a:off x="4664968" y="4437112"/>
              <a:ext cx="1656184" cy="1584176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SAÍDAS</a:t>
              </a:r>
              <a:endParaRPr lang="pt-BR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Serviços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Ativos</a:t>
              </a:r>
              <a:endParaRPr lang="pt-BR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543157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Conciliação de produtividade com qualidade</a:t>
            </a:r>
          </a:p>
        </p:txBody>
      </p:sp>
      <p:grpSp>
        <p:nvGrpSpPr>
          <p:cNvPr id="239617" name="Grupo 239616"/>
          <p:cNvGrpSpPr/>
          <p:nvPr/>
        </p:nvGrpSpPr>
        <p:grpSpPr>
          <a:xfrm>
            <a:off x="272480" y="1605855"/>
            <a:ext cx="5112568" cy="3960440"/>
            <a:chOff x="488504" y="1484784"/>
            <a:chExt cx="5832648" cy="4536504"/>
          </a:xfrm>
        </p:grpSpPr>
        <p:sp>
          <p:nvSpPr>
            <p:cNvPr id="3" name="Retângulo 2"/>
            <p:cNvSpPr/>
            <p:nvPr/>
          </p:nvSpPr>
          <p:spPr>
            <a:xfrm>
              <a:off x="2648744" y="1484784"/>
              <a:ext cx="1440160" cy="7920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ESTRATÉGIAS DA ORGANIZAÇÃO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704528" y="2852936"/>
              <a:ext cx="1584176" cy="720080"/>
            </a:xfrm>
            <a:prstGeom prst="ellipse">
              <a:avLst/>
            </a:prstGeom>
            <a:solidFill>
              <a:srgbClr val="FFFF6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MARKETING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2576736" y="2852936"/>
              <a:ext cx="1584176" cy="720080"/>
            </a:xfrm>
            <a:prstGeom prst="ellipse">
              <a:avLst/>
            </a:prstGeom>
            <a:solidFill>
              <a:srgbClr val="FFFF6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OPERAÇÕES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2" name="Elipse 11"/>
            <p:cNvSpPr/>
            <p:nvPr/>
          </p:nvSpPr>
          <p:spPr>
            <a:xfrm>
              <a:off x="4448944" y="2852936"/>
              <a:ext cx="1584176" cy="720080"/>
            </a:xfrm>
            <a:prstGeom prst="ellipse">
              <a:avLst/>
            </a:prstGeom>
            <a:solidFill>
              <a:srgbClr val="FFFF6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RECURSOS HUMANOS</a:t>
              </a:r>
              <a:endParaRPr lang="pt-BR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4448944" y="1521167"/>
              <a:ext cx="1584176" cy="72008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Necessidade do cliente</a:t>
              </a:r>
              <a:endPara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4" name="Elipse 13"/>
            <p:cNvSpPr/>
            <p:nvPr/>
          </p:nvSpPr>
          <p:spPr>
            <a:xfrm>
              <a:off x="776536" y="1533042"/>
              <a:ext cx="1584176" cy="72008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Influências do ambiente</a:t>
              </a:r>
              <a:endPara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cxnSp>
          <p:nvCxnSpPr>
            <p:cNvPr id="19" name="Conector de seta reta 18"/>
            <p:cNvCxnSpPr>
              <a:endCxn id="3" idx="1"/>
            </p:cNvCxnSpPr>
            <p:nvPr/>
          </p:nvCxnSpPr>
          <p:spPr>
            <a:xfrm>
              <a:off x="2360712" y="1880828"/>
              <a:ext cx="288032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>
              <a:stCxn id="13" idx="2"/>
              <a:endCxn id="3" idx="3"/>
            </p:cNvCxnSpPr>
            <p:nvPr/>
          </p:nvCxnSpPr>
          <p:spPr>
            <a:xfrm flipH="1" flipV="1">
              <a:off x="4088904" y="1880828"/>
              <a:ext cx="360040" cy="379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ângulo 25"/>
            <p:cNvSpPr/>
            <p:nvPr/>
          </p:nvSpPr>
          <p:spPr>
            <a:xfrm>
              <a:off x="632520" y="2708920"/>
              <a:ext cx="5544616" cy="1080120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cxnSp>
          <p:nvCxnSpPr>
            <p:cNvPr id="28" name="Conector de seta reta 27"/>
            <p:cNvCxnSpPr>
              <a:endCxn id="11" idx="0"/>
            </p:cNvCxnSpPr>
            <p:nvPr/>
          </p:nvCxnSpPr>
          <p:spPr>
            <a:xfrm>
              <a:off x="3368824" y="2276872"/>
              <a:ext cx="0" cy="57606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riângulo isósceles 28"/>
            <p:cNvSpPr/>
            <p:nvPr/>
          </p:nvSpPr>
          <p:spPr>
            <a:xfrm flipV="1">
              <a:off x="2072680" y="3861048"/>
              <a:ext cx="2520280" cy="64807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2669251" y="3789040"/>
              <a:ext cx="12795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Projeto dos </a:t>
              </a:r>
            </a:p>
            <a:p>
              <a:pPr algn="ctr"/>
              <a:r>
                <a:rPr lang="pt-BR" sz="1600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serviços</a:t>
              </a:r>
              <a:endParaRPr lang="pt-BR" sz="16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Retângulo de cantos arredondados 30"/>
            <p:cNvSpPr/>
            <p:nvPr/>
          </p:nvSpPr>
          <p:spPr>
            <a:xfrm>
              <a:off x="2360712" y="4725144"/>
              <a:ext cx="1944216" cy="93610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SISTEMA DE PRESTAÇÃO DE SERVIÇOS</a:t>
              </a:r>
              <a:endParaRPr lang="pt-BR" sz="1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239616" name="Seta para a direita 239615"/>
            <p:cNvSpPr/>
            <p:nvPr/>
          </p:nvSpPr>
          <p:spPr>
            <a:xfrm>
              <a:off x="488504" y="4437112"/>
              <a:ext cx="1656184" cy="1584176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ENTRADAS</a:t>
              </a:r>
              <a:endParaRPr lang="pt-BR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Clientes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Ativos</a:t>
              </a:r>
              <a:endParaRPr lang="pt-BR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Seta para a direita 33"/>
            <p:cNvSpPr/>
            <p:nvPr/>
          </p:nvSpPr>
          <p:spPr>
            <a:xfrm>
              <a:off x="4664968" y="4437112"/>
              <a:ext cx="1656184" cy="1584176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SAÍDAS</a:t>
              </a:r>
              <a:endParaRPr lang="pt-BR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Serviços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pt-BR" sz="1400" dirty="0" smtClean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</a:rPr>
                <a:t>Ativos</a:t>
              </a:r>
              <a:endParaRPr lang="pt-BR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39620" name="CaixaDeTexto 239619"/>
          <p:cNvSpPr txBox="1"/>
          <p:nvPr/>
        </p:nvSpPr>
        <p:spPr>
          <a:xfrm>
            <a:off x="5889105" y="1556792"/>
            <a:ext cx="374441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FATORES CRÍTICOS PARA CONCILIAÇÃO</a:t>
            </a:r>
          </a:p>
          <a:p>
            <a:pPr marL="273050" indent="-273050" algn="just">
              <a:buFont typeface="+mj-lt"/>
              <a:buAutoNum type="arabicPeriod"/>
            </a:pP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Marketing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Posicionamento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Segmentação</a:t>
            </a:r>
          </a:p>
          <a:p>
            <a:pPr marL="534988" lvl="1" indent="-26193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Participação do cliente</a:t>
            </a:r>
          </a:p>
          <a:p>
            <a:pPr marL="273050" indent="-273050" algn="just">
              <a:buFont typeface="+mj-lt"/>
              <a:buAutoNum type="arabicPeriod"/>
            </a:pP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Operações</a:t>
            </a: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Capacidade</a:t>
            </a:r>
          </a:p>
          <a:p>
            <a:pPr marL="534988" lvl="1" indent="-261938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Tecnologia</a:t>
            </a:r>
          </a:p>
          <a:p>
            <a:pPr marL="273050" indent="-273050" algn="just">
              <a:buFont typeface="+mj-lt"/>
              <a:buAutoNum type="arabicPeriod"/>
            </a:pP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Humanos</a:t>
            </a:r>
            <a:endParaRPr lang="pt-BR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Seleção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Treinamento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Remuneração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Estrutura de apoio</a:t>
            </a:r>
          </a:p>
          <a:p>
            <a:pPr marL="534988" lvl="1" indent="-261938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</a:rPr>
              <a:t>Ambiente de trabalho</a:t>
            </a:r>
            <a:endParaRPr lang="pt-BR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66175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Fatores críticos para produtividade e qualidade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Marketing – posicionamento 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Excelência </a:t>
            </a:r>
            <a:r>
              <a:rPr lang="pt-BR" sz="2000" b="0" kern="0" dirty="0">
                <a:latin typeface="Calibri" pitchFamily="34" charset="0"/>
              </a:rPr>
              <a:t>operacional, que leva a empresa para a </a:t>
            </a:r>
            <a:r>
              <a:rPr lang="pt-BR" sz="2000" b="0" kern="0" dirty="0" smtClean="0">
                <a:solidFill>
                  <a:srgbClr val="FF3300"/>
                </a:solidFill>
                <a:latin typeface="Calibri" pitchFamily="34" charset="0"/>
              </a:rPr>
              <a:t>produtividade</a:t>
            </a:r>
            <a:r>
              <a:rPr lang="pt-BR" sz="2000" b="0" kern="0" dirty="0">
                <a:latin typeface="Calibri" pitchFamily="34" charset="0"/>
              </a:rPr>
              <a:t>,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Conhecimento </a:t>
            </a:r>
            <a:r>
              <a:rPr lang="pt-BR" sz="2000" b="0" kern="0" dirty="0">
                <a:latin typeface="Calibri" pitchFamily="34" charset="0"/>
              </a:rPr>
              <a:t>do mercado </a:t>
            </a:r>
            <a:r>
              <a:rPr lang="pt-BR" sz="2000" b="0" kern="0" dirty="0" smtClean="0">
                <a:latin typeface="Calibri" pitchFamily="34" charset="0"/>
              </a:rPr>
              <a:t>e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>
                <a:latin typeface="Calibri" pitchFamily="34" charset="0"/>
              </a:rPr>
              <a:t>L</a:t>
            </a:r>
            <a:r>
              <a:rPr lang="pt-BR" sz="2000" b="0" kern="0" dirty="0" smtClean="0">
                <a:latin typeface="Calibri" pitchFamily="34" charset="0"/>
              </a:rPr>
              <a:t>iderança </a:t>
            </a:r>
            <a:r>
              <a:rPr lang="pt-BR" sz="2000" b="0" kern="0" dirty="0">
                <a:latin typeface="Calibri" pitchFamily="34" charset="0"/>
              </a:rPr>
              <a:t>em produto, que levam a empresa para a </a:t>
            </a:r>
            <a:r>
              <a:rPr lang="pt-BR" sz="2000" b="0" kern="0" dirty="0" smtClean="0">
                <a:solidFill>
                  <a:srgbClr val="FF3300"/>
                </a:solidFill>
                <a:latin typeface="Calibri" pitchFamily="34" charset="0"/>
              </a:rPr>
              <a:t>qualidade</a:t>
            </a:r>
            <a:r>
              <a:rPr lang="pt-BR" sz="2000" b="0" kern="0" dirty="0" smtClean="0">
                <a:latin typeface="Calibri" pitchFamily="34" charset="0"/>
              </a:rPr>
              <a:t>.</a:t>
            </a:r>
            <a:endParaRPr lang="pt-BR" sz="2000" b="0" kern="0" dirty="0" smtClean="0">
              <a:solidFill>
                <a:srgbClr val="FF3300"/>
              </a:solidFill>
              <a:latin typeface="Calibri" pitchFamily="34" charset="0"/>
            </a:endParaRPr>
          </a:p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dirty="0">
                <a:solidFill>
                  <a:srgbClr val="FFC000"/>
                </a:solidFill>
                <a:latin typeface="Calibri" pitchFamily="34" charset="0"/>
              </a:rPr>
              <a:t>Marketing – </a:t>
            </a: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segmentação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A partir dos desejos do cliente ou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A partir do grau de exigência do cliente</a:t>
            </a:r>
          </a:p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Marketing – participação do cliente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Clientes </a:t>
            </a:r>
            <a:r>
              <a:rPr lang="pt-BR" sz="2000" b="0" kern="0" dirty="0">
                <a:latin typeface="Calibri" pitchFamily="34" charset="0"/>
              </a:rPr>
              <a:t>valorizam </a:t>
            </a:r>
            <a:r>
              <a:rPr lang="pt-BR" sz="2000" b="0" kern="0" dirty="0" smtClean="0">
                <a:latin typeface="Calibri" pitchFamily="34" charset="0"/>
              </a:rPr>
              <a:t>acesso fácil à empresa?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Empresa oferece canais </a:t>
            </a:r>
            <a:r>
              <a:rPr lang="pt-BR" sz="2000" b="0" kern="0" dirty="0">
                <a:latin typeface="Calibri" pitchFamily="34" charset="0"/>
              </a:rPr>
              <a:t>com rapidez, </a:t>
            </a:r>
            <a:r>
              <a:rPr lang="pt-BR" sz="2000" b="0" kern="0" dirty="0" smtClean="0">
                <a:latin typeface="Calibri" pitchFamily="34" charset="0"/>
              </a:rPr>
              <a:t>planejamento </a:t>
            </a:r>
            <a:r>
              <a:rPr lang="pt-BR" sz="2000" b="0" kern="0" dirty="0">
                <a:latin typeface="Calibri" pitchFamily="34" charset="0"/>
              </a:rPr>
              <a:t>e preparo </a:t>
            </a:r>
            <a:r>
              <a:rPr lang="pt-BR" sz="2000" b="0" kern="0" dirty="0" smtClean="0">
                <a:latin typeface="Calibri" pitchFamily="34" charset="0"/>
              </a:rPr>
              <a:t>adequados?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A </a:t>
            </a:r>
            <a:r>
              <a:rPr lang="pt-BR" sz="2000" b="0" kern="0" dirty="0">
                <a:latin typeface="Calibri" pitchFamily="34" charset="0"/>
              </a:rPr>
              <a:t>adição de novos canais não substitui os </a:t>
            </a:r>
            <a:r>
              <a:rPr lang="pt-BR" sz="2000" b="0" kern="0" dirty="0" smtClean="0">
                <a:latin typeface="Calibri" pitchFamily="34" charset="0"/>
              </a:rPr>
              <a:t>canais existentes.</a:t>
            </a:r>
          </a:p>
        </p:txBody>
      </p:sp>
    </p:spTree>
    <p:extLst>
      <p:ext uri="{BB962C8B-B14F-4D97-AF65-F5344CB8AC3E}">
        <p14:creationId xmlns:p14="http://schemas.microsoft.com/office/powerpoint/2010/main" val="2565820144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6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Caracterização dos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São quatro os critérios para classificar os serviços *: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Pela atuação em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pessoas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ou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coisas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Por ser baseada em ações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tangíveis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ou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intangíveis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Por conduzir a um relacionamento com o cliente de forma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contínua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ou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discreta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(por evento / transação);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Pela intensidade da participação do cliente: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sempre presente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ou somente </a:t>
            </a:r>
            <a:r>
              <a:rPr lang="pt-BR" sz="24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 ocasiões específicas</a:t>
            </a:r>
            <a:r>
              <a:rPr lang="pt-BR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100" b="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000" b="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Tipologia de Lovelock 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" presetClass="entr" presetSubtype="8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8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Fatores críticos para </a:t>
            </a:r>
            <a:r>
              <a:rPr lang="pt-BR" dirty="0" smtClean="0"/>
              <a:t>produtividade e qualidade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Operações – capacidade 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Planejar a demanda por serviços com base no passado e nas novas demandas dos clientes, </a:t>
            </a:r>
            <a:endParaRPr lang="pt-BR" sz="2000" b="0" kern="0" dirty="0">
              <a:latin typeface="Calibri" pitchFamily="34" charset="0"/>
            </a:endParaRP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Mapeamento de processos e determinação da carga de trabalho </a:t>
            </a:r>
            <a:r>
              <a:rPr lang="pt-BR" sz="2000" b="0" kern="0" dirty="0">
                <a:latin typeface="Calibri" pitchFamily="34" charset="0"/>
              </a:rPr>
              <a:t>conforme padrão de </a:t>
            </a:r>
            <a:r>
              <a:rPr lang="pt-BR" sz="2000" b="0" kern="0" dirty="0" smtClean="0">
                <a:solidFill>
                  <a:srgbClr val="FF3300"/>
                </a:solidFill>
                <a:latin typeface="Calibri" pitchFamily="34" charset="0"/>
              </a:rPr>
              <a:t>produtividade </a:t>
            </a:r>
            <a:r>
              <a:rPr lang="pt-BR" sz="2000" b="0" kern="0" dirty="0" smtClean="0">
                <a:latin typeface="Calibri" pitchFamily="34" charset="0"/>
              </a:rPr>
              <a:t>e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Determinação das filas máximas conforme padrão de </a:t>
            </a:r>
            <a:r>
              <a:rPr lang="pt-BR" sz="2000" b="0" kern="0" dirty="0" smtClean="0">
                <a:solidFill>
                  <a:srgbClr val="FF3300"/>
                </a:solidFill>
                <a:latin typeface="Calibri" pitchFamily="34" charset="0"/>
              </a:rPr>
              <a:t>qualidade</a:t>
            </a:r>
            <a:r>
              <a:rPr lang="pt-BR" sz="2000" b="0" kern="0" dirty="0" smtClean="0">
                <a:latin typeface="Calibri" pitchFamily="34" charset="0"/>
              </a:rPr>
              <a:t>.</a:t>
            </a:r>
            <a:endParaRPr lang="pt-BR" sz="2000" b="0" kern="0" dirty="0" smtClean="0">
              <a:solidFill>
                <a:srgbClr val="FF3300"/>
              </a:solidFill>
              <a:latin typeface="Calibri" pitchFamily="34" charset="0"/>
            </a:endParaRPr>
          </a:p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Operações – tecnologia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Uso da tecnologia para aumentar a </a:t>
            </a:r>
            <a:r>
              <a:rPr lang="pt-BR" sz="2000" b="0" kern="0" dirty="0" smtClean="0">
                <a:solidFill>
                  <a:srgbClr val="FF0000"/>
                </a:solidFill>
                <a:latin typeface="Calibri" pitchFamily="34" charset="0"/>
              </a:rPr>
              <a:t>produtividade</a:t>
            </a:r>
            <a:r>
              <a:rPr lang="pt-BR" sz="2000" b="0" kern="0" dirty="0" smtClean="0">
                <a:latin typeface="Calibri" pitchFamily="34" charset="0"/>
              </a:rPr>
              <a:t> – “despersonalização” dos serviços, e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>
                <a:latin typeface="Calibri" pitchFamily="34" charset="0"/>
              </a:rPr>
              <a:t>Uso da tecnologia</a:t>
            </a:r>
            <a:r>
              <a:rPr lang="pt-BR" sz="2000" b="0" kern="0" dirty="0" smtClean="0">
                <a:latin typeface="Calibri" pitchFamily="34" charset="0"/>
              </a:rPr>
              <a:t> </a:t>
            </a:r>
            <a:r>
              <a:rPr lang="pt-BR" sz="2000" b="0" kern="0" dirty="0">
                <a:latin typeface="Calibri" pitchFamily="34" charset="0"/>
              </a:rPr>
              <a:t>com fins de captura </a:t>
            </a:r>
            <a:r>
              <a:rPr lang="pt-BR" sz="2000" b="0" kern="0" dirty="0" smtClean="0">
                <a:latin typeface="Calibri" pitchFamily="34" charset="0"/>
              </a:rPr>
              <a:t>e análise </a:t>
            </a:r>
            <a:r>
              <a:rPr lang="pt-BR" sz="2000" b="0" kern="0" dirty="0">
                <a:latin typeface="Calibri" pitchFamily="34" charset="0"/>
              </a:rPr>
              <a:t>de informação, visando a customização do serviço e permitindo ações de </a:t>
            </a:r>
            <a:r>
              <a:rPr lang="pt-BR" sz="2000" b="0" kern="0" dirty="0" smtClean="0">
                <a:latin typeface="Calibri" pitchFamily="34" charset="0"/>
              </a:rPr>
              <a:t>marketing como </a:t>
            </a:r>
            <a:r>
              <a:rPr lang="pt-BR" sz="2000" b="0" kern="0" dirty="0">
                <a:latin typeface="Calibri" pitchFamily="34" charset="0"/>
              </a:rPr>
              <a:t>segmentação e </a:t>
            </a:r>
            <a:r>
              <a:rPr lang="pt-BR" sz="2000" b="0" kern="0" dirty="0" smtClean="0">
                <a:latin typeface="Calibri" pitchFamily="34" charset="0"/>
              </a:rPr>
              <a:t>relacionamento de </a:t>
            </a:r>
            <a:r>
              <a:rPr lang="pt-BR" sz="2000" b="0" kern="0" dirty="0" smtClean="0">
                <a:solidFill>
                  <a:srgbClr val="FF0000"/>
                </a:solidFill>
                <a:latin typeface="Calibri" pitchFamily="34" charset="0"/>
              </a:rPr>
              <a:t>qualidade</a:t>
            </a:r>
            <a:r>
              <a:rPr lang="pt-BR" sz="2000" b="0" kern="0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972400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Fatores críticos para </a:t>
            </a:r>
            <a:r>
              <a:rPr lang="pt-BR" dirty="0" smtClean="0"/>
              <a:t>produtividade e qualidade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Recursos Humanos – seleção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Busca de profissionais conforme estratégia empresarial / do serviço: foco na </a:t>
            </a:r>
            <a:r>
              <a:rPr lang="pt-BR" sz="2000" b="0" kern="0" dirty="0" smtClean="0">
                <a:solidFill>
                  <a:srgbClr val="FF0000"/>
                </a:solidFill>
                <a:latin typeface="Calibri" pitchFamily="34" charset="0"/>
              </a:rPr>
              <a:t>qualidade</a:t>
            </a:r>
            <a:r>
              <a:rPr lang="pt-BR" sz="2000" b="0" kern="0" dirty="0" smtClean="0">
                <a:latin typeface="Calibri" pitchFamily="34" charset="0"/>
              </a:rPr>
              <a:t>, na </a:t>
            </a:r>
            <a:r>
              <a:rPr lang="pt-BR" sz="2000" b="0" kern="0" dirty="0" smtClean="0">
                <a:solidFill>
                  <a:srgbClr val="FF0000"/>
                </a:solidFill>
                <a:latin typeface="Calibri" pitchFamily="34" charset="0"/>
              </a:rPr>
              <a:t>produtividade</a:t>
            </a:r>
            <a:r>
              <a:rPr lang="pt-BR" sz="2000" b="0" kern="0" dirty="0" smtClean="0">
                <a:latin typeface="Calibri" pitchFamily="34" charset="0"/>
              </a:rPr>
              <a:t> ou ambas?</a:t>
            </a:r>
            <a:endParaRPr lang="pt-BR" sz="2000" b="0" kern="0" dirty="0" smtClean="0">
              <a:solidFill>
                <a:srgbClr val="FF3300"/>
              </a:solidFill>
              <a:latin typeface="Calibri" pitchFamily="34" charset="0"/>
            </a:endParaRPr>
          </a:p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pt-BR" sz="2400" b="0" kern="0" dirty="0">
                <a:solidFill>
                  <a:srgbClr val="FFC000"/>
                </a:solidFill>
                <a:latin typeface="Calibri" pitchFamily="34" charset="0"/>
              </a:rPr>
              <a:t>Recursos </a:t>
            </a: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Humanos – treinamento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Investir em desenvolvimento também de acordo com a estratégia.</a:t>
            </a:r>
          </a:p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pt-BR" sz="2400" b="0" kern="0" dirty="0">
                <a:solidFill>
                  <a:srgbClr val="FFC000"/>
                </a:solidFill>
                <a:latin typeface="Calibri" pitchFamily="34" charset="0"/>
              </a:rPr>
              <a:t>Recursos Humanos – </a:t>
            </a: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remuneração</a:t>
            </a:r>
            <a:endParaRPr lang="pt-BR" sz="2400" b="0" kern="0" dirty="0">
              <a:solidFill>
                <a:srgbClr val="FFC000"/>
              </a:solidFill>
              <a:latin typeface="Calibri" pitchFamily="34" charset="0"/>
            </a:endParaRP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A remuneração variável direciona os esforços da equipe de </a:t>
            </a:r>
            <a:r>
              <a:rPr lang="pt-BR" sz="2000" b="0" kern="0" dirty="0">
                <a:latin typeface="Calibri" pitchFamily="34" charset="0"/>
              </a:rPr>
              <a:t>acordo com a </a:t>
            </a:r>
            <a:r>
              <a:rPr lang="pt-BR" sz="2000" b="0" kern="0" dirty="0" smtClean="0">
                <a:latin typeface="Calibri" pitchFamily="34" charset="0"/>
              </a:rPr>
              <a:t>estratégia da empresa.</a:t>
            </a:r>
          </a:p>
          <a:p>
            <a:pPr marL="355600" indent="-3556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pt-BR" sz="2400" b="0" kern="0" dirty="0">
                <a:solidFill>
                  <a:srgbClr val="FFC000"/>
                </a:solidFill>
                <a:latin typeface="Calibri" pitchFamily="34" charset="0"/>
              </a:rPr>
              <a:t>Recursos Humanos – </a:t>
            </a: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estrutura de apoio</a:t>
            </a:r>
            <a:endParaRPr lang="pt-BR" sz="2400" b="0" kern="0" dirty="0">
              <a:solidFill>
                <a:srgbClr val="FFC000"/>
              </a:solidFill>
              <a:latin typeface="Calibri" pitchFamily="34" charset="0"/>
            </a:endParaRP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Autonomia </a:t>
            </a:r>
            <a:r>
              <a:rPr lang="pt-BR" sz="2000" b="0" i="1" kern="0" dirty="0" smtClean="0">
                <a:latin typeface="Calibri" pitchFamily="34" charset="0"/>
              </a:rPr>
              <a:t>versus</a:t>
            </a:r>
            <a:r>
              <a:rPr lang="pt-BR" sz="2000" b="0" kern="0" dirty="0" smtClean="0">
                <a:latin typeface="Calibri" pitchFamily="34" charset="0"/>
              </a:rPr>
              <a:t> eficiência (</a:t>
            </a:r>
            <a:r>
              <a:rPr lang="pt-BR" sz="2000" b="0" kern="0" dirty="0" smtClean="0">
                <a:solidFill>
                  <a:srgbClr val="FF0000"/>
                </a:solidFill>
                <a:latin typeface="Calibri" pitchFamily="34" charset="0"/>
              </a:rPr>
              <a:t>qualidade</a:t>
            </a:r>
            <a:r>
              <a:rPr lang="pt-BR" sz="2000" b="0" kern="0" dirty="0" smtClean="0">
                <a:latin typeface="Calibri" pitchFamily="34" charset="0"/>
              </a:rPr>
              <a:t> </a:t>
            </a:r>
            <a:r>
              <a:rPr lang="pt-BR" sz="2000" b="0" i="1" kern="0" dirty="0" smtClean="0">
                <a:latin typeface="Calibri" pitchFamily="34" charset="0"/>
              </a:rPr>
              <a:t>versus</a:t>
            </a:r>
            <a:r>
              <a:rPr lang="pt-BR" sz="2000" b="0" kern="0" dirty="0" smtClean="0">
                <a:latin typeface="Calibri" pitchFamily="34" charset="0"/>
              </a:rPr>
              <a:t> </a:t>
            </a:r>
            <a:r>
              <a:rPr lang="pt-BR" sz="2000" b="0" kern="0" dirty="0" smtClean="0">
                <a:solidFill>
                  <a:srgbClr val="FF0000"/>
                </a:solidFill>
                <a:latin typeface="Calibri" pitchFamily="34" charset="0"/>
              </a:rPr>
              <a:t>produtividade</a:t>
            </a:r>
            <a:r>
              <a:rPr lang="pt-BR" sz="2000" b="0" kern="0" dirty="0" smtClean="0">
                <a:latin typeface="Calibri" pitchFamily="34" charset="0"/>
              </a:rPr>
              <a:t>) e</a:t>
            </a:r>
          </a:p>
          <a:p>
            <a:pPr marL="628650" lvl="1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Avaliação do </a:t>
            </a:r>
            <a:r>
              <a:rPr lang="pt-BR" sz="2000" b="0" i="1" kern="0" dirty="0" smtClean="0">
                <a:latin typeface="Calibri" pitchFamily="34" charset="0"/>
              </a:rPr>
              <a:t>stress</a:t>
            </a:r>
            <a:r>
              <a:rPr lang="pt-BR" sz="2000" b="0" kern="0" dirty="0" smtClean="0">
                <a:latin typeface="Calibri" pitchFamily="34" charset="0"/>
              </a:rPr>
              <a:t> e absenteísmo.</a:t>
            </a:r>
            <a:endParaRPr lang="pt-BR" sz="2000" b="0" kern="0" dirty="0">
              <a:latin typeface="Calibri" pitchFamily="34" charset="0"/>
            </a:endParaRPr>
          </a:p>
          <a:p>
            <a:pPr marL="228600" indent="-27305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b="0" kern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97313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340768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b="0" kern="0" dirty="0" smtClean="0">
                <a:latin typeface="Calibri" pitchFamily="34" charset="0"/>
              </a:rPr>
              <a:t>A metodologia para </a:t>
            </a:r>
            <a:r>
              <a:rPr lang="pt-BR" sz="2400" b="0" kern="0" dirty="0" smtClean="0">
                <a:latin typeface="Calibri" pitchFamily="34" charset="0"/>
              </a:rPr>
              <a:t>detectar </a:t>
            </a:r>
            <a:r>
              <a:rPr lang="pt-BR" sz="2400" b="0" kern="0" dirty="0" smtClean="0">
                <a:latin typeface="Calibri" pitchFamily="34" charset="0"/>
              </a:rPr>
              <a:t>o nível de conflito entre produtividade e qualidade em uma organização passa por:</a:t>
            </a:r>
          </a:p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Definição dos critérios de pesquisa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Tipo de pesquisa – exploratória ou explanatória,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Tipo de questões,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Foco da pesquisa em dados históricos ou contemporâneos – estudo de caso.</a:t>
            </a:r>
          </a:p>
        </p:txBody>
      </p:sp>
    </p:spTree>
    <p:extLst>
      <p:ext uri="{BB962C8B-B14F-4D97-AF65-F5344CB8AC3E}">
        <p14:creationId xmlns:p14="http://schemas.microsoft.com/office/powerpoint/2010/main" val="2718508834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340768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b="0" kern="0" dirty="0" smtClean="0">
                <a:latin typeface="Calibri" pitchFamily="34" charset="0"/>
              </a:rPr>
              <a:t>A metodologia para </a:t>
            </a:r>
            <a:r>
              <a:rPr lang="pt-BR" sz="2400" b="0" kern="0" dirty="0" smtClean="0">
                <a:latin typeface="Calibri" pitchFamily="34" charset="0"/>
              </a:rPr>
              <a:t>detectar </a:t>
            </a:r>
            <a:r>
              <a:rPr lang="pt-BR" sz="2400" b="0" kern="0" dirty="0" smtClean="0">
                <a:latin typeface="Calibri" pitchFamily="34" charset="0"/>
              </a:rPr>
              <a:t>o nível de conflito entre produtividade e qualidade em uma organização passa por:</a:t>
            </a:r>
          </a:p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Definição dos critérios de pesquisa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Tipo de pesquisa – exploratória ou explanatória,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Tipo de questões,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Foco da pesquisa em dados históricos ou contemporâneos – estudo de caso.</a:t>
            </a:r>
          </a:p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C000"/>
                </a:solidFill>
                <a:latin typeface="Calibri" pitchFamily="34" charset="0"/>
              </a:rPr>
              <a:t>Abordagem da pesquisa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Estudo do SAD,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Determinação dos fatores críticos</a:t>
            </a:r>
          </a:p>
          <a:p>
            <a:pPr marL="1163638" lvl="3" indent="-1778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1800" b="0" kern="0" dirty="0" smtClean="0">
                <a:latin typeface="Calibri" pitchFamily="34" charset="0"/>
              </a:rPr>
              <a:t>Entendimento de como a organização se enquadra no setor de serviços,</a:t>
            </a:r>
          </a:p>
          <a:p>
            <a:pPr marL="1163638" lvl="3" indent="-1778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1800" b="0" kern="0" dirty="0" smtClean="0">
                <a:latin typeface="Calibri" pitchFamily="34" charset="0"/>
              </a:rPr>
              <a:t>Entendimento do SAD, especificamente para </a:t>
            </a:r>
            <a:r>
              <a:rPr lang="pt-BR" sz="1800" b="0" kern="0" dirty="0" smtClean="0">
                <a:solidFill>
                  <a:srgbClr val="FF3300"/>
                </a:solidFill>
                <a:latin typeface="Calibri" pitchFamily="34" charset="0"/>
              </a:rPr>
              <a:t>qualidade </a:t>
            </a:r>
            <a:r>
              <a:rPr lang="pt-BR" sz="1800" b="0" kern="0" dirty="0" smtClean="0">
                <a:latin typeface="Calibri" pitchFamily="34" charset="0"/>
              </a:rPr>
              <a:t>e </a:t>
            </a:r>
            <a:r>
              <a:rPr lang="pt-BR" sz="1800" b="0" kern="0" dirty="0" smtClean="0">
                <a:solidFill>
                  <a:srgbClr val="FF3300"/>
                </a:solidFill>
                <a:latin typeface="Calibri" pitchFamily="34" charset="0"/>
              </a:rPr>
              <a:t>produtividade</a:t>
            </a:r>
            <a:r>
              <a:rPr lang="pt-BR" sz="1800" b="0" kern="0" dirty="0" smtClean="0">
                <a:latin typeface="Calibri" pitchFamily="34" charset="0"/>
              </a:rPr>
              <a:t>,</a:t>
            </a:r>
          </a:p>
          <a:p>
            <a:pPr marL="1163638" lvl="3" indent="-17780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1800" b="0" kern="0" dirty="0" smtClean="0">
                <a:latin typeface="Calibri" pitchFamily="34" charset="0"/>
              </a:rPr>
              <a:t>Entendimento de como os fatores críticos influenciam a estratégia do serviço.</a:t>
            </a:r>
            <a:endParaRPr lang="pt-BR" sz="18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81137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340768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3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Definição das perguntas-chave da pesquisa – exemplos 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Como se caracteriza o setor da empresa e como ela própria se caracteriza neste conceito?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>
                <a:latin typeface="Calibri" pitchFamily="34" charset="0"/>
              </a:rPr>
              <a:t>Como está estruturado o sistema de avaliação de desempenho: como o </a:t>
            </a:r>
            <a:r>
              <a:rPr lang="pt-BR" sz="2000" b="0" kern="0" dirty="0" smtClean="0">
                <a:latin typeface="Calibri" pitchFamily="34" charset="0"/>
              </a:rPr>
              <a:t>desempenho é </a:t>
            </a:r>
            <a:r>
              <a:rPr lang="pt-BR" sz="2000" b="0" kern="0" dirty="0">
                <a:latin typeface="Calibri" pitchFamily="34" charset="0"/>
              </a:rPr>
              <a:t>medido, como o sistema foi concebido </a:t>
            </a:r>
            <a:r>
              <a:rPr lang="pt-BR" sz="2000" b="0" kern="0" dirty="0" smtClean="0">
                <a:latin typeface="Calibri" pitchFamily="34" charset="0"/>
              </a:rPr>
              <a:t>e quais indicadores </a:t>
            </a:r>
            <a:r>
              <a:rPr lang="pt-BR" sz="2000" b="0" kern="0" dirty="0">
                <a:latin typeface="Calibri" pitchFamily="34" charset="0"/>
              </a:rPr>
              <a:t>são priorizados</a:t>
            </a:r>
            <a:r>
              <a:rPr lang="pt-BR" sz="2000" b="0" kern="0" dirty="0" smtClean="0">
                <a:latin typeface="Calibri" pitchFamily="34" charset="0"/>
              </a:rPr>
              <a:t>?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sz="2000" b="0" kern="0" dirty="0">
                <a:latin typeface="Calibri" pitchFamily="34" charset="0"/>
              </a:rPr>
              <a:t>Como a empresa trata os dez fatores críticos da estratégia de serviços e como </a:t>
            </a:r>
            <a:r>
              <a:rPr lang="pt-BR" sz="2000" b="0" kern="0" dirty="0" smtClean="0">
                <a:latin typeface="Calibri" pitchFamily="34" charset="0"/>
              </a:rPr>
              <a:t>cada fator </a:t>
            </a:r>
            <a:r>
              <a:rPr lang="pt-BR" sz="2000" b="0" kern="0" dirty="0">
                <a:latin typeface="Calibri" pitchFamily="34" charset="0"/>
              </a:rPr>
              <a:t>crítico se relaciona com </a:t>
            </a:r>
            <a:r>
              <a:rPr lang="pt-BR" sz="2000" b="0" kern="0" dirty="0">
                <a:solidFill>
                  <a:srgbClr val="FF3300"/>
                </a:solidFill>
                <a:latin typeface="Calibri" pitchFamily="34" charset="0"/>
              </a:rPr>
              <a:t>qualidade </a:t>
            </a:r>
            <a:r>
              <a:rPr lang="pt-BR" sz="2000" b="0" kern="0" dirty="0">
                <a:latin typeface="Calibri" pitchFamily="34" charset="0"/>
              </a:rPr>
              <a:t>e </a:t>
            </a:r>
            <a:r>
              <a:rPr lang="pt-BR" sz="2000" b="0" kern="0" dirty="0">
                <a:solidFill>
                  <a:srgbClr val="FF3300"/>
                </a:solidFill>
                <a:latin typeface="Calibri" pitchFamily="34" charset="0"/>
              </a:rPr>
              <a:t>produtividade</a:t>
            </a:r>
            <a:r>
              <a:rPr lang="pt-BR" sz="2000" b="0" kern="0" dirty="0" smtClean="0">
                <a:latin typeface="Calibri" pitchFamily="34" charset="0"/>
              </a:rPr>
              <a:t>?</a:t>
            </a:r>
            <a:endParaRPr lang="pt-BR" sz="2400" b="0" kern="0" dirty="0">
              <a:latin typeface="Calibri" pitchFamily="34" charset="0"/>
            </a:endParaRPr>
          </a:p>
          <a:p>
            <a:pPr marL="0" indent="-87312" algn="ctr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280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As perguntas-chave são específicas para cada empresa / setor de atuação.</a:t>
            </a:r>
            <a:endParaRPr lang="pt-BR" sz="2400" kern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15230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Análise conjunta dos fatores críticos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14338"/>
              </p:ext>
            </p:extLst>
          </p:nvPr>
        </p:nvGraphicFramePr>
        <p:xfrm>
          <a:off x="632520" y="2075264"/>
          <a:ext cx="1742594" cy="42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</a:tblGrid>
              <a:tr h="5796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Fatores críticos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Posicionamento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Segmentação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Participação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do cliente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Capacidade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Tecnologia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Seleção,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Treinamento, Remuneração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Estrutura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de apoio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Ambiente de trabalho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354735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Análise conjunta dos fatores críticos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724152"/>
              </p:ext>
            </p:extLst>
          </p:nvPr>
        </p:nvGraphicFramePr>
        <p:xfrm>
          <a:off x="632520" y="2075264"/>
          <a:ext cx="5227782" cy="42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Fatores críticos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Foco na qualidade?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Perspectiva de mudança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Posicionamento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Segmentação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Participação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do cliente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Capacidade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Tecnologia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Seleção,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Treinamento, Remuneração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Estrutura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de apoio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Ambiente de trabalho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354735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Análise conjunta dos fatores críticos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480243"/>
              </p:ext>
            </p:extLst>
          </p:nvPr>
        </p:nvGraphicFramePr>
        <p:xfrm>
          <a:off x="632520" y="2075264"/>
          <a:ext cx="8712970" cy="42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Fatores críticos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Foco na qualidade?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Perspectiva de mudança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Foco na produtividade?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Perspectiva de mudança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Posicionamento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Segmentação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Participação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do cliente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Capacidade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Tecnologia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Seleção,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Treinamento, Remuneração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Estrutura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de apoio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Ambiente de trabalho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354735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484784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Análise conjunta dos fatores críticos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121640"/>
              </p:ext>
            </p:extLst>
          </p:nvPr>
        </p:nvGraphicFramePr>
        <p:xfrm>
          <a:off x="632520" y="2075264"/>
          <a:ext cx="8712970" cy="42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Fatores críticos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Foco na qualidade?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Perspectiva de mudança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Foco na produtividade?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alibri" panose="020F0502020204030204" pitchFamily="34" charset="0"/>
                        </a:rPr>
                        <a:t>Perspectiva de mudança</a:t>
                      </a:r>
                      <a:endParaRPr lang="pt-BR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Posicionamento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Segmentação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Participação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do cliente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Capacidade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Tecnologia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Seleção,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Treinamento, Remuneração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Estrutura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de apoio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Ambiente de trabalho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Sim / Não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Forte/</a:t>
                      </a:r>
                      <a:r>
                        <a:rPr lang="pt-B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Média / Fraca</a:t>
                      </a:r>
                      <a:endParaRPr lang="pt-BR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159456" y="6237312"/>
            <a:ext cx="3377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Resultado das entrevistas e pesquisas</a:t>
            </a:r>
            <a:endParaRPr lang="pt-BR" sz="16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2197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Metodologia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3012" y="1340768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712788" lvl="1" indent="-312738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Determinação da ênfase organizacional com base nas pesquisas e entrevistas: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QUALIDADE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PRODUTIVIDADE</a:t>
            </a:r>
          </a:p>
          <a:p>
            <a:pPr marL="985838" lvl="2" indent="-273050">
              <a:lnSpc>
                <a:spcPct val="105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sz="2000" b="0" kern="0" dirty="0" smtClean="0">
                <a:latin typeface="Calibri" pitchFamily="34" charset="0"/>
              </a:rPr>
              <a:t>EQUILIBRADA</a:t>
            </a:r>
            <a:endParaRPr lang="pt-BR" sz="2400" b="0" kern="0" dirty="0">
              <a:latin typeface="Calibri" pitchFamily="34" charset="0"/>
            </a:endParaRPr>
          </a:p>
          <a:p>
            <a:pPr marL="0" indent="-87312" algn="ctr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280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ênfase determina o grau de conflito entre produtividade e qualidade e as ações necessárias para que a estratégia seja adequada aos objetivos da empresa.</a:t>
            </a:r>
            <a:endParaRPr lang="pt-BR" sz="2400" kern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7360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Caracterização dos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Para serviços profissionais vale a classificação abaixo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99773"/>
              </p:ext>
            </p:extLst>
          </p:nvPr>
        </p:nvGraphicFramePr>
        <p:xfrm>
          <a:off x="776536" y="2244472"/>
          <a:ext cx="8280920" cy="294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ATUAÇÃO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AÇÕES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PARTICIPAÇÃO DO CLIENTE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RELACIONAMENTO COM O CLIENTE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1064568" y="2996952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COISAS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064568" y="4149080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080792" y="2996952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TANGÍVEIS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4149080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INTANGÍVEIS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169024" y="2996952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DISCRETA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169024" y="4149080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CONTÍNUA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185248" y="2996952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SEMPRE PRESENTE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185248" y="4149080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OCASIÕES ESPECÍFICAS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56649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95300" y="1389063"/>
            <a:ext cx="8915400" cy="4703762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400" b="0" dirty="0" smtClean="0">
                <a:latin typeface="Calibri" panose="020F0502020204030204" pitchFamily="34" charset="0"/>
              </a:rPr>
              <a:t>Como ficou demonstrado, ainda que qualidade e produtividade possam andar juntas, há um conflito latente entre as duas abordagens que deve ter sua origem identificada, suas principais causas mapeadas e seu efeitos medidos. 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400" b="0" dirty="0" smtClean="0">
                <a:latin typeface="Calibri" panose="020F0502020204030204" pitchFamily="34" charset="0"/>
              </a:rPr>
              <a:t>Esta é uma análise especialmente recomendada para empresas prestadoras de serviços profissionais (advocacias, consultorias, auditorias, clínicas médicas e odontológicas) de porte médio e grande. A abordagem metodológica não apresenta grande dificuldade, porém sua implantação deve estar cercada de bastante cuidado para evitar conclusões equivocadas e, consequentemente, ações ineficazes.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400" b="0" dirty="0" smtClean="0">
                <a:latin typeface="Calibri" panose="020F0502020204030204" pitchFamily="34" charset="0"/>
              </a:rPr>
              <a:t>Os benefícios poderão ser sentidos principalmente em termos do </a:t>
            </a:r>
            <a:r>
              <a:rPr lang="pt-BR" sz="2400" b="0" i="1" dirty="0" smtClean="0">
                <a:latin typeface="Calibri" pitchFamily="34" charset="0"/>
              </a:rPr>
              <a:t>market share</a:t>
            </a:r>
            <a:r>
              <a:rPr lang="pt-BR" sz="2400" b="0" dirty="0" smtClean="0">
                <a:latin typeface="Calibri" pitchFamily="34" charset="0"/>
              </a:rPr>
              <a:t> e da rentabilidade.</a:t>
            </a:r>
          </a:p>
        </p:txBody>
      </p:sp>
      <p:sp>
        <p:nvSpPr>
          <p:cNvPr id="35228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latin typeface="Calibri" pitchFamily="34" charset="0"/>
              </a:rPr>
              <a:t>Considerações finais</a:t>
            </a: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Caracterização dos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Para serviços profissionais vale a classificação abaixo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53980"/>
              </p:ext>
            </p:extLst>
          </p:nvPr>
        </p:nvGraphicFramePr>
        <p:xfrm>
          <a:off x="776536" y="2244472"/>
          <a:ext cx="8280920" cy="294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ATUAÇÃO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AÇÕES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PARTICIPAÇÃO DO CLIENTE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RELACIONAMENTO COM O CLIENTE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1064568" y="2996952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COISAS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064568" y="4149080"/>
            <a:ext cx="1584176" cy="86409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PESSOAS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080792" y="2996952"/>
            <a:ext cx="1584176" cy="86409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TANGÍVEIS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80792" y="4149080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INTANGÍVEIS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169024" y="2996952"/>
            <a:ext cx="1584176" cy="86409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DISCRETA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169024" y="4149080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CONTÍNUA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185248" y="2996952"/>
            <a:ext cx="1584176" cy="864096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SEMPRE PRESENTE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185248" y="4149080"/>
            <a:ext cx="1584176" cy="86409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OCASIÕES ESPECÍFICAS</a:t>
            </a:r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32520" y="5589240"/>
            <a:ext cx="648072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80592" y="5589240"/>
            <a:ext cx="723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Tipologia para serviços profissionais (advocacia, medicina, consultoria, etc).</a:t>
            </a:r>
            <a:endParaRPr lang="pt-B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12868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Caracterização dos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São cinco os critérios para classificar os serviços *: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 puro;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Serviço </a:t>
            </a: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misto;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Quase manufatura;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Alta </a:t>
            </a:r>
            <a:r>
              <a:rPr lang="pt-BR" sz="2400" b="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ou baixa </a:t>
            </a: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intensidade </a:t>
            </a:r>
            <a:r>
              <a:rPr lang="pt-BR" sz="2400" b="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 uso da </a:t>
            </a: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mão-de-obra;</a:t>
            </a:r>
            <a:endParaRPr lang="pt-BR" sz="2400" b="0" kern="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Alto </a:t>
            </a:r>
            <a:r>
              <a:rPr lang="pt-BR" sz="2400" b="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ou baixo g</a:t>
            </a: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rau </a:t>
            </a:r>
            <a:r>
              <a:rPr lang="pt-BR" sz="2400" b="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 interação e </a:t>
            </a:r>
            <a:r>
              <a:rPr lang="pt-BR" sz="2400" b="0" kern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personalização.</a:t>
            </a:r>
            <a:endParaRPr lang="pt-BR" sz="2400" b="0" kern="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100" b="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100" b="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100" b="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400" b="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Tipologias de Chase e Tansik e Schmenner</a:t>
            </a:r>
          </a:p>
        </p:txBody>
      </p:sp>
    </p:spTree>
    <p:extLst>
      <p:ext uri="{BB962C8B-B14F-4D97-AF65-F5344CB8AC3E}">
        <p14:creationId xmlns:p14="http://schemas.microsoft.com/office/powerpoint/2010/main" val="1544756390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Caracterização dos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Movimento de industrialização dos serviços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05073"/>
              </p:ext>
            </p:extLst>
          </p:nvPr>
        </p:nvGraphicFramePr>
        <p:xfrm>
          <a:off x="776536" y="2244472"/>
          <a:ext cx="82809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CHASE E TANSIK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SCHEMENNER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INTENSIDADE DE MÃO-DE-OBRA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INTERAÇÃO E PERSONALIZAÇÃO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1064568" y="335699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PURO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080792" y="3068960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PROFISSIONAL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80792" y="371703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LOJA DE SERVIÇO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080792" y="436510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DE MASSA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080792" y="501317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INDÚSTRIA DE SERVIÇO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169024" y="3068960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69024" y="371703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169024" y="436510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69024" y="501317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7257256" y="3068960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7257256" y="371703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257256" y="436510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7257256" y="501317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064568" y="400506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MISTO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064568" y="465313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QUASE MANUFATURA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 rot="21435312">
            <a:off x="553016" y="2877813"/>
            <a:ext cx="8496944" cy="911064"/>
          </a:xfrm>
          <a:prstGeom prst="ellipse">
            <a:avLst/>
          </a:prstGeom>
          <a:solidFill>
            <a:srgbClr val="FFFF66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0345690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Caracterização dos serviços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Movimento de industrialização dos serviços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11369"/>
              </p:ext>
            </p:extLst>
          </p:nvPr>
        </p:nvGraphicFramePr>
        <p:xfrm>
          <a:off x="776536" y="2244472"/>
          <a:ext cx="82809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CHASE E TANSIK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SCHEMENNER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INTENSIDADE DE MÃO-DE-OBRA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FF66"/>
                          </a:solidFill>
                          <a:latin typeface="Calibri" panose="020F0502020204030204" pitchFamily="34" charset="0"/>
                        </a:rPr>
                        <a:t>INTERAÇÃO E PERSONALIZAÇÃO</a:t>
                      </a:r>
                      <a:endParaRPr lang="pt-BR" dirty="0">
                        <a:solidFill>
                          <a:srgbClr val="FFFF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1064568" y="335699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PURO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080792" y="3068960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PROFISSIONAL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80792" y="371703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LOJA DE SERVIÇO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080792" y="436510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DE MASSA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080792" y="501317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INDÚSTRIA DE SERVIÇO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169024" y="3068960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69024" y="371703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169024" y="436510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69024" y="501317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7257256" y="3068960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7257256" y="3717032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ALTA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257256" y="436510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7257256" y="501317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BAIXA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064568" y="4005064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SERVIÇO MISTO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064568" y="4653136"/>
            <a:ext cx="1584176" cy="432048"/>
          </a:xfrm>
          <a:prstGeom prst="roundRect">
            <a:avLst/>
          </a:prstGeom>
          <a:solidFill>
            <a:srgbClr val="C5D8FF"/>
          </a:solidFill>
          <a:ln>
            <a:solidFill>
              <a:srgbClr val="C5D8FF"/>
            </a:solidFill>
          </a:ln>
          <a:effectLst>
            <a:outerShdw blurRad="76200" dist="63500" dir="2700000" algn="tl" rotWithShape="0">
              <a:srgbClr val="0070C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QUASE MANUFATURA</a:t>
            </a:r>
            <a:endParaRPr lang="pt-BR" sz="1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 rot="21435312">
            <a:off x="553016" y="4907298"/>
            <a:ext cx="8496944" cy="911064"/>
          </a:xfrm>
          <a:prstGeom prst="ellipse">
            <a:avLst/>
          </a:prstGeom>
          <a:solidFill>
            <a:srgbClr val="FFFF66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6" name="Grupo 35"/>
          <p:cNvGrpSpPr/>
          <p:nvPr/>
        </p:nvGrpSpPr>
        <p:grpSpPr>
          <a:xfrm rot="5400000">
            <a:off x="-419635" y="4193124"/>
            <a:ext cx="1692008" cy="307777"/>
            <a:chOff x="4016896" y="5997538"/>
            <a:chExt cx="1692008" cy="307777"/>
          </a:xfrm>
        </p:grpSpPr>
        <p:cxnSp>
          <p:nvCxnSpPr>
            <p:cNvPr id="33" name="Conector de seta reta 32"/>
            <p:cNvCxnSpPr/>
            <p:nvPr/>
          </p:nvCxnSpPr>
          <p:spPr>
            <a:xfrm>
              <a:off x="4088904" y="6297578"/>
              <a:ext cx="16200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4016896" y="5997538"/>
              <a:ext cx="1650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INDUSTRIALIZAÇÃO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sp>
        <p:nvSpPr>
          <p:cNvPr id="37" name="CaixaDeTexto 36"/>
          <p:cNvSpPr txBox="1"/>
          <p:nvPr/>
        </p:nvSpPr>
        <p:spPr>
          <a:xfrm>
            <a:off x="222820" y="5949280"/>
            <a:ext cx="94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 SETOR DE SERVIÇOS PROFISSIONAIS HOUVE POUCA  INDUSTRIALIZAÇÃO</a:t>
            </a:r>
            <a:endParaRPr lang="pt-BR" sz="23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4531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Caracterização dos serviços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Apesar de ainda pequeno, o movimento de industrialização dos serviços profissionais é visível em organizações como: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Escritórios de advocacia de massa (direito do consumidor, recuperação de créditos, trabalhista, etc);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dirty="0">
                <a:solidFill>
                  <a:srgbClr val="FFC000"/>
                </a:solidFill>
                <a:latin typeface="Calibri" pitchFamily="34" charset="0"/>
              </a:rPr>
              <a:t>Hospitais e laboratórios</a:t>
            </a: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;</a:t>
            </a:r>
          </a:p>
          <a:p>
            <a:pPr lvl="1" indent="-342900">
              <a:lnSpc>
                <a:spcPct val="11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sz="2400" b="0" kern="0" dirty="0" smtClean="0">
                <a:solidFill>
                  <a:srgbClr val="FFC000"/>
                </a:solidFill>
                <a:latin typeface="Calibri" pitchFamily="34" charset="0"/>
              </a:rPr>
              <a:t>Escritórios de contabilidade de grande porte, auditorias, etc.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dirty="0" smtClean="0">
                <a:latin typeface="Calibri" pitchFamily="34" charset="0"/>
              </a:rPr>
              <a:t>Para eles novos cenários e desafios aparecem:</a:t>
            </a:r>
          </a:p>
        </p:txBody>
      </p:sp>
    </p:spTree>
    <p:extLst>
      <p:ext uri="{BB962C8B-B14F-4D97-AF65-F5344CB8AC3E}">
        <p14:creationId xmlns:p14="http://schemas.microsoft.com/office/powerpoint/2010/main" val="2801627623"/>
      </p:ext>
    </p:extLst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4740</TotalTime>
  <Words>2946</Words>
  <Application>Microsoft Office PowerPoint</Application>
  <PresentationFormat>Papel A4 (210 x 297 mm)</PresentationFormat>
  <Paragraphs>518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Design padrão</vt:lpstr>
      <vt:lpstr>Apresentação do PowerPoint</vt:lpstr>
      <vt:lpstr>Apresentação do PowerPoint</vt:lpstr>
      <vt:lpstr>Caracterização dos serviços</vt:lpstr>
      <vt:lpstr>Caracterização dos serviços</vt:lpstr>
      <vt:lpstr>Caracterização dos serviços</vt:lpstr>
      <vt:lpstr>Caracterização dos serviços</vt:lpstr>
      <vt:lpstr>Caracterização dos serviços</vt:lpstr>
      <vt:lpstr>Caracterização dos serviços</vt:lpstr>
      <vt:lpstr>Caracterização dos serviços</vt:lpstr>
      <vt:lpstr>Avaliação de desempenho em serviços</vt:lpstr>
      <vt:lpstr>Avaliação de desempenho em serviços</vt:lpstr>
      <vt:lpstr>Avaliação de desempenho em serviços</vt:lpstr>
      <vt:lpstr>Avaliação de desempenho em serviços</vt:lpstr>
      <vt:lpstr>Avaliação de desempenho em serviços</vt:lpstr>
      <vt:lpstr>Indicadores em operações de serviços</vt:lpstr>
      <vt:lpstr>Indicadores em operações de serviços</vt:lpstr>
      <vt:lpstr>Indicadores em operações de serviços</vt:lpstr>
      <vt:lpstr>Indicadores em operações de serviços</vt:lpstr>
      <vt:lpstr>Indicadores em operações de serviços</vt:lpstr>
      <vt:lpstr>Indicadores em operações de serviços</vt:lpstr>
      <vt:lpstr>Indicadores em operações de serviços</vt:lpstr>
      <vt:lpstr>Indicadores em operações de serviços</vt:lpstr>
      <vt:lpstr>Indicadores em operações de serviços</vt:lpstr>
      <vt:lpstr>Conciliação de produtividade com qualidade</vt:lpstr>
      <vt:lpstr>Conciliação de produtividade com qualidade</vt:lpstr>
      <vt:lpstr>Conciliação de produtividade com qualidade</vt:lpstr>
      <vt:lpstr>Conciliação de produtividade com qualidade</vt:lpstr>
      <vt:lpstr>Conciliação de produtividade com qualidade</vt:lpstr>
      <vt:lpstr>Fatores críticos para produtividade e qualidade</vt:lpstr>
      <vt:lpstr>Fatores críticos para produtividade e qualidade</vt:lpstr>
      <vt:lpstr>Fatores críticos para produtividade e qualidade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402</cp:revision>
  <dcterms:created xsi:type="dcterms:W3CDTF">2003-04-25T00:44:44Z</dcterms:created>
  <dcterms:modified xsi:type="dcterms:W3CDTF">2014-12-04T18:25:50Z</dcterms:modified>
</cp:coreProperties>
</file>