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70" r:id="rId13"/>
    <p:sldId id="268" r:id="rId14"/>
    <p:sldId id="273" r:id="rId15"/>
    <p:sldId id="269" r:id="rId16"/>
    <p:sldId id="271" r:id="rId17"/>
    <p:sldId id="272" r:id="rId18"/>
    <p:sldId id="274" r:id="rId19"/>
    <p:sldId id="275" r:id="rId20"/>
    <p:sldId id="276" r:id="rId21"/>
    <p:sldId id="277" r:id="rId22"/>
    <p:sldId id="257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S/hEjC2Qnbi0YYAYG7yfUw==" hashData="TNF49rdbPznr1uMR3GtwfjSP5DI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CDE5"/>
    <a:srgbClr val="FFFFFF"/>
    <a:srgbClr val="385D8A"/>
    <a:srgbClr val="5BADB1"/>
    <a:srgbClr val="CC3300"/>
    <a:srgbClr val="990000"/>
    <a:srgbClr val="FFFF66"/>
    <a:srgbClr val="FF3300"/>
    <a:srgbClr val="336699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99DC-104A-4861-8828-BFD8CDBDDC3A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482EE-FCE2-4149-A965-222D624A649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99DC-104A-4861-8828-BFD8CDBDDC3A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482EE-FCE2-4149-A965-222D624A649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99DC-104A-4861-8828-BFD8CDBDDC3A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482EE-FCE2-4149-A965-222D624A649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i e John\Documents\João\Formulários\JT_site.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-24"/>
            <a:ext cx="9144032" cy="6858024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4000" b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43444"/>
          </a:xfrm>
        </p:spPr>
        <p:txBody>
          <a:bodyPr>
            <a:normAutofit/>
          </a:bodyPr>
          <a:lstStyle>
            <a:lvl1pPr algn="just">
              <a:spcAft>
                <a:spcPts val="0"/>
              </a:spcAft>
              <a:defRPr sz="2800">
                <a:solidFill>
                  <a:schemeClr val="bg1"/>
                </a:solidFill>
                <a:latin typeface="+mn-lt"/>
              </a:defRPr>
            </a:lvl1pPr>
            <a:lvl2pPr algn="just">
              <a:spcAft>
                <a:spcPts val="0"/>
              </a:spcAft>
              <a:defRPr sz="2400">
                <a:solidFill>
                  <a:schemeClr val="bg1"/>
                </a:solidFill>
                <a:latin typeface="+mn-lt"/>
              </a:defRPr>
            </a:lvl2pPr>
            <a:lvl3pPr algn="just">
              <a:spcAft>
                <a:spcPts val="0"/>
              </a:spcAft>
              <a:defRPr sz="2000">
                <a:solidFill>
                  <a:schemeClr val="bg1"/>
                </a:solidFill>
                <a:latin typeface="+mn-lt"/>
              </a:defRPr>
            </a:lvl3pPr>
            <a:lvl4pPr algn="just">
              <a:spcAft>
                <a:spcPts val="0"/>
              </a:spcAft>
              <a:defRPr sz="1800">
                <a:solidFill>
                  <a:schemeClr val="bg1"/>
                </a:solidFill>
                <a:latin typeface="+mn-lt"/>
              </a:defRPr>
            </a:lvl4pPr>
            <a:lvl5pPr algn="just">
              <a:spcAft>
                <a:spcPts val="0"/>
              </a:spcAft>
              <a:defRPr sz="18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99DC-104A-4861-8828-BFD8CDBDDC3A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482EE-FCE2-4149-A965-222D624A649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99DC-104A-4861-8828-BFD8CDBDDC3A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482EE-FCE2-4149-A965-222D624A649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99DC-104A-4861-8828-BFD8CDBDDC3A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482EE-FCE2-4149-A965-222D624A649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99DC-104A-4861-8828-BFD8CDBDDC3A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482EE-FCE2-4149-A965-222D624A649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i e John\Documents\João\Formulários\JT_site.apresentaca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-24"/>
            <a:ext cx="9144031" cy="6876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99DC-104A-4861-8828-BFD8CDBDDC3A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482EE-FCE2-4149-A965-222D624A649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99DC-104A-4861-8828-BFD8CDBDDC3A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482EE-FCE2-4149-A965-222D624A649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199DC-104A-4861-8828-BFD8CDBDDC3A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482EE-FCE2-4149-A965-222D624A649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 de aferição de desempenho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543444"/>
          </a:xfrm>
        </p:spPr>
        <p:txBody>
          <a:bodyPr>
            <a:normAutofit/>
          </a:bodyPr>
          <a:lstStyle/>
          <a:p>
            <a:pPr marL="514350" indent="-457200">
              <a:buFont typeface="+mj-lt"/>
              <a:buAutoNum type="arabicPeriod" startAt="2"/>
            </a:pPr>
            <a:r>
              <a:rPr lang="pt-BR" sz="2400" i="1" dirty="0" err="1" smtClean="0"/>
              <a:t>Balanced</a:t>
            </a:r>
            <a:r>
              <a:rPr lang="pt-BR" sz="2400" i="1" dirty="0" smtClean="0"/>
              <a:t> </a:t>
            </a:r>
            <a:r>
              <a:rPr lang="pt-BR" sz="2400" i="1" dirty="0" err="1" smtClean="0"/>
              <a:t>Scorecard</a:t>
            </a:r>
            <a:r>
              <a:rPr lang="pt-BR" sz="2400" dirty="0" smtClean="0"/>
              <a:t>: procura equilibrar a perspectiva financeira com outras três perspectivas não financeiras – cliente, processos internos e força de trabalho.</a:t>
            </a:r>
            <a:endParaRPr lang="pt-BR" sz="2400" dirty="0"/>
          </a:p>
        </p:txBody>
      </p:sp>
      <p:cxnSp>
        <p:nvCxnSpPr>
          <p:cNvPr id="10" name="Conector de seta reta 9"/>
          <p:cNvCxnSpPr>
            <a:stCxn id="13" idx="2"/>
            <a:endCxn id="27" idx="0"/>
          </p:cNvCxnSpPr>
          <p:nvPr/>
        </p:nvCxnSpPr>
        <p:spPr>
          <a:xfrm rot="5400000">
            <a:off x="3936081" y="4607727"/>
            <a:ext cx="939684" cy="1588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5" name="Grupo 44"/>
          <p:cNvGrpSpPr/>
          <p:nvPr/>
        </p:nvGrpSpPr>
        <p:grpSpPr>
          <a:xfrm>
            <a:off x="1142976" y="3000372"/>
            <a:ext cx="6643734" cy="3214710"/>
            <a:chOff x="714348" y="1571612"/>
            <a:chExt cx="7786742" cy="4643470"/>
          </a:xfrm>
        </p:grpSpPr>
        <p:cxnSp>
          <p:nvCxnSpPr>
            <p:cNvPr id="11" name="Conector de seta reta 10"/>
            <p:cNvCxnSpPr>
              <a:stCxn id="20" idx="3"/>
              <a:endCxn id="34" idx="1"/>
            </p:cNvCxnSpPr>
            <p:nvPr/>
          </p:nvCxnSpPr>
          <p:spPr>
            <a:xfrm>
              <a:off x="3000364" y="3893347"/>
              <a:ext cx="3214710" cy="1588"/>
            </a:xfrm>
            <a:prstGeom prst="straightConnector1">
              <a:avLst/>
            </a:prstGeom>
            <a:ln w="28575">
              <a:solidFill>
                <a:srgbClr val="FFFF66"/>
              </a:solidFill>
              <a:headEnd type="triangle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2" name="Grupo 11"/>
            <p:cNvGrpSpPr/>
            <p:nvPr/>
          </p:nvGrpSpPr>
          <p:grpSpPr>
            <a:xfrm>
              <a:off x="3395654" y="1571612"/>
              <a:ext cx="2286016" cy="1643074"/>
              <a:chOff x="4286248" y="2714620"/>
              <a:chExt cx="2286016" cy="1643074"/>
            </a:xfrm>
          </p:grpSpPr>
          <p:sp>
            <p:nvSpPr>
              <p:cNvPr id="13" name="Retângulo 12"/>
              <p:cNvSpPr/>
              <p:nvPr/>
            </p:nvSpPr>
            <p:spPr>
              <a:xfrm>
                <a:off x="4286248" y="2714620"/>
                <a:ext cx="2286016" cy="1643074"/>
              </a:xfrm>
              <a:prstGeom prst="rect">
                <a:avLst/>
              </a:prstGeom>
              <a:solidFill>
                <a:srgbClr val="E6EDF6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Ins="900000" rtlCol="0" anchor="t"/>
              <a:lstStyle/>
              <a:p>
                <a:r>
                  <a:rPr lang="pt-BR" sz="1100" b="1" dirty="0" smtClean="0">
                    <a:solidFill>
                      <a:schemeClr val="tx1"/>
                    </a:solidFill>
                  </a:rPr>
                  <a:t>Finanças</a:t>
                </a:r>
                <a:endParaRPr lang="pt-BR" sz="1100" dirty="0" smtClean="0">
                  <a:solidFill>
                    <a:schemeClr val="tx1"/>
                  </a:solidFill>
                </a:endParaRPr>
              </a:p>
              <a:p>
                <a:r>
                  <a:rPr lang="pt-BR" sz="1100" dirty="0" smtClean="0">
                    <a:solidFill>
                      <a:schemeClr val="tx1"/>
                    </a:solidFill>
                  </a:rPr>
                  <a:t>Que resultados devemos gerar?</a:t>
                </a:r>
                <a:endParaRPr lang="pt-BR" sz="11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4" name="Grupo 6"/>
              <p:cNvGrpSpPr/>
              <p:nvPr/>
            </p:nvGrpSpPr>
            <p:grpSpPr>
              <a:xfrm>
                <a:off x="5500694" y="2857496"/>
                <a:ext cx="928694" cy="1357322"/>
                <a:chOff x="285720" y="2143116"/>
                <a:chExt cx="928694" cy="1357322"/>
              </a:xfrm>
            </p:grpSpPr>
            <p:sp>
              <p:nvSpPr>
                <p:cNvPr id="15" name="Retângulo 14"/>
                <p:cNvSpPr/>
                <p:nvPr/>
              </p:nvSpPr>
              <p:spPr>
                <a:xfrm>
                  <a:off x="285720" y="2143116"/>
                  <a:ext cx="928694" cy="285752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900" dirty="0" smtClean="0">
                      <a:solidFill>
                        <a:schemeClr val="tx1"/>
                      </a:solidFill>
                    </a:rPr>
                    <a:t>Objetivos</a:t>
                  </a:r>
                  <a:endParaRPr lang="pt-BR" sz="9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" name="Retângulo 15"/>
                <p:cNvSpPr/>
                <p:nvPr/>
              </p:nvSpPr>
              <p:spPr>
                <a:xfrm>
                  <a:off x="285720" y="2500306"/>
                  <a:ext cx="928694" cy="285752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900" dirty="0" smtClean="0">
                      <a:solidFill>
                        <a:schemeClr val="tx1"/>
                      </a:solidFill>
                    </a:rPr>
                    <a:t>Indicadores</a:t>
                  </a:r>
                  <a:endParaRPr lang="pt-BR" sz="9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" name="Retângulo 16"/>
                <p:cNvSpPr/>
                <p:nvPr/>
              </p:nvSpPr>
              <p:spPr>
                <a:xfrm>
                  <a:off x="285720" y="2857496"/>
                  <a:ext cx="928694" cy="285752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900" dirty="0" smtClean="0">
                      <a:solidFill>
                        <a:schemeClr val="tx1"/>
                      </a:solidFill>
                    </a:rPr>
                    <a:t>Metas</a:t>
                  </a:r>
                  <a:endParaRPr lang="pt-BR" sz="9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" name="Retângulo 5"/>
                <p:cNvSpPr/>
                <p:nvPr/>
              </p:nvSpPr>
              <p:spPr>
                <a:xfrm>
                  <a:off x="285720" y="3214686"/>
                  <a:ext cx="928694" cy="285752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900" dirty="0" smtClean="0">
                      <a:solidFill>
                        <a:schemeClr val="tx1"/>
                      </a:solidFill>
                    </a:rPr>
                    <a:t>Iniciativas</a:t>
                  </a:r>
                  <a:endParaRPr lang="pt-BR" sz="90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9" name="Grupo 18"/>
            <p:cNvGrpSpPr/>
            <p:nvPr/>
          </p:nvGrpSpPr>
          <p:grpSpPr>
            <a:xfrm>
              <a:off x="714348" y="3071810"/>
              <a:ext cx="2286016" cy="1643074"/>
              <a:chOff x="857224" y="4357694"/>
              <a:chExt cx="2286016" cy="1643074"/>
            </a:xfrm>
          </p:grpSpPr>
          <p:sp>
            <p:nvSpPr>
              <p:cNvPr id="20" name="Retângulo 19"/>
              <p:cNvSpPr/>
              <p:nvPr/>
            </p:nvSpPr>
            <p:spPr>
              <a:xfrm>
                <a:off x="857224" y="4357694"/>
                <a:ext cx="2286016" cy="1643074"/>
              </a:xfrm>
              <a:prstGeom prst="rect">
                <a:avLst/>
              </a:prstGeom>
              <a:solidFill>
                <a:srgbClr val="E6EDF6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Ins="900000" rtlCol="0" anchor="t"/>
              <a:lstStyle/>
              <a:p>
                <a:r>
                  <a:rPr lang="pt-BR" sz="1100" b="1" dirty="0" smtClean="0">
                    <a:solidFill>
                      <a:schemeClr val="tx1"/>
                    </a:solidFill>
                  </a:rPr>
                  <a:t>Processos</a:t>
                </a:r>
                <a:endParaRPr lang="pt-BR" sz="1100" dirty="0" smtClean="0">
                  <a:solidFill>
                    <a:schemeClr val="tx1"/>
                  </a:solidFill>
                </a:endParaRPr>
              </a:p>
              <a:p>
                <a:r>
                  <a:rPr lang="pt-BR" sz="1100" dirty="0" smtClean="0">
                    <a:solidFill>
                      <a:schemeClr val="tx1"/>
                    </a:solidFill>
                  </a:rPr>
                  <a:t>Em que processos devemos melhorar?</a:t>
                </a:r>
                <a:endParaRPr lang="pt-BR" sz="11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1" name="Grupo 9"/>
              <p:cNvGrpSpPr/>
              <p:nvPr/>
            </p:nvGrpSpPr>
            <p:grpSpPr>
              <a:xfrm>
                <a:off x="2062146" y="4491046"/>
                <a:ext cx="928694" cy="1357322"/>
                <a:chOff x="285720" y="2143116"/>
                <a:chExt cx="928694" cy="1357322"/>
              </a:xfrm>
            </p:grpSpPr>
            <p:sp>
              <p:nvSpPr>
                <p:cNvPr id="22" name="Retângulo 21"/>
                <p:cNvSpPr/>
                <p:nvPr/>
              </p:nvSpPr>
              <p:spPr>
                <a:xfrm>
                  <a:off x="285720" y="2143116"/>
                  <a:ext cx="928694" cy="285752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900" dirty="0" smtClean="0">
                      <a:solidFill>
                        <a:schemeClr val="tx1"/>
                      </a:solidFill>
                    </a:rPr>
                    <a:t>Objetivos</a:t>
                  </a:r>
                  <a:endParaRPr lang="pt-BR" sz="9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" name="Retângulo 22"/>
                <p:cNvSpPr/>
                <p:nvPr/>
              </p:nvSpPr>
              <p:spPr>
                <a:xfrm>
                  <a:off x="285720" y="2500306"/>
                  <a:ext cx="928694" cy="285752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900" dirty="0" smtClean="0">
                      <a:solidFill>
                        <a:schemeClr val="tx1"/>
                      </a:solidFill>
                    </a:rPr>
                    <a:t>Indicadores</a:t>
                  </a:r>
                  <a:endParaRPr lang="pt-BR" sz="9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" name="Retângulo 12"/>
                <p:cNvSpPr/>
                <p:nvPr/>
              </p:nvSpPr>
              <p:spPr>
                <a:xfrm>
                  <a:off x="285720" y="2857496"/>
                  <a:ext cx="928694" cy="285752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900" dirty="0" smtClean="0">
                      <a:solidFill>
                        <a:schemeClr val="tx1"/>
                      </a:solidFill>
                    </a:rPr>
                    <a:t>Metas</a:t>
                  </a:r>
                  <a:endParaRPr lang="pt-BR" sz="9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" name="Retângulo 24"/>
                <p:cNvSpPr/>
                <p:nvPr/>
              </p:nvSpPr>
              <p:spPr>
                <a:xfrm>
                  <a:off x="285720" y="3214686"/>
                  <a:ext cx="928694" cy="285752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900" dirty="0" smtClean="0">
                      <a:solidFill>
                        <a:schemeClr val="tx1"/>
                      </a:solidFill>
                    </a:rPr>
                    <a:t>Iniciativas</a:t>
                  </a:r>
                  <a:endParaRPr lang="pt-BR" sz="90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26" name="Grupo 25"/>
            <p:cNvGrpSpPr/>
            <p:nvPr/>
          </p:nvGrpSpPr>
          <p:grpSpPr>
            <a:xfrm>
              <a:off x="3395654" y="4572008"/>
              <a:ext cx="2286016" cy="1643074"/>
              <a:chOff x="6500826" y="4143380"/>
              <a:chExt cx="2286016" cy="1643074"/>
            </a:xfrm>
          </p:grpSpPr>
          <p:sp>
            <p:nvSpPr>
              <p:cNvPr id="27" name="Retângulo 26"/>
              <p:cNvSpPr/>
              <p:nvPr/>
            </p:nvSpPr>
            <p:spPr>
              <a:xfrm>
                <a:off x="6500826" y="4143380"/>
                <a:ext cx="2286016" cy="1643074"/>
              </a:xfrm>
              <a:prstGeom prst="rect">
                <a:avLst/>
              </a:prstGeom>
              <a:solidFill>
                <a:srgbClr val="E6EDF6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Ins="900000" rtlCol="0" anchor="t"/>
              <a:lstStyle/>
              <a:p>
                <a:r>
                  <a:rPr lang="pt-BR" sz="1100" b="1" dirty="0" smtClean="0">
                    <a:solidFill>
                      <a:schemeClr val="tx1"/>
                    </a:solidFill>
                  </a:rPr>
                  <a:t>Trabalho</a:t>
                </a:r>
              </a:p>
              <a:p>
                <a:r>
                  <a:rPr lang="pt-BR" sz="1100" dirty="0" smtClean="0">
                    <a:solidFill>
                      <a:schemeClr val="tx1"/>
                    </a:solidFill>
                  </a:rPr>
                  <a:t>Que conhecimentos devemos adquirir?</a:t>
                </a:r>
                <a:endParaRPr lang="pt-BR" sz="11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8" name="Grupo 15"/>
              <p:cNvGrpSpPr/>
              <p:nvPr/>
            </p:nvGrpSpPr>
            <p:grpSpPr>
              <a:xfrm>
                <a:off x="7715272" y="4305304"/>
                <a:ext cx="928694" cy="1357322"/>
                <a:chOff x="285720" y="2143116"/>
                <a:chExt cx="928694" cy="1357322"/>
              </a:xfrm>
            </p:grpSpPr>
            <p:sp>
              <p:nvSpPr>
                <p:cNvPr id="29" name="Retângulo 28"/>
                <p:cNvSpPr/>
                <p:nvPr/>
              </p:nvSpPr>
              <p:spPr>
                <a:xfrm>
                  <a:off x="285720" y="2143116"/>
                  <a:ext cx="928694" cy="285752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900" dirty="0" smtClean="0">
                      <a:solidFill>
                        <a:schemeClr val="tx1"/>
                      </a:solidFill>
                    </a:rPr>
                    <a:t>Objetivos</a:t>
                  </a:r>
                  <a:endParaRPr lang="pt-BR" sz="9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0" name="Retângulo 29"/>
                <p:cNvSpPr/>
                <p:nvPr/>
              </p:nvSpPr>
              <p:spPr>
                <a:xfrm>
                  <a:off x="285720" y="2500306"/>
                  <a:ext cx="928694" cy="285752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900" dirty="0" smtClean="0">
                      <a:solidFill>
                        <a:schemeClr val="tx1"/>
                      </a:solidFill>
                    </a:rPr>
                    <a:t>Indicadores</a:t>
                  </a:r>
                  <a:endParaRPr lang="pt-BR" sz="9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1" name="Retângulo 30"/>
                <p:cNvSpPr/>
                <p:nvPr/>
              </p:nvSpPr>
              <p:spPr>
                <a:xfrm>
                  <a:off x="285720" y="2857496"/>
                  <a:ext cx="928694" cy="285752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900" dirty="0" smtClean="0">
                      <a:solidFill>
                        <a:schemeClr val="tx1"/>
                      </a:solidFill>
                    </a:rPr>
                    <a:t>Metas</a:t>
                  </a:r>
                  <a:endParaRPr lang="pt-BR" sz="9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2" name="Retângulo 19"/>
                <p:cNvSpPr/>
                <p:nvPr/>
              </p:nvSpPr>
              <p:spPr>
                <a:xfrm>
                  <a:off x="285720" y="3214686"/>
                  <a:ext cx="928694" cy="285752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900" dirty="0" smtClean="0">
                      <a:solidFill>
                        <a:schemeClr val="tx1"/>
                      </a:solidFill>
                    </a:rPr>
                    <a:t>Iniciativas</a:t>
                  </a:r>
                  <a:endParaRPr lang="pt-BR" sz="90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33" name="Grupo 32"/>
            <p:cNvGrpSpPr/>
            <p:nvPr/>
          </p:nvGrpSpPr>
          <p:grpSpPr>
            <a:xfrm>
              <a:off x="6215074" y="3071810"/>
              <a:ext cx="2286016" cy="1643074"/>
              <a:chOff x="1071538" y="2071678"/>
              <a:chExt cx="2286016" cy="1643074"/>
            </a:xfrm>
          </p:grpSpPr>
          <p:sp>
            <p:nvSpPr>
              <p:cNvPr id="34" name="Retângulo 33"/>
              <p:cNvSpPr/>
              <p:nvPr/>
            </p:nvSpPr>
            <p:spPr>
              <a:xfrm>
                <a:off x="1071538" y="2071678"/>
                <a:ext cx="2286016" cy="1643074"/>
              </a:xfrm>
              <a:prstGeom prst="rect">
                <a:avLst/>
              </a:prstGeom>
              <a:solidFill>
                <a:srgbClr val="E6EDF6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Ins="900000" rtlCol="0" anchor="t"/>
              <a:lstStyle/>
              <a:p>
                <a:r>
                  <a:rPr lang="pt-BR" sz="1100" b="1" dirty="0" smtClean="0">
                    <a:solidFill>
                      <a:schemeClr val="tx1"/>
                    </a:solidFill>
                  </a:rPr>
                  <a:t>Clientes</a:t>
                </a:r>
                <a:endParaRPr lang="pt-BR" sz="1100" dirty="0" smtClean="0">
                  <a:solidFill>
                    <a:schemeClr val="tx1"/>
                  </a:solidFill>
                </a:endParaRPr>
              </a:p>
              <a:p>
                <a:r>
                  <a:rPr lang="pt-BR" sz="1100" dirty="0" smtClean="0">
                    <a:solidFill>
                      <a:schemeClr val="tx1"/>
                    </a:solidFill>
                  </a:rPr>
                  <a:t>Que valor percebido devemos gerar?</a:t>
                </a:r>
                <a:endParaRPr lang="pt-BR" sz="11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5" name="Grupo 21"/>
              <p:cNvGrpSpPr/>
              <p:nvPr/>
            </p:nvGrpSpPr>
            <p:grpSpPr>
              <a:xfrm>
                <a:off x="2285984" y="2214554"/>
                <a:ext cx="928694" cy="1357322"/>
                <a:chOff x="285720" y="2143116"/>
                <a:chExt cx="928694" cy="1357322"/>
              </a:xfrm>
            </p:grpSpPr>
            <p:sp>
              <p:nvSpPr>
                <p:cNvPr id="36" name="Retângulo 35"/>
                <p:cNvSpPr/>
                <p:nvPr/>
              </p:nvSpPr>
              <p:spPr>
                <a:xfrm>
                  <a:off x="285720" y="2143116"/>
                  <a:ext cx="928694" cy="285752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900" dirty="0" smtClean="0">
                      <a:solidFill>
                        <a:schemeClr val="tx1"/>
                      </a:solidFill>
                    </a:rPr>
                    <a:t>Objetivos</a:t>
                  </a:r>
                  <a:endParaRPr lang="pt-BR" sz="9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7" name="Retângulo 36"/>
                <p:cNvSpPr/>
                <p:nvPr/>
              </p:nvSpPr>
              <p:spPr>
                <a:xfrm>
                  <a:off x="285720" y="2500306"/>
                  <a:ext cx="928694" cy="285752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900" dirty="0" smtClean="0">
                      <a:solidFill>
                        <a:schemeClr val="tx1"/>
                      </a:solidFill>
                    </a:rPr>
                    <a:t>Indicadores</a:t>
                  </a:r>
                  <a:endParaRPr lang="pt-BR" sz="9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8" name="Retângulo 37"/>
                <p:cNvSpPr/>
                <p:nvPr/>
              </p:nvSpPr>
              <p:spPr>
                <a:xfrm>
                  <a:off x="285720" y="2857496"/>
                  <a:ext cx="928694" cy="285752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900" dirty="0" smtClean="0">
                      <a:solidFill>
                        <a:schemeClr val="tx1"/>
                      </a:solidFill>
                    </a:rPr>
                    <a:t>Metas</a:t>
                  </a:r>
                  <a:endParaRPr lang="pt-BR" sz="9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9" name="Retângulo 38"/>
                <p:cNvSpPr/>
                <p:nvPr/>
              </p:nvSpPr>
              <p:spPr>
                <a:xfrm>
                  <a:off x="285720" y="3214686"/>
                  <a:ext cx="928694" cy="285752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900" dirty="0" smtClean="0">
                      <a:solidFill>
                        <a:schemeClr val="tx1"/>
                      </a:solidFill>
                    </a:rPr>
                    <a:t>Iniciativas</a:t>
                  </a:r>
                  <a:endParaRPr lang="pt-BR" sz="90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40" name="Elipse 30"/>
            <p:cNvSpPr/>
            <p:nvPr/>
          </p:nvSpPr>
          <p:spPr>
            <a:xfrm>
              <a:off x="3857620" y="3390900"/>
              <a:ext cx="1357322" cy="10001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b="1" dirty="0" smtClean="0"/>
                <a:t>Visão e Missão</a:t>
              </a:r>
              <a:endParaRPr lang="pt-BR" sz="1200" b="1" dirty="0"/>
            </a:p>
          </p:txBody>
        </p:sp>
        <p:sp>
          <p:nvSpPr>
            <p:cNvPr id="41" name="Arco 40"/>
            <p:cNvSpPr/>
            <p:nvPr/>
          </p:nvSpPr>
          <p:spPr>
            <a:xfrm rot="1207484">
              <a:off x="5643570" y="1857364"/>
              <a:ext cx="1785950" cy="1214446"/>
            </a:xfrm>
            <a:prstGeom prst="arc">
              <a:avLst>
                <a:gd name="adj1" fmla="val 13176870"/>
                <a:gd name="adj2" fmla="val 0"/>
              </a:avLst>
            </a:prstGeom>
            <a:ln w="28575">
              <a:solidFill>
                <a:srgbClr val="FFFF66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 sz="1100"/>
            </a:p>
          </p:txBody>
        </p:sp>
        <p:sp>
          <p:nvSpPr>
            <p:cNvPr id="42" name="Arco 41"/>
            <p:cNvSpPr/>
            <p:nvPr/>
          </p:nvSpPr>
          <p:spPr>
            <a:xfrm rot="8545729">
              <a:off x="5795970" y="4276177"/>
              <a:ext cx="1785950" cy="1214446"/>
            </a:xfrm>
            <a:prstGeom prst="arc">
              <a:avLst>
                <a:gd name="adj1" fmla="val 13176870"/>
                <a:gd name="adj2" fmla="val 0"/>
              </a:avLst>
            </a:prstGeom>
            <a:ln w="28575">
              <a:solidFill>
                <a:srgbClr val="FFFF66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 sz="1100"/>
            </a:p>
          </p:txBody>
        </p:sp>
        <p:sp>
          <p:nvSpPr>
            <p:cNvPr id="43" name="Arco 42"/>
            <p:cNvSpPr/>
            <p:nvPr/>
          </p:nvSpPr>
          <p:spPr>
            <a:xfrm rot="18849326">
              <a:off x="1406872" y="2009764"/>
              <a:ext cx="1785950" cy="1214446"/>
            </a:xfrm>
            <a:prstGeom prst="arc">
              <a:avLst>
                <a:gd name="adj1" fmla="val 13176870"/>
                <a:gd name="adj2" fmla="val 0"/>
              </a:avLst>
            </a:prstGeom>
            <a:ln w="28575">
              <a:solidFill>
                <a:srgbClr val="FFFF66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 sz="1100"/>
            </a:p>
          </p:txBody>
        </p:sp>
        <p:sp>
          <p:nvSpPr>
            <p:cNvPr id="44" name="Arco 43"/>
            <p:cNvSpPr/>
            <p:nvPr/>
          </p:nvSpPr>
          <p:spPr>
            <a:xfrm rot="11189284">
              <a:off x="1651585" y="4428577"/>
              <a:ext cx="1785950" cy="1214446"/>
            </a:xfrm>
            <a:prstGeom prst="arc">
              <a:avLst>
                <a:gd name="adj1" fmla="val 13176870"/>
                <a:gd name="adj2" fmla="val 0"/>
              </a:avLst>
            </a:prstGeom>
            <a:ln w="28575">
              <a:solidFill>
                <a:srgbClr val="FFFF66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 sz="1100"/>
            </a:p>
          </p:txBody>
        </p:sp>
      </p:grpSp>
    </p:spTree>
  </p:cSld>
  <p:clrMapOvr>
    <a:masterClrMapping/>
  </p:clrMapOvr>
  <p:transition advTm="14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aferição de desempenho é um 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pt-BR" dirty="0" smtClean="0"/>
              <a:t>São três as fases para implantar um sistema de aferição de desempenho: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pt-BR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Decidir o que será medido</a:t>
            </a:r>
          </a:p>
          <a:p>
            <a:pPr marL="1314450" lvl="2" indent="-457200">
              <a:spcAft>
                <a:spcPts val="300"/>
              </a:spcAft>
            </a:pPr>
            <a:r>
              <a:rPr lang="pt-BR" dirty="0" smtClean="0"/>
              <a:t>Definir os objetivos empresariais. Ex: aumentar a satisfação dos clientes com o escritório.</a:t>
            </a:r>
          </a:p>
          <a:p>
            <a:pPr marL="1314450" lvl="2" indent="-457200">
              <a:spcAft>
                <a:spcPts val="300"/>
              </a:spcAft>
            </a:pPr>
            <a:r>
              <a:rPr lang="pt-BR" dirty="0" smtClean="0"/>
              <a:t>Definir os fatores críticos de sucesso (FCS). Ex: reduzir a rotatividade da equipe e melhorar o tempo de solução de problemas dos clientes.</a:t>
            </a:r>
          </a:p>
          <a:p>
            <a:pPr marL="1314450" lvl="2" indent="-457200">
              <a:spcAft>
                <a:spcPts val="300"/>
              </a:spcAft>
            </a:pPr>
            <a:r>
              <a:rPr lang="pt-BR" dirty="0" smtClean="0"/>
              <a:t>Definir métricas de desempenho. Ex: tempo médio de permanência dos advogados no escritório.</a:t>
            </a:r>
            <a:endParaRPr lang="pt-BR" dirty="0"/>
          </a:p>
        </p:txBody>
      </p:sp>
    </p:spTree>
  </p:cSld>
  <p:clrMapOvr>
    <a:masterClrMapping/>
  </p:clrMapOvr>
  <p:transition advTm="19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7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7" presetClass="entr" presetSubtype="4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500"/>
                            </p:stCondLst>
                            <p:childTnLst>
                              <p:par>
                                <p:cTn id="20" presetID="7" presetClass="entr" presetSubtype="4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1 – Decidir o que será medido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106"/>
                <a:gridCol w="504349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Objetivos</a:t>
                      </a:r>
                      <a:endParaRPr lang="pt-BR" sz="2000" dirty="0">
                        <a:solidFill>
                          <a:srgbClr val="FFFF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Fatores críticos de sucesso (FCS)</a:t>
                      </a:r>
                      <a:endParaRPr lang="pt-BR" sz="2000" dirty="0">
                        <a:solidFill>
                          <a:srgbClr val="FFFF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Estabelecer base</a:t>
                      </a:r>
                      <a:r>
                        <a:rPr lang="pt-BR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de clientes no mercado de </a:t>
                      </a:r>
                      <a:r>
                        <a:rPr lang="pt-BR" sz="1600" baseline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M&amp;A</a:t>
                      </a:r>
                      <a:r>
                        <a:rPr lang="pt-BR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.</a:t>
                      </a:r>
                      <a:endParaRPr lang="pt-BR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Qualificar</a:t>
                      </a:r>
                      <a:r>
                        <a:rPr lang="pt-BR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equipe em 12 meses;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Estabelecer parceria com empresa internacional de auditoria.</a:t>
                      </a:r>
                      <a:endParaRPr lang="pt-BR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Implantar</a:t>
                      </a:r>
                      <a:r>
                        <a:rPr lang="pt-BR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um sistema de remuneração variável para advogados.</a:t>
                      </a:r>
                      <a:endParaRPr lang="pt-BR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Apurar com exatidão os lucros por centro de resultados;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Avaliar objetivamente o desempenho individual X metas individuais;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Provisionar recursos equivalentes a 10% da folha de pagamento.</a:t>
                      </a:r>
                      <a:endParaRPr lang="pt-BR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Aumentar a visibilidade do escritório no mercado.</a:t>
                      </a:r>
                      <a:endParaRPr lang="pt-BR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Garantir a participação dos sócios como palestrantes em três eventos no próximo ano;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Garantir a publicação</a:t>
                      </a:r>
                      <a:r>
                        <a:rPr lang="pt-BR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de dois artigos por mês na mídia especializada.</a:t>
                      </a:r>
                      <a:endParaRPr lang="pt-BR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57200" y="1600200"/>
            <a:ext cx="8229600" cy="4543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pt-BR" sz="2000" dirty="0" smtClean="0">
              <a:solidFill>
                <a:schemeClr val="bg1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pt-BR" sz="2000" dirty="0" smtClean="0">
              <a:solidFill>
                <a:schemeClr val="bg1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pt-BR" sz="2000" dirty="0" smtClean="0">
              <a:solidFill>
                <a:schemeClr val="bg1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1600" dirty="0" smtClean="0">
                <a:solidFill>
                  <a:schemeClr val="bg1"/>
                </a:solidFill>
              </a:rPr>
              <a:t>Questões a responder: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1600" dirty="0" smtClean="0">
                <a:solidFill>
                  <a:schemeClr val="bg1"/>
                </a:solidFill>
              </a:rPr>
              <a:t>Onde obter os dados necessários? Como conseguir dados subjetivos, caso necessários?  Devemos usar métricas compostas? Os dados disponíveis são confiáveis?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Tm="25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aferição de desempenho é um 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pt-BR" dirty="0" smtClean="0"/>
              <a:t>São três as fases para implantar um sistema de aferição de desempenho: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pt-BR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Obter os dados de desempenho</a:t>
            </a:r>
          </a:p>
          <a:p>
            <a:pPr marL="1314450" lvl="2" indent="-457200">
              <a:spcAft>
                <a:spcPts val="300"/>
              </a:spcAft>
            </a:pPr>
            <a:r>
              <a:rPr lang="pt-BR" dirty="0" smtClean="0"/>
              <a:t>Estabelecer metas para cada métrica. Ex: reduzir a rotatividade da equipe entre 8 e 10% no próximo ano.</a:t>
            </a:r>
          </a:p>
          <a:p>
            <a:pPr marL="1314450" lvl="2" indent="-457200">
              <a:spcAft>
                <a:spcPts val="300"/>
              </a:spcAft>
            </a:pPr>
            <a:r>
              <a:rPr lang="pt-BR" dirty="0" smtClean="0"/>
              <a:t>Coletar os dados sobre desempenho. Ex: aferir o índice de </a:t>
            </a:r>
            <a:r>
              <a:rPr lang="pt-BR" i="1" dirty="0" err="1" smtClean="0"/>
              <a:t>turnover</a:t>
            </a:r>
            <a:r>
              <a:rPr lang="pt-BR" dirty="0" smtClean="0"/>
              <a:t> da equipe trimestralmente.</a:t>
            </a:r>
          </a:p>
        </p:txBody>
      </p:sp>
    </p:spTree>
  </p:cSld>
  <p:clrMapOvr>
    <a:masterClrMapping/>
  </p:clrMapOvr>
  <p:transition advTm="1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7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7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2 – Obter os dados de desempenho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106"/>
                <a:gridCol w="504349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Métricas</a:t>
                      </a:r>
                      <a:endParaRPr lang="pt-BR" sz="2000" dirty="0">
                        <a:solidFill>
                          <a:srgbClr val="FFFF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Metas</a:t>
                      </a:r>
                      <a:endParaRPr lang="pt-BR" sz="2000" dirty="0">
                        <a:solidFill>
                          <a:srgbClr val="FFFF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Quantidade de projetos de </a:t>
                      </a:r>
                      <a:r>
                        <a:rPr lang="pt-BR" sz="16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M&amp;A</a:t>
                      </a:r>
                      <a:r>
                        <a:rPr lang="pt-BR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no ano.</a:t>
                      </a:r>
                      <a:endParaRPr lang="pt-BR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pt-BR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“Assinar pelo menos cinco contratos de consultoria jurídica em </a:t>
                      </a:r>
                      <a:r>
                        <a:rPr lang="pt-BR" sz="16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M&amp;A</a:t>
                      </a:r>
                      <a:r>
                        <a:rPr lang="pt-BR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no próximo ano e crescer este número em 20% ao ano nos próximos cinco anos.”</a:t>
                      </a:r>
                      <a:endParaRPr lang="pt-BR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Quantidade de advogados com avaliação de desempenho “boa” ou “ótima”.</a:t>
                      </a:r>
                      <a:endParaRPr lang="pt-BR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pt-BR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“Obter pelo menos 20% dos advogados com avaliação de desempenho superando as metas individuais no próximo ano.”</a:t>
                      </a:r>
                      <a:endParaRPr lang="pt-BR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Quantidade de livros e artigos de autoria dos advogados publicados no ano.</a:t>
                      </a:r>
                      <a:endParaRPr lang="pt-BR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“Publicar</a:t>
                      </a:r>
                      <a:r>
                        <a:rPr lang="pt-BR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pelo menos um livro sobre aspectos jurídicos do mercado de capitais de autoria de advogado associado no próximo ano.”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“Publicar no mínimo doze artigos sobre processos de </a:t>
                      </a:r>
                      <a:r>
                        <a:rPr lang="pt-BR" sz="1600" baseline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M&amp;A</a:t>
                      </a:r>
                      <a:r>
                        <a:rPr lang="pt-BR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na mídia especializada no próximo ano.”</a:t>
                      </a:r>
                      <a:endParaRPr lang="pt-BR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57200" y="1643050"/>
            <a:ext cx="8229600" cy="4543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pt-BR" sz="2000" dirty="0" smtClean="0">
              <a:solidFill>
                <a:schemeClr val="bg1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pt-BR" sz="2000" dirty="0" smtClean="0">
              <a:solidFill>
                <a:schemeClr val="bg1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pt-BR" sz="2000" dirty="0" smtClean="0">
              <a:solidFill>
                <a:schemeClr val="bg1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457200" y="1600200"/>
            <a:ext cx="8229600" cy="4543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pt-BR" sz="2000" dirty="0" smtClean="0">
              <a:solidFill>
                <a:schemeClr val="bg1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pt-BR" sz="2000" dirty="0" smtClean="0">
              <a:solidFill>
                <a:schemeClr val="bg1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  <a:tabLst/>
              <a:defRPr/>
            </a:pPr>
            <a:endParaRPr lang="pt-BR" sz="2000" dirty="0" smtClean="0">
              <a:solidFill>
                <a:schemeClr val="bg1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  <a:tabLst/>
              <a:defRPr/>
            </a:pPr>
            <a:endParaRPr lang="pt-BR" sz="1600" dirty="0" smtClean="0">
              <a:solidFill>
                <a:schemeClr val="bg1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  <a:tabLst/>
              <a:defRPr/>
            </a:pPr>
            <a:endParaRPr lang="pt-BR" sz="1600" dirty="0" smtClean="0">
              <a:solidFill>
                <a:schemeClr val="bg1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1600" dirty="0" smtClean="0">
                <a:solidFill>
                  <a:schemeClr val="bg1"/>
                </a:solidFill>
              </a:rPr>
              <a:t>Importante: </a:t>
            </a:r>
          </a:p>
          <a:p>
            <a:pPr marL="177800" marR="0" lvl="0" indent="-1778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1600" dirty="0" smtClean="0">
                <a:solidFill>
                  <a:schemeClr val="bg1"/>
                </a:solidFill>
              </a:rPr>
              <a:t>Checar a confiabilidade das fontes de dados (sistemas e/ou documentos);</a:t>
            </a:r>
          </a:p>
          <a:p>
            <a:pPr marL="177800" marR="0" lvl="0" indent="-1778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Conduzir auditorias periódicas sobre as fontes de informações.</a:t>
            </a: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Tm="23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aferição de desempenho é um 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pt-BR" dirty="0" smtClean="0"/>
              <a:t>São três as fases para implantar um sistema de aferição de desempenho: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 startAt="3"/>
            </a:pPr>
            <a:r>
              <a:rPr lang="pt-BR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Interpretar os dados</a:t>
            </a:r>
          </a:p>
          <a:p>
            <a:pPr marL="1314450" lvl="2" indent="-457200">
              <a:spcAft>
                <a:spcPts val="300"/>
              </a:spcAft>
            </a:pPr>
            <a:r>
              <a:rPr lang="pt-BR" dirty="0" smtClean="0"/>
              <a:t>Analisar os dados. Ex: monitorar a quantidade de trocas na equipe e determinar se a meta está sendo atingida; durante esta análise, deverão ser documentadas as causas que determinam a saída das pessoas.</a:t>
            </a:r>
          </a:p>
          <a:p>
            <a:pPr marL="1314450" lvl="2" indent="-457200">
              <a:spcAft>
                <a:spcPts val="300"/>
              </a:spcAft>
            </a:pPr>
            <a:r>
              <a:rPr lang="pt-BR" dirty="0" smtClean="0"/>
              <a:t>Testar o sistema de aferição. Ex: questionar se uma alteração nas métricas poderá fazer com que o sistema meça o desempenho com maior precisão.</a:t>
            </a:r>
            <a:endParaRPr lang="pt-BR" dirty="0"/>
          </a:p>
        </p:txBody>
      </p:sp>
    </p:spTree>
  </p:cSld>
  <p:clrMapOvr>
    <a:masterClrMapping/>
  </p:clrMapOvr>
  <p:transition advTm="1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7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7" presetClass="entr" presetSubtype="4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3 – Interpretar os dados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186765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2190"/>
                <a:gridCol w="1961525"/>
                <a:gridCol w="1961525"/>
                <a:gridCol w="19615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Métrica</a:t>
                      </a:r>
                      <a:endParaRPr lang="pt-BR" sz="2000" dirty="0">
                        <a:solidFill>
                          <a:srgbClr val="FFFF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Meta</a:t>
                      </a:r>
                      <a:endParaRPr lang="pt-BR" sz="2000" dirty="0">
                        <a:solidFill>
                          <a:srgbClr val="FFFF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Dados obtidos</a:t>
                      </a:r>
                      <a:endParaRPr lang="pt-BR" sz="2000" dirty="0">
                        <a:solidFill>
                          <a:srgbClr val="FFFF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Observações</a:t>
                      </a:r>
                      <a:endParaRPr lang="pt-BR" sz="2000" dirty="0">
                        <a:solidFill>
                          <a:srgbClr val="FFFF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Quantidade de projetos de </a:t>
                      </a:r>
                      <a:r>
                        <a:rPr lang="pt-BR" sz="16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M&amp;A</a:t>
                      </a:r>
                      <a:r>
                        <a:rPr lang="pt-BR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no ano.</a:t>
                      </a:r>
                      <a:endParaRPr lang="pt-BR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pt-BR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“Assinar pelo menos cinco contratos de consultoria jurídica em </a:t>
                      </a:r>
                      <a:r>
                        <a:rPr lang="pt-BR" sz="16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M&amp;A</a:t>
                      </a:r>
                      <a:r>
                        <a:rPr lang="pt-BR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no próximo ano e crescer este número em 20% ao ano nos próximos cinco anos.”</a:t>
                      </a:r>
                      <a:endParaRPr lang="pt-BR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 contrato assinado no 1º quadrimestre;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pt-BR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 contratos assinados no 2º quadrimestre;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pt-BR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Nenhum contrato assinado no 3º quadrimestre;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pt-BR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O último quadrimestre do ano foi fortemente afetado pela crise financeira internacional, o que paralisou as operações de </a:t>
                      </a:r>
                      <a:r>
                        <a:rPr lang="pt-BR" sz="16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M&amp;A</a:t>
                      </a:r>
                      <a:r>
                        <a:rPr lang="pt-BR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.</a:t>
                      </a:r>
                      <a:endParaRPr lang="pt-BR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57200" y="1600200"/>
            <a:ext cx="8229600" cy="4543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pt-BR" sz="2000" dirty="0" smtClean="0">
              <a:solidFill>
                <a:schemeClr val="bg1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pt-BR" sz="2000" dirty="0" smtClean="0">
              <a:solidFill>
                <a:schemeClr val="bg1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  <a:tabLst/>
              <a:defRPr/>
            </a:pPr>
            <a:endParaRPr lang="pt-BR" sz="2000" dirty="0" smtClean="0">
              <a:solidFill>
                <a:schemeClr val="bg1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1600" dirty="0" smtClean="0">
                <a:solidFill>
                  <a:schemeClr val="bg1"/>
                </a:solidFill>
              </a:rPr>
              <a:t>Importante: </a:t>
            </a:r>
          </a:p>
          <a:p>
            <a:pPr marL="177800" marR="0" lvl="0" indent="-1778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1600" dirty="0" smtClean="0">
                <a:solidFill>
                  <a:schemeClr val="bg1"/>
                </a:solidFill>
              </a:rPr>
              <a:t>Observar as tendências, não apenas os dados pontuais;</a:t>
            </a:r>
          </a:p>
          <a:p>
            <a:pPr marL="177800" marR="0" lvl="0" indent="-1778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1600" dirty="0" smtClean="0">
                <a:solidFill>
                  <a:schemeClr val="bg1"/>
                </a:solidFill>
              </a:rPr>
              <a:t>Levar em consideração a variabilidade inerente a determinados processos;</a:t>
            </a:r>
          </a:p>
          <a:p>
            <a:pPr marL="177800" marR="0" lvl="0" indent="-1778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1600" dirty="0" smtClean="0">
                <a:solidFill>
                  <a:schemeClr val="bg1"/>
                </a:solidFill>
              </a:rPr>
              <a:t>Esmiuçar os dados à procura das causas que levaram aos desvios;</a:t>
            </a:r>
          </a:p>
          <a:p>
            <a:pPr marL="177800" marR="0" lvl="0" indent="-1778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Verificar</a:t>
            </a:r>
            <a:r>
              <a:rPr kumimoji="0" lang="pt-BR" sz="1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 as metas precisam ser revistas.</a:t>
            </a: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Tm="25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8 armadilhas a evitar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pt-BR" dirty="0" smtClean="0"/>
              <a:t>Evitar analisar o desempenho através de apenas uma métrica ou indicador.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pt-BR" dirty="0" smtClean="0"/>
              <a:t>Não criar uma lista muito extensa de indicadores – um objetivo pode conter dois ou três FCS e cada um destes pode gerar duas ou três métricas; isso significa que cinco objetivos podem resultar em 45 métricas.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pt-BR" dirty="0" smtClean="0"/>
              <a:t>Os objetivos específicos de um centro de responsabilidades devem ser coerentes com os objetivos gerais do escritório.</a:t>
            </a:r>
          </a:p>
        </p:txBody>
      </p:sp>
    </p:spTree>
  </p:cSld>
  <p:clrMapOvr>
    <a:masterClrMapping/>
  </p:clrMapOvr>
  <p:transition advTm="2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7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0"/>
                            </p:stCondLst>
                            <p:childTnLst>
                              <p:par>
                                <p:cTn id="14" presetID="7" presetClass="entr" presetSubtype="4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8 armadilhas a evitar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 startAt="4"/>
            </a:pPr>
            <a:r>
              <a:rPr lang="pt-BR" dirty="0" smtClean="0"/>
              <a:t>Evitar estabelecer métricas excessivamente agressivas – elas podem desmotivar as pessoas por parecerem impossíveis.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pt-BR" dirty="0" smtClean="0"/>
              <a:t>Evitar riscos de manipulação dos dados:</a:t>
            </a:r>
          </a:p>
          <a:p>
            <a:pPr marL="914400" lvl="1" indent="-382588">
              <a:buFont typeface="+mj-lt"/>
              <a:buAutoNum type="alphaLcParenR"/>
            </a:pPr>
            <a:r>
              <a:rPr lang="pt-BR" dirty="0" smtClean="0"/>
              <a:t>Detectar possíveis vulnerabilidades dos sistemas,</a:t>
            </a:r>
          </a:p>
          <a:p>
            <a:pPr marL="914400" lvl="1" indent="-382588">
              <a:spcAft>
                <a:spcPts val="1200"/>
              </a:spcAft>
              <a:buFont typeface="+mj-lt"/>
              <a:buAutoNum type="alphaLcParenR"/>
            </a:pPr>
            <a:r>
              <a:rPr lang="pt-BR" dirty="0" smtClean="0"/>
              <a:t>Detectar eventuais mudanças de comportamento das pessoas.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 startAt="4"/>
            </a:pPr>
            <a:r>
              <a:rPr lang="pt-BR" dirty="0" smtClean="0"/>
              <a:t>Não basear as avaliações somente em dados subjetivos e de difícil validação.</a:t>
            </a:r>
          </a:p>
        </p:txBody>
      </p:sp>
    </p:spTree>
  </p:cSld>
  <p:clrMapOvr>
    <a:masterClrMapping/>
  </p:clrMapOvr>
  <p:transition advTm="2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7" presetClass="entr" presetSubtype="4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4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7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8 armadilhas a evitar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pt-BR" dirty="0" smtClean="0"/>
              <a:t>Evitar “respostas rápidas” caso o desempenho fique abaixo da metas. Isso inclui:</a:t>
            </a:r>
          </a:p>
          <a:p>
            <a:pPr marL="914400" lvl="1" indent="-382588">
              <a:buFont typeface="+mj-lt"/>
              <a:buAutoNum type="alphaLcParenR"/>
            </a:pPr>
            <a:r>
              <a:rPr lang="pt-BR" dirty="0" smtClean="0"/>
              <a:t>Não reagir exageradamente frente aos subordinados,</a:t>
            </a:r>
          </a:p>
          <a:p>
            <a:pPr marL="914400" lvl="1" indent="-382588">
              <a:spcAft>
                <a:spcPts val="1200"/>
              </a:spcAft>
              <a:buFont typeface="+mj-lt"/>
              <a:buAutoNum type="alphaLcParenR"/>
            </a:pPr>
            <a:r>
              <a:rPr lang="pt-BR" dirty="0" smtClean="0"/>
              <a:t>Não reduzir as metas como primeira opção.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 startAt="8"/>
            </a:pPr>
            <a:r>
              <a:rPr lang="pt-BR" dirty="0" smtClean="0"/>
              <a:t>Não manter as metas “congeladas” – as condições de contorno mudam e com elas devem mudar as metas.</a:t>
            </a:r>
          </a:p>
        </p:txBody>
      </p:sp>
    </p:spTree>
  </p:cSld>
  <p:clrMapOvr>
    <a:masterClrMapping/>
  </p:clrMapOvr>
  <p:transition advTm="1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715040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pt-BR" sz="1800" dirty="0" smtClean="0"/>
              <a:t>“Administrar é medir.” Esta frase dá bem a medida da importância de contarmos com bons indicadores. Mas, afinal , o que são e porque usar “medidas de desempenho”?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t-BR" sz="1800" dirty="0" smtClean="0"/>
              <a:t>Estas medidas, também chamadas de </a:t>
            </a:r>
            <a:r>
              <a:rPr lang="pt-BR" sz="1800" dirty="0" err="1" smtClean="0"/>
              <a:t>indicadores-chave</a:t>
            </a:r>
            <a:r>
              <a:rPr lang="pt-BR" sz="1800" dirty="0" smtClean="0"/>
              <a:t> de desempenho ou </a:t>
            </a:r>
            <a:r>
              <a:rPr lang="pt-BR" sz="1800" dirty="0" err="1" smtClean="0"/>
              <a:t>KPI’s</a:t>
            </a:r>
            <a:r>
              <a:rPr lang="pt-BR" sz="1800" dirty="0" smtClean="0"/>
              <a:t> – do inglês, </a:t>
            </a:r>
            <a:r>
              <a:rPr lang="pt-BR" sz="1800" i="1" dirty="0" err="1" smtClean="0"/>
              <a:t>key</a:t>
            </a:r>
            <a:r>
              <a:rPr lang="pt-BR" sz="1800" i="1" dirty="0" smtClean="0"/>
              <a:t> performance </a:t>
            </a:r>
            <a:r>
              <a:rPr lang="pt-BR" sz="1800" i="1" dirty="0" err="1" smtClean="0"/>
              <a:t>indicators</a:t>
            </a:r>
            <a:r>
              <a:rPr lang="pt-BR" sz="1800" dirty="0" smtClean="0"/>
              <a:t> – retratam a performance dos negócios e dos centros de responsabilidades que compõem uma organização. Nos escritórios de advocacia o uso de </a:t>
            </a:r>
            <a:r>
              <a:rPr lang="pt-BR" sz="1800" dirty="0" err="1" smtClean="0"/>
              <a:t>KPI’s</a:t>
            </a:r>
            <a:r>
              <a:rPr lang="pt-BR" sz="1800" dirty="0" smtClean="0"/>
              <a:t> ainda não é uma prática largamente disseminada, exceção feita àqueles que já adotam o planejamento estratégico ou, em alguns casos, modelos de remuneração variável baseados em conjuntos mais complexos de fatores.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t-BR" sz="1800" dirty="0" smtClean="0"/>
              <a:t>Os </a:t>
            </a:r>
            <a:r>
              <a:rPr lang="pt-BR" sz="1800" dirty="0" err="1" smtClean="0"/>
              <a:t>KPI’s</a:t>
            </a:r>
            <a:r>
              <a:rPr lang="pt-BR" sz="1800" dirty="0" smtClean="0"/>
              <a:t> devem ser usados por vários motivos, os quais procuro detalhar nesta apresentação, conforme sejam as características, a cultura e as estratégias de cada escritório. Sejam quais forem as motivações, o fato é que, em mercados competitivos e complexos, medir significa conhecer nossas forças e fraquezas o que, por sua vez, se traduz no crescimento de nossa capacidade de fazer frente aos desafios que se impõem a todo momento.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t-BR" sz="1800" dirty="0" smtClean="0"/>
              <a:t>Nos </a:t>
            </a:r>
            <a:r>
              <a:rPr lang="pt-BR" sz="1800" i="1" dirty="0" smtClean="0"/>
              <a:t>slides</a:t>
            </a:r>
            <a:r>
              <a:rPr lang="pt-BR" sz="1800" dirty="0" smtClean="0"/>
              <a:t> seguintes será resumida a abordagem sugerida por Robert Kaplan, professor da </a:t>
            </a:r>
            <a:r>
              <a:rPr lang="pt-BR" sz="1800" i="1" dirty="0" smtClean="0"/>
              <a:t>Harvard Business </a:t>
            </a:r>
            <a:r>
              <a:rPr lang="pt-BR" sz="1800" i="1" dirty="0" err="1" smtClean="0"/>
              <a:t>School</a:t>
            </a:r>
            <a:r>
              <a:rPr lang="pt-BR" sz="1800" dirty="0" smtClean="0"/>
              <a:t>, que espero ser de ajuda àqueles escritórios que buscam o aprimoramento de sua gestão.</a:t>
            </a:r>
          </a:p>
          <a:p>
            <a:pPr marL="0" indent="0">
              <a:spcAft>
                <a:spcPts val="0"/>
              </a:spcAft>
              <a:buNone/>
            </a:pPr>
            <a:r>
              <a:rPr lang="pt-BR" sz="1800" b="1" dirty="0" smtClean="0"/>
              <a:t>João Telles </a:t>
            </a:r>
            <a:r>
              <a:rPr lang="pt-BR" sz="1800" b="1" smtClean="0"/>
              <a:t>Corrêa </a:t>
            </a:r>
            <a:r>
              <a:rPr lang="pt-BR" sz="1800" b="1" smtClean="0"/>
              <a:t>Filho</a:t>
            </a:r>
            <a:endParaRPr lang="pt-BR" sz="1800" b="1" dirty="0" smtClean="0"/>
          </a:p>
        </p:txBody>
      </p:sp>
    </p:spTree>
  </p:cSld>
  <p:clrMapOvr>
    <a:masterClrMapping/>
  </p:clrMapOvr>
  <p:transition advTm="3700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Utilização dos resultados</a:t>
            </a:r>
            <a:endParaRPr lang="pt-BR" dirty="0"/>
          </a:p>
        </p:txBody>
      </p:sp>
      <p:grpSp>
        <p:nvGrpSpPr>
          <p:cNvPr id="24" name="Grupo 23"/>
          <p:cNvGrpSpPr/>
          <p:nvPr/>
        </p:nvGrpSpPr>
        <p:grpSpPr>
          <a:xfrm>
            <a:off x="642910" y="1571612"/>
            <a:ext cx="5940000" cy="3672000"/>
            <a:chOff x="500034" y="1571612"/>
            <a:chExt cx="6572296" cy="4546148"/>
          </a:xfrm>
        </p:grpSpPr>
        <p:sp>
          <p:nvSpPr>
            <p:cNvPr id="23" name="Seta para baixo 22"/>
            <p:cNvSpPr/>
            <p:nvPr/>
          </p:nvSpPr>
          <p:spPr>
            <a:xfrm>
              <a:off x="3535109" y="2158673"/>
              <a:ext cx="468000" cy="2841963"/>
            </a:xfrm>
            <a:prstGeom prst="downArrow">
              <a:avLst/>
            </a:prstGeom>
            <a:solidFill>
              <a:srgbClr val="FFFFFF">
                <a:alpha val="32941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600"/>
            </a:p>
          </p:txBody>
        </p:sp>
        <p:sp>
          <p:nvSpPr>
            <p:cNvPr id="22" name="Seta para baixo 21"/>
            <p:cNvSpPr/>
            <p:nvPr/>
          </p:nvSpPr>
          <p:spPr>
            <a:xfrm rot="2305362">
              <a:off x="5160867" y="2156459"/>
              <a:ext cx="468000" cy="3199153"/>
            </a:xfrm>
            <a:prstGeom prst="downArrow">
              <a:avLst/>
            </a:prstGeom>
            <a:solidFill>
              <a:srgbClr val="FFFFFF">
                <a:alpha val="32941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600"/>
            </a:p>
          </p:txBody>
        </p:sp>
        <p:sp>
          <p:nvSpPr>
            <p:cNvPr id="21" name="Seta para baixo 20"/>
            <p:cNvSpPr/>
            <p:nvPr/>
          </p:nvSpPr>
          <p:spPr>
            <a:xfrm rot="19645191">
              <a:off x="1896054" y="2098660"/>
              <a:ext cx="468000" cy="3199153"/>
            </a:xfrm>
            <a:prstGeom prst="downArrow">
              <a:avLst/>
            </a:prstGeom>
            <a:solidFill>
              <a:srgbClr val="FFFFFF">
                <a:alpha val="32941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600"/>
            </a:p>
          </p:txBody>
        </p:sp>
        <p:sp>
          <p:nvSpPr>
            <p:cNvPr id="4" name="Retângulo de cantos arredondados 3"/>
            <p:cNvSpPr/>
            <p:nvPr/>
          </p:nvSpPr>
          <p:spPr>
            <a:xfrm>
              <a:off x="500034" y="1571612"/>
              <a:ext cx="1908000" cy="126000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ESTABELECER OBJETIVOS (PLANEJAMENTO)</a:t>
              </a:r>
              <a:endParaRPr lang="pt-BR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" name="Retângulo de cantos arredondados 4"/>
            <p:cNvSpPr/>
            <p:nvPr/>
          </p:nvSpPr>
          <p:spPr>
            <a:xfrm>
              <a:off x="2857488" y="1571612"/>
              <a:ext cx="1908000" cy="126000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DETERMINAR OS FATORES CRÍTICOS DE SUCESSO</a:t>
              </a:r>
              <a:endParaRPr lang="pt-BR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Retângulo de cantos arredondados 5"/>
            <p:cNvSpPr/>
            <p:nvPr/>
          </p:nvSpPr>
          <p:spPr>
            <a:xfrm>
              <a:off x="5164330" y="1571612"/>
              <a:ext cx="1908000" cy="126000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DEFINIR AS MÉTRICAS E AS METAS</a:t>
              </a:r>
              <a:endParaRPr lang="pt-BR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Retângulo de cantos arredondados 7"/>
            <p:cNvSpPr/>
            <p:nvPr/>
          </p:nvSpPr>
          <p:spPr>
            <a:xfrm>
              <a:off x="1633374" y="3214686"/>
              <a:ext cx="1908000" cy="1260000"/>
            </a:xfrm>
            <a:prstGeom prst="round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OBTER OS DADOS DE DESEMPENHO</a:t>
              </a:r>
              <a:endParaRPr lang="pt-B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Retângulo de cantos arredondados 8"/>
            <p:cNvSpPr/>
            <p:nvPr/>
          </p:nvSpPr>
          <p:spPr>
            <a:xfrm>
              <a:off x="3977180" y="3214686"/>
              <a:ext cx="1908000" cy="1260000"/>
            </a:xfrm>
            <a:prstGeom prst="round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ANALISAR E INTERPRETAR OS DADOS</a:t>
              </a:r>
              <a:endParaRPr lang="pt-B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Retângulo de cantos arredondados 10"/>
            <p:cNvSpPr/>
            <p:nvPr/>
          </p:nvSpPr>
          <p:spPr>
            <a:xfrm>
              <a:off x="2779580" y="4857760"/>
              <a:ext cx="1908000" cy="1260000"/>
            </a:xfrm>
            <a:prstGeom prst="roundRect">
              <a:avLst/>
            </a:prstGeom>
            <a:solidFill>
              <a:srgbClr val="CC3300"/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IMPLANTAR AS AÇÕES CORRETIVAS</a:t>
              </a:r>
              <a:endParaRPr lang="pt-B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5" name="Retângulo 24"/>
          <p:cNvSpPr/>
          <p:nvPr/>
        </p:nvSpPr>
        <p:spPr>
          <a:xfrm>
            <a:off x="5643570" y="3500438"/>
            <a:ext cx="3286148" cy="26432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>
              <a:spcAft>
                <a:spcPts val="300"/>
              </a:spcAft>
            </a:pPr>
            <a:r>
              <a:rPr lang="pt-BR" dirty="0" err="1" smtClean="0">
                <a:solidFill>
                  <a:schemeClr val="bg1"/>
                </a:solidFill>
              </a:rPr>
              <a:t>KPI’s</a:t>
            </a:r>
            <a:r>
              <a:rPr lang="pt-BR" dirty="0" smtClean="0">
                <a:solidFill>
                  <a:schemeClr val="bg1"/>
                </a:solidFill>
              </a:rPr>
              <a:t> e </a:t>
            </a:r>
            <a:r>
              <a:rPr lang="pt-BR" i="1" dirty="0" err="1" smtClean="0">
                <a:solidFill>
                  <a:schemeClr val="bg1"/>
                </a:solidFill>
              </a:rPr>
              <a:t>Balanced</a:t>
            </a:r>
            <a:r>
              <a:rPr lang="pt-BR" i="1" dirty="0" smtClean="0">
                <a:solidFill>
                  <a:schemeClr val="bg1"/>
                </a:solidFill>
              </a:rPr>
              <a:t> </a:t>
            </a:r>
            <a:r>
              <a:rPr lang="pt-BR" i="1" dirty="0" err="1" smtClean="0">
                <a:solidFill>
                  <a:schemeClr val="bg1"/>
                </a:solidFill>
              </a:rPr>
              <a:t>Scorecard</a:t>
            </a:r>
            <a:r>
              <a:rPr lang="pt-BR" dirty="0" smtClean="0">
                <a:solidFill>
                  <a:schemeClr val="bg1"/>
                </a:solidFill>
              </a:rPr>
              <a:t> formam um excelente sistema de apoio à administração dos escritórios. </a:t>
            </a:r>
          </a:p>
          <a:p>
            <a:pPr algn="just">
              <a:spcAft>
                <a:spcPts val="300"/>
              </a:spcAft>
            </a:pPr>
            <a:r>
              <a:rPr lang="pt-BR" dirty="0" smtClean="0">
                <a:solidFill>
                  <a:schemeClr val="bg1"/>
                </a:solidFill>
              </a:rPr>
              <a:t>Fornecem dados robustos para projetar e implementar um conjunto de ações que conduzem ao aumento da rentabilidade.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2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pt-BR" sz="2000" dirty="0" smtClean="0"/>
              <a:t>A implantação de um sistema de aferição de desempenho é um projeto que demanda poucos investimentos e proporciona um excelente retorno. A metodologia aqui descrita é totalmente adaptável à realidade e à cultura de cada escritório: os dados são geralmente obtidos de sistemas existentes e a definição dos </a:t>
            </a:r>
            <a:r>
              <a:rPr lang="pt-BR" sz="2000" dirty="0" err="1" smtClean="0"/>
              <a:t>KPI’s</a:t>
            </a:r>
            <a:r>
              <a:rPr lang="pt-BR" sz="2000" dirty="0" smtClean="0"/>
              <a:t> e métricas é feita a partir de planos e objetivos já traçados pelos sócios e gerentes. O prazo para implantação não é significativo e o envolvimento das pessoas do escritório não perturba o andamento regular das rotinas de trabalho.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t-BR" sz="2000" dirty="0" smtClean="0"/>
              <a:t>Estes são fatos que tornam este um projeto com excepcional relação custo X benefício: melhor conhecimento da própria estrutura e aperfeiçoamento gerencial são apenas algumas das muitas vantagens oferecidas pela metodologia.</a:t>
            </a:r>
            <a:endParaRPr lang="pt-BR" sz="2000" dirty="0"/>
          </a:p>
        </p:txBody>
      </p:sp>
    </p:spTree>
  </p:cSld>
  <p:clrMapOvr>
    <a:masterClrMapping/>
  </p:clrMapOvr>
  <p:transition advTm="2700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27726" y="6264495"/>
            <a:ext cx="20313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www.tellescorrea.com.br</a:t>
            </a:r>
            <a:endParaRPr lang="pt-BR" sz="1400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Porque medir o desempenho dos negócios?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pt-BR" sz="2600" dirty="0" smtClean="0"/>
              <a:t>Os indicadores derivam das estratégias. Principais usos:</a:t>
            </a:r>
          </a:p>
          <a:p>
            <a:r>
              <a:rPr lang="pt-BR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Melhorias</a:t>
            </a:r>
            <a:r>
              <a:rPr lang="pt-BR" sz="2600" dirty="0" smtClean="0"/>
              <a:t>: ao medir o desempenho é possível identificar problemas e encaminhar soluções.</a:t>
            </a:r>
          </a:p>
          <a:p>
            <a:r>
              <a:rPr lang="pt-BR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Planejamento e projeções</a:t>
            </a:r>
            <a:r>
              <a:rPr lang="pt-BR" sz="2600" dirty="0" smtClean="0"/>
              <a:t>: as medidas servem como verificação de resultados X metas.</a:t>
            </a:r>
          </a:p>
          <a:p>
            <a:r>
              <a:rPr lang="pt-BR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Comparação</a:t>
            </a:r>
            <a:r>
              <a:rPr lang="pt-BR" sz="2600" dirty="0" smtClean="0"/>
              <a:t>: medir significa comparar seus resultados com os do mercado (</a:t>
            </a:r>
            <a:r>
              <a:rPr lang="pt-BR" sz="2600" i="1" dirty="0" smtClean="0"/>
              <a:t>benchmarks</a:t>
            </a:r>
            <a:r>
              <a:rPr lang="pt-BR" sz="2600" dirty="0" smtClean="0"/>
              <a:t>).</a:t>
            </a:r>
          </a:p>
          <a:p>
            <a:r>
              <a:rPr lang="pt-BR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Remuneração</a:t>
            </a:r>
            <a:r>
              <a:rPr lang="pt-BR" sz="2600" dirty="0" smtClean="0"/>
              <a:t>: é a partir da medida de resultados que se aplicam modelos de remuneração variável.</a:t>
            </a:r>
          </a:p>
          <a:p>
            <a:r>
              <a:rPr lang="pt-BR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Aderência a exigências legais e padrões internacionais</a:t>
            </a:r>
            <a:r>
              <a:rPr lang="pt-BR" sz="2600" dirty="0" smtClean="0"/>
              <a:t>.</a:t>
            </a:r>
          </a:p>
          <a:p>
            <a:endParaRPr lang="pt-BR" sz="2600" dirty="0"/>
          </a:p>
        </p:txBody>
      </p:sp>
    </p:spTree>
  </p:cSld>
  <p:clrMapOvr>
    <a:masterClrMapping/>
  </p:clrMapOvr>
  <p:transition advTm="1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500"/>
                            </p:stCondLst>
                            <p:childTnLst>
                              <p:par>
                                <p:cTn id="10" presetID="7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000"/>
                            </p:stCondLst>
                            <p:childTnLst>
                              <p:par>
                                <p:cTn id="15" presetID="7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3500"/>
                            </p:stCondLst>
                            <p:childTnLst>
                              <p:par>
                                <p:cTn id="20" presetID="7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000"/>
                            </p:stCondLst>
                            <p:childTnLst>
                              <p:par>
                                <p:cTn id="25" presetID="7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Definindo as medidas de performance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Metas:</a:t>
            </a:r>
          </a:p>
          <a:p>
            <a:pPr lvl="1"/>
            <a:r>
              <a:rPr lang="pt-BR" dirty="0" smtClean="0"/>
              <a:t>Descobrir o quão </a:t>
            </a:r>
            <a:r>
              <a:rPr lang="pt-BR" dirty="0" smtClean="0">
                <a:solidFill>
                  <a:srgbClr val="FFC000"/>
                </a:solidFill>
              </a:rPr>
              <a:t>eficazes</a:t>
            </a:r>
            <a:r>
              <a:rPr lang="pt-BR" dirty="0" smtClean="0"/>
              <a:t> são as estratégias e processos do escritório;</a:t>
            </a:r>
          </a:p>
          <a:p>
            <a:pPr lvl="1">
              <a:spcAft>
                <a:spcPts val="1200"/>
              </a:spcAft>
            </a:pPr>
            <a:r>
              <a:rPr lang="pt-BR" dirty="0" smtClean="0"/>
              <a:t>Promover </a:t>
            </a:r>
            <a:r>
              <a:rPr lang="pt-BR" dirty="0" smtClean="0">
                <a:solidFill>
                  <a:srgbClr val="FFC000"/>
                </a:solidFill>
              </a:rPr>
              <a:t>mudanças</a:t>
            </a:r>
            <a:r>
              <a:rPr lang="pt-BR" dirty="0" smtClean="0"/>
              <a:t> para resolver problemas e gargalos.</a:t>
            </a:r>
          </a:p>
          <a:p>
            <a:pPr marL="0" indent="0">
              <a:buNone/>
            </a:pPr>
            <a:r>
              <a:rPr lang="pt-BR" dirty="0" smtClean="0"/>
              <a:t>Para cada atividade existe uma ou mais métricas. Exemplos:</a:t>
            </a:r>
            <a:endParaRPr lang="pt-BR" dirty="0"/>
          </a:p>
        </p:txBody>
      </p:sp>
    </p:spTree>
  </p:cSld>
  <p:clrMapOvr>
    <a:masterClrMapping/>
  </p:clrMapOvr>
  <p:transition advTm="1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Definindo as medidas de performance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500034" y="1857364"/>
          <a:ext cx="822960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34"/>
                <a:gridCol w="51577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Atividades</a:t>
                      </a:r>
                      <a:endParaRPr lang="pt-BR" sz="2800" b="1" dirty="0">
                        <a:solidFill>
                          <a:srgbClr val="FFFF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Métricas possíveis</a:t>
                      </a:r>
                      <a:endParaRPr lang="pt-BR" sz="2800" b="1" dirty="0">
                        <a:solidFill>
                          <a:srgbClr val="FFFF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Finanças</a:t>
                      </a:r>
                      <a:endParaRPr lang="pt-BR" sz="2400" b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B9CDE5">
                        <a:alpha val="7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60000" indent="-177800">
                        <a:buFont typeface="Arial" pitchFamily="34" charset="0"/>
                        <a:buChar char="•"/>
                      </a:pPr>
                      <a:r>
                        <a:rPr lang="pt-BR" sz="2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Margem de lucro</a:t>
                      </a:r>
                    </a:p>
                    <a:p>
                      <a:pPr marL="360000" indent="-177800">
                        <a:buFont typeface="Arial" pitchFamily="34" charset="0"/>
                        <a:buChar char="•"/>
                      </a:pPr>
                      <a:r>
                        <a:rPr lang="pt-BR" sz="2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Receitas totais</a:t>
                      </a:r>
                      <a:endParaRPr lang="pt-BR" sz="2400" b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B9CDE5">
                        <a:alpha val="74902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Marketing</a:t>
                      </a:r>
                      <a:endParaRPr lang="pt-BR" sz="2400" b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rgbClr val="B9CDE5">
                        <a:alpha val="7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60000" indent="-177800">
                        <a:buFont typeface="Arial" pitchFamily="34" charset="0"/>
                        <a:buChar char="•"/>
                      </a:pPr>
                      <a:r>
                        <a:rPr lang="pt-BR" sz="2400" b="0" i="1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Market</a:t>
                      </a:r>
                      <a:r>
                        <a:rPr lang="pt-BR" sz="2400" b="0" i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pt-BR" sz="2400" b="0" i="1" baseline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share</a:t>
                      </a:r>
                      <a:endParaRPr lang="pt-BR" sz="2400" b="0" i="1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360000" indent="-177800">
                        <a:buFont typeface="Arial" pitchFamily="34" charset="0"/>
                        <a:buChar char="•"/>
                      </a:pPr>
                      <a:r>
                        <a:rPr lang="pt-BR" sz="2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Rentabilidade</a:t>
                      </a:r>
                      <a:r>
                        <a:rPr lang="pt-BR" sz="24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dos clientes</a:t>
                      </a:r>
                      <a:endParaRPr lang="pt-BR" sz="2400" b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rgbClr val="B9CDE5">
                        <a:alpha val="74902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Satisfação dos clientes</a:t>
                      </a:r>
                      <a:endParaRPr lang="pt-BR" sz="2400" b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rgbClr val="B9CDE5">
                        <a:alpha val="7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60000" indent="-177800">
                        <a:buFont typeface="Arial" pitchFamily="34" charset="0"/>
                        <a:buChar char="•"/>
                      </a:pPr>
                      <a:r>
                        <a:rPr lang="pt-BR" sz="2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Quantidade de clientes perdidos</a:t>
                      </a:r>
                    </a:p>
                    <a:p>
                      <a:pPr marL="360000" indent="-177800">
                        <a:buFont typeface="Arial" pitchFamily="34" charset="0"/>
                        <a:buChar char="•"/>
                      </a:pPr>
                      <a:r>
                        <a:rPr lang="pt-BR" sz="2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Tempo</a:t>
                      </a:r>
                      <a:r>
                        <a:rPr lang="pt-BR" sz="24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de resposta a solicitações</a:t>
                      </a:r>
                      <a:endParaRPr lang="pt-BR" sz="2400" b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rgbClr val="B9CDE5">
                        <a:alpha val="74902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Recursos humanos</a:t>
                      </a:r>
                      <a:endParaRPr lang="pt-BR" sz="2400" b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>
                        <a:alpha val="7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60000" indent="-177800">
                        <a:buFont typeface="Arial" pitchFamily="34" charset="0"/>
                        <a:buChar char="•"/>
                      </a:pPr>
                      <a:r>
                        <a:rPr lang="pt-BR" sz="2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Índice de </a:t>
                      </a:r>
                      <a:r>
                        <a:rPr lang="pt-BR" sz="2400" b="0" i="1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turnover</a:t>
                      </a:r>
                      <a:r>
                        <a:rPr lang="pt-BR" sz="2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da equipe</a:t>
                      </a:r>
                    </a:p>
                    <a:p>
                      <a:pPr marL="360000" indent="-177800">
                        <a:buFont typeface="Arial" pitchFamily="34" charset="0"/>
                        <a:buChar char="•"/>
                      </a:pPr>
                      <a:r>
                        <a:rPr lang="pt-BR" sz="2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Taxa de absenteísmo</a:t>
                      </a:r>
                      <a:endParaRPr lang="pt-BR" sz="2400" b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>
                        <a:alpha val="74902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1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Definindo as medidas de performance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None/>
            </a:pPr>
            <a:r>
              <a:rPr lang="pt-BR" dirty="0" smtClean="0"/>
              <a:t>A importância do </a:t>
            </a:r>
            <a:r>
              <a:rPr lang="pt-BR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equilíbrio</a:t>
            </a:r>
            <a:r>
              <a:rPr lang="pt-BR" dirty="0" smtClean="0"/>
              <a:t>: os </a:t>
            </a:r>
            <a:r>
              <a:rPr lang="pt-BR" dirty="0" err="1" smtClean="0"/>
              <a:t>KPI’s</a:t>
            </a:r>
            <a:r>
              <a:rPr lang="pt-BR" dirty="0" smtClean="0"/>
              <a:t>:</a:t>
            </a:r>
          </a:p>
          <a:p>
            <a:pPr lvl="1">
              <a:spcAft>
                <a:spcPts val="600"/>
              </a:spcAft>
            </a:pPr>
            <a:r>
              <a:rPr lang="pt-BR" dirty="0" smtClean="0"/>
              <a:t>Medem fatores </a:t>
            </a:r>
            <a:r>
              <a:rPr lang="pt-BR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financeiros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dirty="0" smtClean="0"/>
              <a:t>e </a:t>
            </a:r>
            <a:r>
              <a:rPr lang="pt-BR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não financeiros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escritório</a:t>
            </a:r>
            <a:r>
              <a:rPr lang="pt-BR" dirty="0" smtClean="0"/>
              <a:t>.</a:t>
            </a:r>
          </a:p>
          <a:p>
            <a:pPr lvl="1">
              <a:spcAft>
                <a:spcPts val="600"/>
              </a:spcAft>
            </a:pPr>
            <a:r>
              <a:rPr lang="pt-BR" dirty="0" smtClean="0"/>
              <a:t>Referem-se a dados </a:t>
            </a:r>
            <a:r>
              <a:rPr lang="pt-BR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internos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dirty="0" smtClean="0"/>
              <a:t>(processos e controles) e </a:t>
            </a:r>
            <a:r>
              <a:rPr lang="pt-BR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externos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dirty="0" smtClean="0"/>
              <a:t>(mercado e competidores).</a:t>
            </a:r>
          </a:p>
          <a:p>
            <a:pPr lvl="1">
              <a:spcAft>
                <a:spcPts val="600"/>
              </a:spcAft>
            </a:pPr>
            <a:r>
              <a:rPr lang="pt-BR" dirty="0" smtClean="0"/>
              <a:t>Registram dados do </a:t>
            </a:r>
            <a:r>
              <a:rPr lang="pt-BR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passado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dirty="0" smtClean="0"/>
              <a:t>e projetam desempenho no </a:t>
            </a:r>
            <a:r>
              <a:rPr lang="pt-BR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futuro</a:t>
            </a:r>
            <a:r>
              <a:rPr lang="pt-BR" dirty="0" smtClean="0"/>
              <a:t>.</a:t>
            </a:r>
          </a:p>
          <a:p>
            <a:pPr lvl="1">
              <a:spcAft>
                <a:spcPts val="600"/>
              </a:spcAft>
            </a:pPr>
            <a:r>
              <a:rPr lang="pt-BR" dirty="0" smtClean="0"/>
              <a:t>Combinam aspectos </a:t>
            </a:r>
            <a:r>
              <a:rPr lang="pt-BR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dirty="0" smtClean="0"/>
              <a:t>(de fácil quantificação) e </a:t>
            </a:r>
            <a:r>
              <a:rPr lang="pt-BR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subjetivos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dirty="0" smtClean="0"/>
              <a:t>(de difícil quantificação).</a:t>
            </a:r>
            <a:endParaRPr lang="pt-BR" dirty="0"/>
          </a:p>
        </p:txBody>
      </p:sp>
    </p:spTree>
  </p:cSld>
  <p:clrMapOvr>
    <a:masterClrMapping/>
  </p:clrMapOvr>
  <p:transition advTm="18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7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5" presetID="7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500"/>
                            </p:stCondLst>
                            <p:childTnLst>
                              <p:par>
                                <p:cTn id="20" presetID="7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Definindo as medidas de performance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200"/>
              </a:spcAft>
              <a:buNone/>
            </a:pPr>
            <a:r>
              <a:rPr lang="pt-BR" dirty="0" smtClean="0"/>
              <a:t>Existem três tipos de </a:t>
            </a:r>
            <a:r>
              <a:rPr lang="pt-BR" dirty="0" err="1" smtClean="0"/>
              <a:t>KPI’s</a:t>
            </a:r>
            <a:r>
              <a:rPr lang="pt-BR" dirty="0" smtClean="0"/>
              <a:t>:</a:t>
            </a:r>
          </a:p>
          <a:p>
            <a:pPr marL="914400" lvl="1" indent="-514350">
              <a:spcAft>
                <a:spcPts val="600"/>
              </a:spcAft>
              <a:buFont typeface="+mj-lt"/>
              <a:buAutoNum type="arabicPeriod"/>
            </a:pPr>
            <a:r>
              <a:rPr lang="pt-BR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KPI’s</a:t>
            </a:r>
            <a:r>
              <a:rPr lang="pt-BR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processos</a:t>
            </a:r>
            <a:r>
              <a:rPr lang="pt-BR" dirty="0" smtClean="0"/>
              <a:t>: medem a eficiência e a produtividade dos fluxos internos de trabalho</a:t>
            </a:r>
            <a:r>
              <a:rPr lang="pt-BR" dirty="0"/>
              <a:t>.</a:t>
            </a:r>
            <a:endParaRPr lang="pt-BR" dirty="0" smtClean="0"/>
          </a:p>
          <a:p>
            <a:pPr marL="914400" lvl="1" indent="-514350">
              <a:spcAft>
                <a:spcPts val="600"/>
              </a:spcAft>
              <a:buFont typeface="+mj-lt"/>
              <a:buAutoNum type="arabicPeriod"/>
            </a:pPr>
            <a:r>
              <a:rPr lang="pt-B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KPI’s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entrada</a:t>
            </a:r>
            <a:r>
              <a:rPr lang="pt-BR" dirty="0" smtClean="0"/>
              <a:t>: medem os ativos e recursos investidos para se obter os resultados do escritório.</a:t>
            </a:r>
          </a:p>
          <a:p>
            <a:pPr marL="914400" lvl="1" indent="-514350">
              <a:spcAft>
                <a:spcPts val="1200"/>
              </a:spcAft>
              <a:buFont typeface="+mj-lt"/>
              <a:buAutoNum type="arabicPeriod"/>
            </a:pPr>
            <a:r>
              <a:rPr lang="pt-B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KPI’s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saída</a:t>
            </a:r>
            <a:r>
              <a:rPr lang="pt-BR" dirty="0" smtClean="0"/>
              <a:t>: medem os resultados financeiros e não financeiros das atividades da organização. Os mais “populares” são o ROI, o EVA e o </a:t>
            </a:r>
            <a:r>
              <a:rPr lang="pt-BR" i="1" dirty="0" err="1" smtClean="0"/>
              <a:t>market</a:t>
            </a:r>
            <a:r>
              <a:rPr lang="pt-BR" i="1" dirty="0" smtClean="0"/>
              <a:t> </a:t>
            </a:r>
            <a:r>
              <a:rPr lang="pt-BR" i="1" dirty="0" err="1" smtClean="0"/>
              <a:t>share</a:t>
            </a:r>
            <a:r>
              <a:rPr lang="pt-BR" dirty="0" smtClean="0"/>
              <a:t>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t-BR" dirty="0" smtClean="0"/>
              <a:t>Uma combinação dos três tipos forma o conjunto ideal para avaliação  do escritório.</a:t>
            </a:r>
            <a:endParaRPr lang="pt-BR" dirty="0"/>
          </a:p>
        </p:txBody>
      </p:sp>
    </p:spTree>
  </p:cSld>
  <p:clrMapOvr>
    <a:masterClrMapping/>
  </p:clrMapOvr>
  <p:transition advTm="2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7" presetClass="entr" presetSubtype="4" fill="hold" nodeType="after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 de aferição de desempenho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pt-BR" dirty="0" smtClean="0"/>
              <a:t>É um conjunto de métricas (incluindo </a:t>
            </a:r>
            <a:r>
              <a:rPr lang="pt-BR" dirty="0" err="1" smtClean="0"/>
              <a:t>KPI’s</a:t>
            </a:r>
            <a:r>
              <a:rPr lang="pt-BR" dirty="0" smtClean="0"/>
              <a:t>) sobre os objetivos estratégicos e o desempenho da organização. Os dois grandes benefícios de um sistema como este são:</a:t>
            </a:r>
          </a:p>
          <a:p>
            <a:pPr marL="723900" lvl="1" indent="-323850">
              <a:spcAft>
                <a:spcPts val="600"/>
              </a:spcAft>
            </a:pPr>
            <a:r>
              <a:rPr lang="pt-BR" dirty="0" smtClean="0">
                <a:solidFill>
                  <a:srgbClr val="FFC000"/>
                </a:solidFill>
              </a:rPr>
              <a:t>Permitem aos gestores definir métricas para todos os objetivos estratégicos e acompanhar a performance real.</a:t>
            </a:r>
          </a:p>
          <a:p>
            <a:pPr marL="723900" lvl="1" indent="-323850"/>
            <a:r>
              <a:rPr lang="pt-BR" dirty="0" smtClean="0">
                <a:solidFill>
                  <a:srgbClr val="FFC000"/>
                </a:solidFill>
              </a:rPr>
              <a:t>Demonstram como a performance de diferentes centros de responsabilidades afetam o desempenho de outros centros.</a:t>
            </a:r>
          </a:p>
        </p:txBody>
      </p:sp>
    </p:spTree>
  </p:cSld>
  <p:clrMapOvr>
    <a:masterClrMapping/>
  </p:clrMapOvr>
  <p:transition advTm="1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0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 de aferição de desempenho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4186238" cy="4543444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Exemplos: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pt-BR" dirty="0" smtClean="0"/>
              <a:t>Painel de controle (</a:t>
            </a:r>
            <a:r>
              <a:rPr lang="pt-BR" i="1" dirty="0" err="1" smtClean="0"/>
              <a:t>cockpit</a:t>
            </a:r>
            <a:r>
              <a:rPr lang="pt-BR" dirty="0" smtClean="0"/>
              <a:t>): combina várias métricas e objetivos, dando uma visão abrangente do escritório ou do centro de responsabilidades.</a:t>
            </a:r>
            <a:endParaRPr lang="pt-BR" dirty="0"/>
          </a:p>
        </p:txBody>
      </p:sp>
      <p:grpSp>
        <p:nvGrpSpPr>
          <p:cNvPr id="13" name="Grupo 12"/>
          <p:cNvGrpSpPr/>
          <p:nvPr/>
        </p:nvGrpSpPr>
        <p:grpSpPr>
          <a:xfrm>
            <a:off x="4929190" y="1785926"/>
            <a:ext cx="4029752" cy="4071966"/>
            <a:chOff x="4929190" y="1785926"/>
            <a:chExt cx="4029752" cy="4071966"/>
          </a:xfrm>
        </p:grpSpPr>
        <p:sp>
          <p:nvSpPr>
            <p:cNvPr id="7" name="Retângulo 6"/>
            <p:cNvSpPr/>
            <p:nvPr/>
          </p:nvSpPr>
          <p:spPr>
            <a:xfrm>
              <a:off x="4929190" y="1785926"/>
              <a:ext cx="4029752" cy="40719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r>
                <a:rPr lang="pt-BR" b="1" dirty="0" smtClean="0">
                  <a:solidFill>
                    <a:srgbClr val="FF3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SUMÁRIO DE DESEMPENHO FINANCEIRO</a:t>
              </a:r>
              <a:endParaRPr lang="pt-BR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85504" y="1886198"/>
              <a:ext cx="3891446" cy="2114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00629" y="4070650"/>
              <a:ext cx="1857387" cy="1188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000892" y="4071942"/>
              <a:ext cx="1857388" cy="118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ransition advTm="11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1757</Words>
  <Application>Microsoft Office PowerPoint</Application>
  <PresentationFormat>Apresentação na tela (4:3)</PresentationFormat>
  <Paragraphs>193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Tema do Office</vt:lpstr>
      <vt:lpstr>Apresentação do PowerPoint</vt:lpstr>
      <vt:lpstr>Apresentação do PowerPoint</vt:lpstr>
      <vt:lpstr>Porque medir o desempenho dos negócios?</vt:lpstr>
      <vt:lpstr>Definindo as medidas de performance</vt:lpstr>
      <vt:lpstr>Definindo as medidas de performance</vt:lpstr>
      <vt:lpstr>Definindo as medidas de performance</vt:lpstr>
      <vt:lpstr>Definindo as medidas de performance</vt:lpstr>
      <vt:lpstr>Sistema de aferição de desempenho</vt:lpstr>
      <vt:lpstr>Sistema de aferição de desempenho</vt:lpstr>
      <vt:lpstr>Sistema de aferição de desempenho</vt:lpstr>
      <vt:lpstr>A aferição de desempenho é um processo</vt:lpstr>
      <vt:lpstr>1 – Decidir o que será medido</vt:lpstr>
      <vt:lpstr>A aferição de desempenho é um processo</vt:lpstr>
      <vt:lpstr>2 – Obter os dados de desempenho</vt:lpstr>
      <vt:lpstr>A aferição de desempenho é um processo</vt:lpstr>
      <vt:lpstr>3 – Interpretar os dados</vt:lpstr>
      <vt:lpstr>8 armadilhas a evitar</vt:lpstr>
      <vt:lpstr>8 armadilhas a evitar</vt:lpstr>
      <vt:lpstr>8 armadilhas a evitar</vt:lpstr>
      <vt:lpstr>Utilização dos resultados</vt:lpstr>
      <vt:lpstr>Conclusão</vt:lpstr>
      <vt:lpstr>Apresentação do PowerPoint</vt:lpstr>
    </vt:vector>
  </TitlesOfParts>
  <Company>Telles Corrêa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Telles Corrêa</dc:creator>
  <cp:lastModifiedBy>João Telles Corrêa Filho</cp:lastModifiedBy>
  <cp:revision>153</cp:revision>
  <dcterms:created xsi:type="dcterms:W3CDTF">2010-02-16T18:01:04Z</dcterms:created>
  <dcterms:modified xsi:type="dcterms:W3CDTF">2014-06-12T12:57:33Z</dcterms:modified>
</cp:coreProperties>
</file>