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70" r:id="rId5"/>
    <p:sldId id="282" r:id="rId6"/>
    <p:sldId id="283" r:id="rId7"/>
    <p:sldId id="258" r:id="rId8"/>
    <p:sldId id="259" r:id="rId9"/>
    <p:sldId id="271" r:id="rId10"/>
    <p:sldId id="272" r:id="rId11"/>
    <p:sldId id="277" r:id="rId12"/>
    <p:sldId id="293" r:id="rId13"/>
    <p:sldId id="294" r:id="rId14"/>
    <p:sldId id="284" r:id="rId15"/>
    <p:sldId id="296" r:id="rId16"/>
    <p:sldId id="297" r:id="rId17"/>
    <p:sldId id="298" r:id="rId18"/>
    <p:sldId id="299" r:id="rId19"/>
    <p:sldId id="295" r:id="rId20"/>
    <p:sldId id="300" r:id="rId21"/>
    <p:sldId id="301" r:id="rId22"/>
    <p:sldId id="302" r:id="rId23"/>
    <p:sldId id="303" r:id="rId24"/>
    <p:sldId id="308" r:id="rId25"/>
    <p:sldId id="306" r:id="rId26"/>
    <p:sldId id="304" r:id="rId27"/>
    <p:sldId id="305" r:id="rId28"/>
    <p:sldId id="286" r:id="rId29"/>
    <p:sldId id="309" r:id="rId30"/>
    <p:sldId id="310" r:id="rId31"/>
    <p:sldId id="311" r:id="rId32"/>
    <p:sldId id="274" r:id="rId33"/>
    <p:sldId id="276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dUPkvdyWzf0Bz+AfYVcKFw==" hashData="igDO6gAWgQbx1/sINSfORwV1ptY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FF66"/>
    <a:srgbClr val="000046"/>
    <a:srgbClr val="FFCC66"/>
    <a:srgbClr val="A26C00"/>
    <a:srgbClr val="FF3300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1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-24"/>
            <a:ext cx="9180000" cy="686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69EB08-8D8F-42FE-AF9B-3DA3EE6A414A}" type="datetimeFigureOut">
              <a:rPr lang="pt-BR" smtClean="0"/>
              <a:pPr/>
              <a:t>12/06/2014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012ECC-DF8E-412F-A301-C67B8806CF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i e John\Documents\João\Formulários\JT_site.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6929" y="-13672"/>
            <a:ext cx="9238154" cy="6882782"/>
          </a:xfrm>
          <a:prstGeom prst="rect">
            <a:avLst/>
          </a:prstGeom>
          <a:noFill/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FF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27063" indent="-26352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1688" indent="-1746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77913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2538" indent="-174625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as advocacias?</a:t>
            </a:r>
            <a:endParaRPr lang="pt-BR" dirty="0"/>
          </a:p>
        </p:txBody>
      </p:sp>
      <p:sp>
        <p:nvSpPr>
          <p:cNvPr id="91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Os escritórios atualmente em fase de modernização concentram esforços em algumas famílias de projetos, variando conforme o porte e/ou áreas de atuação:</a:t>
            </a:r>
            <a:endParaRPr lang="pt-BR" sz="1400" dirty="0" smtClean="0"/>
          </a:p>
        </p:txBody>
      </p:sp>
      <p:graphicFrame>
        <p:nvGraphicFramePr>
          <p:cNvPr id="92" name="Tabela 91"/>
          <p:cNvGraphicFramePr>
            <a:graphicFrameLocks noGrp="1"/>
          </p:cNvGraphicFramePr>
          <p:nvPr/>
        </p:nvGraphicFramePr>
        <p:xfrm>
          <a:off x="564232" y="2672928"/>
          <a:ext cx="8040214" cy="378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8602"/>
                <a:gridCol w="1148602"/>
                <a:gridCol w="1148602"/>
                <a:gridCol w="1148602"/>
                <a:gridCol w="1148602"/>
                <a:gridCol w="1148602"/>
                <a:gridCol w="1148602"/>
              </a:tblGrid>
              <a:tr h="31974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CARACTERÍSTICAS</a:t>
                      </a:r>
                      <a:endParaRPr lang="pt-BR" sz="1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PROJETOS</a:t>
                      </a:r>
                      <a:endParaRPr lang="pt-BR" sz="14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82933"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Porte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Nichos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Projetos de clientes</a:t>
                      </a:r>
                      <a:endParaRPr lang="pt-BR" sz="1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Remuneração</a:t>
                      </a:r>
                      <a:r>
                        <a:rPr lang="pt-BR" sz="1200" b="1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 sócios e associados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Implantação de sistemas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de conhecimento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Planejamento e BSC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19747"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Grande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Empresarial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7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Pessoas</a:t>
                      </a:r>
                      <a:r>
                        <a:rPr lang="pt-BR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físicas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7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Ambos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747"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Médio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Empresarial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97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Pessoas</a:t>
                      </a:r>
                      <a:r>
                        <a:rPr lang="pt-BR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físicas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97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Ambos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9747">
                <a:tc rowSpan="3"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Pequeno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Empresarial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7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Pessoas</a:t>
                      </a:r>
                      <a:r>
                        <a:rPr lang="pt-BR" sz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físicas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97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Ambos</a:t>
                      </a:r>
                      <a:endParaRPr lang="pt-BR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0000" marR="90000" marT="18000" marB="18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7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as advocacias?</a:t>
            </a:r>
            <a:endParaRPr lang="pt-BR" dirty="0"/>
          </a:p>
        </p:txBody>
      </p:sp>
      <p:sp>
        <p:nvSpPr>
          <p:cNvPr id="91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3471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r>
              <a:rPr lang="pt-BR" dirty="0" smtClean="0"/>
              <a:t>Cruzando todos estes dados e pesquisas vemos um imenso campo para que os escritórios obtenham maior retorno sobre os investimentos com a correta gestão de projetos.</a:t>
            </a:r>
          </a:p>
          <a:p>
            <a:pPr marL="0" indent="0">
              <a:buNone/>
            </a:pPr>
            <a:r>
              <a:rPr lang="pt-BR" dirty="0" smtClean="0"/>
              <a:t>Assim, vale a pena dedicar alguns minutos ao conhecimento das melhores práticas de gerenciamento de projetos conforme o PMI</a:t>
            </a:r>
            <a:r>
              <a:rPr lang="pt-BR" baseline="30000" dirty="0" smtClean="0"/>
              <a:t>*</a:t>
            </a:r>
            <a:r>
              <a:rPr lang="pt-BR" dirty="0" smtClean="0"/>
              <a:t> e o PMBOK®</a:t>
            </a:r>
            <a:r>
              <a:rPr lang="pt-BR" baseline="30000" dirty="0" smtClean="0"/>
              <a:t>**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sz="1600" i="1" dirty="0" smtClean="0"/>
          </a:p>
          <a:p>
            <a:pPr marL="0" indent="0">
              <a:buNone/>
            </a:pPr>
            <a:endParaRPr lang="pt-BR" sz="1600" i="1" dirty="0" smtClean="0"/>
          </a:p>
          <a:p>
            <a:pPr marL="0" indent="0">
              <a:buNone/>
            </a:pPr>
            <a:endParaRPr lang="pt-BR" sz="1600" i="1" dirty="0" smtClean="0"/>
          </a:p>
          <a:p>
            <a:pPr marL="0" indent="0">
              <a:buNone/>
            </a:pPr>
            <a:endParaRPr lang="pt-BR" sz="1600" i="1" dirty="0" smtClean="0"/>
          </a:p>
          <a:p>
            <a:pPr marL="0" indent="0">
              <a:buNone/>
            </a:pPr>
            <a:r>
              <a:rPr lang="pt-BR" sz="1600" i="1" dirty="0" smtClean="0"/>
              <a:t>*   Project Management </a:t>
            </a:r>
            <a:r>
              <a:rPr lang="pt-BR" sz="1600" i="1" dirty="0" err="1" smtClean="0"/>
              <a:t>Institute</a:t>
            </a:r>
            <a:endParaRPr lang="pt-BR" sz="1600" i="1" dirty="0" smtClean="0"/>
          </a:p>
          <a:p>
            <a:pPr marL="0" indent="0">
              <a:buNone/>
            </a:pPr>
            <a:r>
              <a:rPr lang="pt-BR" sz="1600" i="1" dirty="0" smtClean="0"/>
              <a:t>** </a:t>
            </a:r>
            <a:r>
              <a:rPr lang="pt-BR" sz="1600" i="1" dirty="0" err="1" smtClean="0"/>
              <a:t>The</a:t>
            </a:r>
            <a:r>
              <a:rPr lang="pt-BR" sz="1600" i="1" dirty="0" smtClean="0"/>
              <a:t> Project Management </a:t>
            </a:r>
            <a:r>
              <a:rPr lang="pt-BR" sz="1600" i="1" dirty="0" err="1" smtClean="0"/>
              <a:t>Body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of</a:t>
            </a:r>
            <a:r>
              <a:rPr lang="pt-BR" sz="1600" i="1" dirty="0" smtClean="0"/>
              <a:t> </a:t>
            </a:r>
            <a:r>
              <a:rPr lang="pt-BR" sz="1600" i="1" dirty="0" err="1" smtClean="0"/>
              <a:t>Knowledge</a:t>
            </a:r>
            <a:endParaRPr lang="pt-BR" sz="1600" i="1" dirty="0"/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603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pt-BR" sz="2600" dirty="0" smtClean="0">
                <a:solidFill>
                  <a:srgbClr val="FFCC66"/>
                </a:solidFill>
              </a:rPr>
              <a:t>Iniciação do projeto</a:t>
            </a:r>
          </a:p>
          <a:p>
            <a:pPr marL="622300" lvl="2" indent="-163513">
              <a:lnSpc>
                <a:spcPct val="120000"/>
              </a:lnSpc>
            </a:pPr>
            <a:r>
              <a:rPr lang="pt-BR" sz="1900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os objetivos do projeto</a:t>
            </a:r>
          </a:p>
          <a:p>
            <a:pPr marL="895350" lvl="4" indent="0" defTabSz="622300">
              <a:lnSpc>
                <a:spcPct val="120000"/>
              </a:lnSpc>
              <a:buNone/>
            </a:pPr>
            <a:r>
              <a:rPr lang="pt-BR" sz="1700" dirty="0" smtClean="0"/>
              <a:t>Os objetivos do projeto são diferentes dos objetivos do produto ou serviço a que se refere o projeto.</a:t>
            </a: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895350" lvl="4" indent="0" defTabSz="622300">
              <a:lnSpc>
                <a:spcPct val="120000"/>
              </a:lnSpc>
              <a:buNone/>
            </a:pPr>
            <a:endParaRPr lang="pt-BR" dirty="0" smtClean="0"/>
          </a:p>
          <a:p>
            <a:pPr marL="622300" lvl="2" indent="-177800" defTabSz="622300">
              <a:lnSpc>
                <a:spcPct val="120000"/>
              </a:lnSpc>
            </a:pPr>
            <a:r>
              <a:rPr lang="pt-BR" sz="19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 o Termo de Abertura do Projeto</a:t>
            </a:r>
            <a:r>
              <a:rPr lang="pt-BR" sz="1900" dirty="0" smtClean="0"/>
              <a:t> e distribuí-lo para todos os </a:t>
            </a:r>
            <a:r>
              <a:rPr lang="pt-BR" sz="1900" i="1" dirty="0" err="1" smtClean="0"/>
              <a:t>stakeholders</a:t>
            </a:r>
            <a:r>
              <a:rPr lang="pt-BR" sz="1900" dirty="0" smtClean="0"/>
              <a:t>; é este o documento que “aciona o cronômetro e a caixa registradora” do projeto.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03648" y="3048992"/>
          <a:ext cx="72008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PRODUTO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PROJETO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OBJETIVOS</a:t>
                      </a:r>
                      <a:endParaRPr lang="pt-B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ERP para escritórios de advocacia</a:t>
                      </a:r>
                      <a:endParaRPr lang="pt-BR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Controlar prazos, andamentos, faturamento, fluxo de caixa e informações gerenciais.</a:t>
                      </a:r>
                      <a:endParaRPr lang="pt-BR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Implantação</a:t>
                      </a:r>
                      <a:r>
                        <a:rPr lang="pt-BR" baseline="0" dirty="0" smtClean="0"/>
                        <a:t> de ERP no escritório XYZ</a:t>
                      </a:r>
                      <a:endParaRPr lang="pt-BR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Disponibilizar</a:t>
                      </a:r>
                      <a:r>
                        <a:rPr lang="pt-BR" baseline="0" dirty="0" smtClean="0"/>
                        <a:t> todas as funções de um ERP no prazo máximo de 180 dias.</a:t>
                      </a:r>
                      <a:endParaRPr lang="pt-BR" dirty="0"/>
                    </a:p>
                  </a:txBody>
                  <a:tcPr marL="45720" marR="45720" anchor="ctr"/>
                </a:tc>
              </a:tr>
            </a:tbl>
          </a:graphicData>
        </a:graphic>
      </p:graphicFrame>
    </p:spTree>
  </p:cSld>
  <p:clrMapOvr>
    <a:masterClrMapping/>
  </p:clrMapOvr>
  <p:transition advTm="18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pt-BR" dirty="0" smtClean="0">
                <a:solidFill>
                  <a:srgbClr val="FFCC66"/>
                </a:solidFill>
              </a:rPr>
              <a:t>Iniciação do projeto</a:t>
            </a:r>
          </a:p>
          <a:p>
            <a:pPr marL="622300" lvl="2" indent="-163513"/>
            <a:r>
              <a:rPr lang="pt-BR" dirty="0" smtClean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Gerente do projeto</a:t>
            </a:r>
          </a:p>
          <a:p>
            <a:pPr marL="895350" lvl="4" indent="0" defTabSz="622300">
              <a:spcAft>
                <a:spcPts val="600"/>
              </a:spcAft>
              <a:buNone/>
            </a:pPr>
            <a:r>
              <a:rPr lang="pt-BR" dirty="0" smtClean="0"/>
              <a:t>O Gerente do projeto será a pessoa-chave para o sucesso da empreitada e deverá ser escolhido por dominar:</a:t>
            </a:r>
          </a:p>
          <a:p>
            <a:pPr marL="1257300" lvl="4" indent="-177800" defTabSz="622300"/>
            <a:r>
              <a:rPr lang="pt-BR" dirty="0" smtClean="0"/>
              <a:t>Técnicas de comunicação,</a:t>
            </a:r>
          </a:p>
          <a:p>
            <a:pPr marL="1257300" lvl="4" indent="-177800" defTabSz="622300"/>
            <a:r>
              <a:rPr lang="pt-BR" dirty="0" smtClean="0"/>
              <a:t>Técnicas de organização,</a:t>
            </a:r>
          </a:p>
          <a:p>
            <a:pPr marL="1257300" lvl="4" indent="-177800" defTabSz="622300"/>
            <a:r>
              <a:rPr lang="pt-BR" dirty="0" smtClean="0"/>
              <a:t>Gerenciamento de tempo,</a:t>
            </a:r>
          </a:p>
          <a:p>
            <a:pPr marL="1257300" lvl="4" indent="-177800" defTabSz="622300"/>
            <a:r>
              <a:rPr lang="pt-BR" dirty="0" smtClean="0"/>
              <a:t>Técnicas de gerenciamento de prioridades,</a:t>
            </a:r>
          </a:p>
          <a:p>
            <a:pPr marL="1257300" lvl="4" indent="-177800" defTabSz="622300"/>
            <a:r>
              <a:rPr lang="pt-BR" dirty="0" smtClean="0"/>
              <a:t>Técnicas de gerenciamento de informações,</a:t>
            </a:r>
          </a:p>
          <a:p>
            <a:pPr marL="1257300" lvl="4" indent="-177800" defTabSz="622300"/>
            <a:r>
              <a:rPr lang="pt-BR" dirty="0" smtClean="0"/>
              <a:t>Técnicas de gerenciamento de pessoas, e</a:t>
            </a:r>
          </a:p>
          <a:p>
            <a:pPr marL="1257300" lvl="4" indent="-177800" defTabSz="622300">
              <a:spcAft>
                <a:spcPts val="600"/>
              </a:spcAft>
            </a:pPr>
            <a:r>
              <a:rPr lang="pt-BR" dirty="0" smtClean="0"/>
              <a:t>Técnicas de gerenciamento de riscos</a:t>
            </a:r>
          </a:p>
          <a:p>
            <a:pPr marL="1079500" lvl="4" indent="-184150" defTabSz="622300">
              <a:buNone/>
            </a:pPr>
            <a:r>
              <a:rPr lang="pt-BR" dirty="0" smtClean="0"/>
              <a:t>Trata-se quase que de um “super-homem”. </a:t>
            </a:r>
          </a:p>
          <a:p>
            <a:pPr marL="1079500" lvl="4" indent="-184150" defTabSz="622300">
              <a:buNone/>
            </a:pPr>
            <a:r>
              <a:rPr lang="pt-BR" dirty="0" smtClean="0"/>
              <a:t>Felizmente ele existe!</a:t>
            </a:r>
          </a:p>
        </p:txBody>
      </p:sp>
    </p:spTree>
  </p:cSld>
  <p:clrMapOvr>
    <a:masterClrMapping/>
  </p:clrMapOvr>
  <p:transition advTm="13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escopo do projeto</a:t>
            </a:r>
          </a:p>
          <a:p>
            <a:pPr marL="623888" lvl="2" indent="0">
              <a:spcAft>
                <a:spcPts val="600"/>
              </a:spcAft>
              <a:buNone/>
            </a:pPr>
            <a:r>
              <a:rPr lang="pt-BR" sz="1600" dirty="0" smtClean="0"/>
              <a:t>Este é talvez o maior desafio: definir com precisão e clareza o quê será feito (e o quê </a:t>
            </a:r>
            <a:r>
              <a:rPr lang="pt-BR" sz="1600" u="sng" dirty="0" smtClean="0"/>
              <a:t>não</a:t>
            </a:r>
            <a:r>
              <a:rPr lang="pt-BR" sz="1600" dirty="0" smtClean="0"/>
              <a:t> será feito) e entregue ao patrocinador/cliente. As falhas em identificar, documentar e acompanhar adequadamente o escopo de um projeto figuram entre as maiores causas de fracasso do mesmo.</a:t>
            </a:r>
          </a:p>
          <a:p>
            <a:pPr marL="623888" lvl="2" indent="0">
              <a:spcAft>
                <a:spcPts val="600"/>
              </a:spcAft>
              <a:buNone/>
            </a:pPr>
            <a:r>
              <a:rPr lang="pt-BR" sz="1600" dirty="0" smtClean="0"/>
              <a:t>Assim como o objetivo, o escopo do projeto difere do escopo do produto a que se refere.</a:t>
            </a:r>
          </a:p>
        </p:txBody>
      </p:sp>
    </p:spTree>
  </p:cSld>
  <p:clrMapOvr>
    <a:masterClrMapping/>
  </p:clrMapOvr>
  <p:transition advTm="14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escopo do projeto</a:t>
            </a:r>
          </a:p>
          <a:p>
            <a:pPr marL="623888" lvl="2" indent="0">
              <a:spcAft>
                <a:spcPts val="600"/>
              </a:spcAft>
              <a:buNone/>
            </a:pPr>
            <a:r>
              <a:rPr lang="pt-BR" sz="1600" dirty="0" smtClean="0"/>
              <a:t>O escopo será gerenciado </a:t>
            </a:r>
            <a:r>
              <a:rPr lang="pt-BR" sz="1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permanentemente</a:t>
            </a:r>
            <a:r>
              <a:rPr lang="pt-BR" sz="1600" dirty="0" smtClean="0"/>
              <a:t>.</a:t>
            </a:r>
          </a:p>
        </p:txBody>
      </p:sp>
      <p:grpSp>
        <p:nvGrpSpPr>
          <p:cNvPr id="31" name="Grupo 30"/>
          <p:cNvGrpSpPr/>
          <p:nvPr/>
        </p:nvGrpSpPr>
        <p:grpSpPr>
          <a:xfrm>
            <a:off x="1043608" y="2780928"/>
            <a:ext cx="6984776" cy="3456384"/>
            <a:chOff x="971600" y="2780928"/>
            <a:chExt cx="6984776" cy="3456384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971600" y="4005064"/>
              <a:ext cx="1296144" cy="93610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Coletar requisitos</a:t>
              </a:r>
              <a:endPara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tângulo de cantos arredondados 6"/>
            <p:cNvSpPr/>
            <p:nvPr/>
          </p:nvSpPr>
          <p:spPr>
            <a:xfrm>
              <a:off x="3779912" y="4005064"/>
              <a:ext cx="1296144" cy="93610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Definir escopo do projeto</a:t>
              </a:r>
              <a:endPara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tângulo de cantos arredondados 7"/>
            <p:cNvSpPr/>
            <p:nvPr/>
          </p:nvSpPr>
          <p:spPr>
            <a:xfrm>
              <a:off x="3779912" y="2780928"/>
              <a:ext cx="1296144" cy="93610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Controlar escopo</a:t>
              </a:r>
              <a:endPara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tângulo de cantos arredondados 8"/>
            <p:cNvSpPr/>
            <p:nvPr/>
          </p:nvSpPr>
          <p:spPr>
            <a:xfrm>
              <a:off x="3779912" y="5301208"/>
              <a:ext cx="1296144" cy="93610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Verificar escopo</a:t>
              </a:r>
              <a:endPara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6588224" y="4005064"/>
              <a:ext cx="1296144" cy="936104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Criar Estrutura Analítica do Projeto</a:t>
              </a:r>
              <a:endParaRPr lang="pt-B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Conector de seta reta 11"/>
            <p:cNvCxnSpPr>
              <a:stCxn id="6" idx="3"/>
              <a:endCxn id="7" idx="1"/>
            </p:cNvCxnSpPr>
            <p:nvPr/>
          </p:nvCxnSpPr>
          <p:spPr>
            <a:xfrm>
              <a:off x="2267744" y="4473116"/>
              <a:ext cx="151216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>
              <a:stCxn id="7" idx="3"/>
              <a:endCxn id="10" idx="1"/>
            </p:cNvCxnSpPr>
            <p:nvPr/>
          </p:nvCxnSpPr>
          <p:spPr>
            <a:xfrm>
              <a:off x="5076056" y="4473116"/>
              <a:ext cx="151216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 rot="10800000">
              <a:off x="5220072" y="3284984"/>
              <a:ext cx="936104" cy="50405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rot="10800000" flipV="1">
              <a:off x="5220073" y="5157191"/>
              <a:ext cx="936104" cy="50405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ixaDeTexto 17"/>
            <p:cNvSpPr txBox="1"/>
            <p:nvPr/>
          </p:nvSpPr>
          <p:spPr>
            <a:xfrm>
              <a:off x="971600" y="3068960"/>
              <a:ext cx="17318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Mudanças aprovadas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6587924" y="3068960"/>
              <a:ext cx="13684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Escopo ajustado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21" name="Conector de seta reta 20"/>
            <p:cNvCxnSpPr/>
            <p:nvPr/>
          </p:nvCxnSpPr>
          <p:spPr>
            <a:xfrm>
              <a:off x="2843808" y="3212976"/>
              <a:ext cx="79208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>
              <a:off x="5292080" y="3212976"/>
              <a:ext cx="79208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CaixaDeTexto 22"/>
            <p:cNvSpPr txBox="1"/>
            <p:nvPr/>
          </p:nvSpPr>
          <p:spPr>
            <a:xfrm>
              <a:off x="2475767" y="3913892"/>
              <a:ext cx="9441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Escopo </a:t>
              </a:r>
            </a:p>
            <a:p>
              <a:pPr algn="ctr"/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 do cliente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054854" y="3913892"/>
              <a:ext cx="15465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Declaração de </a:t>
              </a:r>
            </a:p>
            <a:p>
              <a:pPr algn="ctr"/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escopo  do projeto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812496" y="5641503"/>
              <a:ext cx="815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Entregas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26" name="Conector de seta reta 25"/>
            <p:cNvCxnSpPr/>
            <p:nvPr/>
          </p:nvCxnSpPr>
          <p:spPr>
            <a:xfrm>
              <a:off x="2843808" y="5785519"/>
              <a:ext cx="79208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de seta reta 26"/>
            <p:cNvCxnSpPr/>
            <p:nvPr/>
          </p:nvCxnSpPr>
          <p:spPr>
            <a:xfrm>
              <a:off x="5292080" y="5785519"/>
              <a:ext cx="792088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6228184" y="5661248"/>
              <a:ext cx="16072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Entregas aprovadas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5868144" y="3481263"/>
              <a:ext cx="4680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EAP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" name="CaixaDeTexto 29"/>
            <p:cNvSpPr txBox="1"/>
            <p:nvPr/>
          </p:nvSpPr>
          <p:spPr>
            <a:xfrm>
              <a:off x="5868144" y="5209455"/>
              <a:ext cx="4680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4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EAP</a:t>
              </a:r>
              <a:endParaRPr lang="pt-BR" sz="14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</p:spTree>
  </p:cSld>
  <p:clrMapOvr>
    <a:masterClrMapping/>
  </p:clrMapOvr>
  <p:transition advTm="1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Cronograma Físico</a:t>
            </a:r>
          </a:p>
        </p:txBody>
      </p:sp>
      <p:graphicFrame>
        <p:nvGraphicFramePr>
          <p:cNvPr id="31" name="Tabela 30"/>
          <p:cNvGraphicFramePr>
            <a:graphicFrameLocks noGrp="1"/>
          </p:cNvGraphicFramePr>
          <p:nvPr/>
        </p:nvGraphicFramePr>
        <p:xfrm>
          <a:off x="595282" y="2276877"/>
          <a:ext cx="8297201" cy="3744412"/>
        </p:xfrm>
        <a:graphic>
          <a:graphicData uri="http://schemas.openxmlformats.org/drawingml/2006/table">
            <a:tbl>
              <a:tblPr/>
              <a:tblGrid>
                <a:gridCol w="4185841"/>
                <a:gridCol w="2317732"/>
                <a:gridCol w="199292"/>
                <a:gridCol w="199292"/>
                <a:gridCol w="199292"/>
                <a:gridCol w="199292"/>
                <a:gridCol w="199292"/>
                <a:gridCol w="199292"/>
                <a:gridCol w="199292"/>
                <a:gridCol w="199292"/>
                <a:gridCol w="199292"/>
              </a:tblGrid>
              <a:tr h="48797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PROJETO: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IMPLANTAÇÃO DE ERP EM ESCRITÓRIO DE ADVOCACIA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7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Responsáveis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Semanas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projeto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36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pt-BR" sz="1100" b="1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Estabelecimento</a:t>
                      </a:r>
                      <a:r>
                        <a:rPr lang="pt-BR" sz="1100" b="1" i="0" u="none" strike="noStrike" baseline="0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do cronograma detalhado do projeto</a:t>
                      </a:r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err="1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/ </a:t>
                      </a:r>
                      <a:r>
                        <a:rPr lang="pt-BR" sz="1100" b="0" i="0" u="none" strike="noStrike" dirty="0" err="1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Gte</a:t>
                      </a:r>
                      <a:r>
                        <a:rPr lang="pt-BR" sz="1100" b="0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Projeto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Consultoria preliminar </a:t>
                      </a: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Entrevistas com os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Sócios, Gerente Projeto e Supervisor de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 adequação da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estrutura organizacional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Gte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 adequação do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plano de contas / custos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Conhecimento da estrutura de cargos e salários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dos fluxos de trabalho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dos controles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Instalação do sistema e migração de dados</a:t>
                      </a: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Carga de dados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que não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serão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migrados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Supervisor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Estudo da base de dados existente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Supervisor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Migração de clientes,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casos, colaboradores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 fornecedores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..............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caminho crítico (atividades sem folga no cronograma)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94482" y="2261303"/>
          <a:ext cx="8297998" cy="3743995"/>
        </p:xfrm>
        <a:graphic>
          <a:graphicData uri="http://schemas.openxmlformats.org/drawingml/2006/table">
            <a:tbl>
              <a:tblPr/>
              <a:tblGrid>
                <a:gridCol w="320747"/>
                <a:gridCol w="3237706"/>
                <a:gridCol w="916351"/>
                <a:gridCol w="637199"/>
                <a:gridCol w="637199"/>
                <a:gridCol w="637199"/>
                <a:gridCol w="637199"/>
                <a:gridCol w="637199"/>
                <a:gridCol w="637199"/>
              </a:tblGrid>
              <a:tr h="490935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PROJETO: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IMPLANTAÇÃO DE ERP EM ESCRITÓRIO DE ADVOCACIA – CAMINHO CRÍTICO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406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Dependência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Duração (dias)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Início + cedo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Término+ cedo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Início + tarde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Término+ tarde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Folga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Estabelecimento</a:t>
                      </a:r>
                      <a:r>
                        <a:rPr lang="pt-BR" sz="1100" b="1" i="0" u="none" strike="noStrike" baseline="0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do cronograma detalhado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---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01/03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01/03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01/03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01/03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effectLst/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Consultoria preliminar </a:t>
                      </a: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Entrevistas com os </a:t>
                      </a:r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Sócios, Gerente Projeto e Sup.TI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02/03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05/03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02/03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05/03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e adequação da </a:t>
                      </a:r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estrutura organizacional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7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06/03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12/03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06/03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12/03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e adequação do </a:t>
                      </a:r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plano de contas / custos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8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13/03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20/03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13/03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20/03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Conhecimento da estrutura de cargos e salários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06/03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08/03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11/04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13/04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36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6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Análise dos fluxos de trabalho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06/03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15/03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06/03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15/03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7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Análise dos controles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6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8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16/03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23/03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16/03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23/03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Instalação do sistema e migração de dados</a:t>
                      </a: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Carga de dados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que não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serão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migrados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2, 4, 5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13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21/03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02/04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31/03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12/04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10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9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Estudo da base de dados existente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2, 4, 5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21/03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09/04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21/03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09/04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57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Migração de clientes, </a:t>
                      </a:r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casos, </a:t>
                      </a:r>
                      <a:r>
                        <a:rPr lang="pt-BR" sz="1100" b="1" i="0" u="none" strike="noStrike" dirty="0" err="1" smtClean="0">
                          <a:solidFill>
                            <a:srgbClr val="FF3300"/>
                          </a:solidFill>
                          <a:latin typeface="Calibri"/>
                        </a:rPr>
                        <a:t>colab</a:t>
                      </a:r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. </a:t>
                      </a:r>
                      <a:r>
                        <a:rPr lang="pt-BR" sz="1100" b="1" i="0" u="none" strike="noStrike" dirty="0">
                          <a:solidFill>
                            <a:srgbClr val="FF3300"/>
                          </a:solidFill>
                          <a:latin typeface="Calibri"/>
                        </a:rPr>
                        <a:t>e fornecedores</a:t>
                      </a: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3, 8, 9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2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13/04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15/04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13/04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15/04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3300"/>
                          </a:solidFill>
                          <a:latin typeface="Calibri"/>
                        </a:rPr>
                        <a:t>0</a:t>
                      </a:r>
                      <a:endParaRPr lang="pt-BR" sz="1100" b="1" i="0" u="none" strike="noStrike" dirty="0">
                        <a:solidFill>
                          <a:srgbClr val="FF3300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478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..............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...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lipse 6"/>
          <p:cNvSpPr/>
          <p:nvPr/>
        </p:nvSpPr>
        <p:spPr>
          <a:xfrm>
            <a:off x="7884368" y="2564904"/>
            <a:ext cx="1259632" cy="3888432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1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Definir o Caminho crítico do projeto</a:t>
            </a:r>
          </a:p>
        </p:txBody>
      </p:sp>
      <p:graphicFrame>
        <p:nvGraphicFramePr>
          <p:cNvPr id="31" name="Tabela 30"/>
          <p:cNvGraphicFramePr>
            <a:graphicFrameLocks noGrp="1"/>
          </p:cNvGraphicFramePr>
          <p:nvPr/>
        </p:nvGraphicFramePr>
        <p:xfrm>
          <a:off x="595282" y="2276872"/>
          <a:ext cx="8297201" cy="3744004"/>
        </p:xfrm>
        <a:graphic>
          <a:graphicData uri="http://schemas.openxmlformats.org/drawingml/2006/table">
            <a:tbl>
              <a:tblPr/>
              <a:tblGrid>
                <a:gridCol w="4185841"/>
                <a:gridCol w="2317732"/>
                <a:gridCol w="199292"/>
                <a:gridCol w="199292"/>
                <a:gridCol w="199292"/>
                <a:gridCol w="199292"/>
                <a:gridCol w="199292"/>
                <a:gridCol w="199292"/>
                <a:gridCol w="199292"/>
                <a:gridCol w="199292"/>
                <a:gridCol w="199292"/>
              </a:tblGrid>
              <a:tr h="487914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PROJETO: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IMPLANTAÇÃO DE ERP EM ESCRITÓRIO DE ADVOCACIA – CAMINHO CRÍTICO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744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Responsáveis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Semanas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projeto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36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pt-BR" sz="1100" b="1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Estabelecimento</a:t>
                      </a:r>
                      <a:r>
                        <a:rPr lang="pt-BR" sz="1100" b="1" i="0" u="none" strike="noStrike" baseline="0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do cronograma detalhado do projeto</a:t>
                      </a:r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err="1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/ </a:t>
                      </a:r>
                      <a:r>
                        <a:rPr lang="pt-BR" sz="1100" b="0" i="0" u="none" strike="noStrike" dirty="0" err="1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Gte</a:t>
                      </a:r>
                      <a:r>
                        <a:rPr lang="pt-BR" sz="1100" b="0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Projeto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Consultoria preliminar </a:t>
                      </a: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Entrevistas com os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Sócios, Gerente Projeto e Supervisor de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 adequação da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estrutura organizacional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Gte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 adequação do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plano de contas / custos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Conhecimento da estrutura de cargos e salários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dos fluxos de trabalho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dos controles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Instalação do sistema e migração de dados</a:t>
                      </a: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Carga de dados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que não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serão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migrados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Supervisor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Estudo da base de dados existente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Supervisor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Migração de clientes,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casos, colaboradores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 fornecedores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63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..............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 a equipe do projeto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/>
              <a:t>A equipe do projeto será composta a partir da união de representantes dos clientes/usuários e, eventualmente, de fornecedores e representantes comerciais.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/>
              <a:t>Nesta etapa serão definidos os papéis e responsabilidades de cada membro da equipe:</a:t>
            </a:r>
          </a:p>
          <a:p>
            <a:pPr marL="1079500" lvl="4" indent="-177800"/>
            <a:r>
              <a:rPr lang="pt-BR" dirty="0" smtClean="0">
                <a:solidFill>
                  <a:schemeClr val="bg1"/>
                </a:solidFill>
              </a:rPr>
              <a:t>Gerente do projeto</a:t>
            </a:r>
          </a:p>
          <a:p>
            <a:pPr marL="1079500" lvl="4" indent="-177800"/>
            <a:r>
              <a:rPr lang="pt-BR" dirty="0" smtClean="0">
                <a:solidFill>
                  <a:schemeClr val="bg1"/>
                </a:solidFill>
              </a:rPr>
              <a:t>Especialistas requeridos</a:t>
            </a:r>
          </a:p>
          <a:p>
            <a:pPr marL="1079500" lvl="4" indent="-177800">
              <a:spcAft>
                <a:spcPts val="600"/>
              </a:spcAft>
            </a:pPr>
            <a:r>
              <a:rPr lang="pt-BR" dirty="0" smtClean="0">
                <a:solidFill>
                  <a:schemeClr val="bg1"/>
                </a:solidFill>
              </a:rPr>
              <a:t>Representantes de todos os </a:t>
            </a:r>
            <a:r>
              <a:rPr lang="pt-BR" i="1" dirty="0" err="1" smtClean="0">
                <a:solidFill>
                  <a:schemeClr val="bg1"/>
                </a:solidFill>
              </a:rPr>
              <a:t>stakeholders</a:t>
            </a:r>
            <a:endParaRPr lang="pt-BR" i="1" dirty="0" smtClean="0">
              <a:solidFill>
                <a:schemeClr val="bg1"/>
              </a:solidFill>
            </a:endParaRPr>
          </a:p>
          <a:p>
            <a:pPr marL="622300" lvl="4" indent="0">
              <a:spcAft>
                <a:spcPts val="600"/>
              </a:spcAft>
              <a:buNone/>
            </a:pPr>
            <a:r>
              <a:rPr lang="pt-BR" dirty="0" smtClean="0"/>
              <a:t>Também é este o momento em que serão  definidas as cargas horárias por atividade e por profissional, considerando:</a:t>
            </a:r>
          </a:p>
          <a:p>
            <a:pPr marL="1079500" lvl="4" indent="-177800"/>
            <a:r>
              <a:rPr lang="pt-BR" dirty="0" smtClean="0">
                <a:solidFill>
                  <a:schemeClr val="bg1"/>
                </a:solidFill>
              </a:rPr>
              <a:t>Férias dos envolvidos na equipe,</a:t>
            </a:r>
          </a:p>
          <a:p>
            <a:pPr marL="1079500" lvl="4" indent="-177800"/>
            <a:r>
              <a:rPr lang="pt-BR" dirty="0" smtClean="0"/>
              <a:t>Horário de trabalho e feriados do cliente,</a:t>
            </a:r>
          </a:p>
          <a:p>
            <a:pPr marL="1079500" lvl="4" indent="-177800"/>
            <a:r>
              <a:rPr lang="pt-BR" dirty="0" smtClean="0"/>
              <a:t>Manutenções e paradas programadas (principalmente da área de TI e do Judiciário).</a:t>
            </a:r>
          </a:p>
          <a:p>
            <a:pPr marL="1079500" lvl="4" indent="-177800"/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241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600" dirty="0" smtClean="0"/>
              <a:t>Durante os último meses temos sido constantemente bombardeados com notícias que nos fazem perceber que o ritmo das mudanças agora é outro: elas estão ainda mais rápidas. 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600" dirty="0" smtClean="0"/>
              <a:t>Da Europa nos chegam informações dando conta de que o tão sonhado paraíso do Euro está sob grande pressão, para não dizer enorme risco. Dos Estados Unidos vêm as manchetes noticiando o impensável – os títulos da dívida americana já não são cem por cento seguros. Do antigo “terceiro mundo” vem a esperança de que economias antes sem importância podem salvar a lavoura global. Brasil, Rússia, Índia e, principalmente, China passam a ter uma importância impensável até a crise de 2008/2011. A explosão das dívidas nos países ricos catapultou o papel dessas quatro grandes nações, conferindo-lhes uma relevância até então desconhecida. Isso fez com que o ambiente de negócios nestes países ficasse ainda mais competitivo e dinâmico, acelerando o processo de mudanças e impondo novos desafios às organizações.</a:t>
            </a:r>
          </a:p>
          <a:p>
            <a:pPr marL="0" indent="0">
              <a:lnSpc>
                <a:spcPct val="110000"/>
              </a:lnSpc>
              <a:spcAft>
                <a:spcPts val="600"/>
              </a:spcAft>
              <a:buNone/>
            </a:pPr>
            <a:r>
              <a:rPr lang="pt-BR" sz="1600" dirty="0" smtClean="0"/>
              <a:t>Um ambiente assim volátil exige a criação e o aperfeiçoamento permanente de novos serviços e o aprimoramento constante da qualidade do atendimento e da prestação de contas a clientes dia a dia mais exigentes e com maior número de opções no mercado.</a:t>
            </a:r>
          </a:p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pt-BR" sz="1600" dirty="0" smtClean="0"/>
              <a:t>Isso significa desenvolver e conduzir uma quantidade crescente de projetos (internos e para clientes), o que leva à necessidade de técnicas aprimoradas de gestão de projetos, tema que me animou a elaborar esta apresentação, na expectativa de contribuir para que os escritórios possam levar adiante seus planos de modo organizado e rentável.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1600" b="1" dirty="0" smtClean="0"/>
              <a:t>João Telles </a:t>
            </a:r>
            <a:r>
              <a:rPr lang="pt-BR" sz="1600" b="1" smtClean="0"/>
              <a:t>Corrêa Filho</a:t>
            </a:r>
            <a:endParaRPr lang="pt-BR" sz="1600" b="1" dirty="0" smtClean="0"/>
          </a:p>
        </p:txBody>
      </p:sp>
    </p:spTree>
  </p:cSld>
  <p:clrMapOvr>
    <a:masterClrMapping/>
  </p:clrMapOvr>
  <p:transition advTm="5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CC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Compor a equipe do projeto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 equipe do projeto será composta a partir da união de representantes dos clientes/usuários e, eventualmente, de fornecedores e representantes comerciais.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Nesta etapa serão definidos os papéis e responsabilidades de cada membro da equipe:</a:t>
            </a:r>
          </a:p>
          <a:p>
            <a:pPr marL="1079500" lvl="4" indent="-177800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Gerente do projeto</a:t>
            </a:r>
          </a:p>
          <a:p>
            <a:pPr marL="1079500" lvl="4" indent="-177800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Especialistas requeridos</a:t>
            </a:r>
          </a:p>
          <a:p>
            <a:pPr marL="1079500" lvl="4" indent="-177800">
              <a:spcAft>
                <a:spcPts val="600"/>
              </a:spcAft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Representantes de todos os </a:t>
            </a:r>
            <a:r>
              <a:rPr lang="pt-BR" i="1" dirty="0" err="1" smtClean="0">
                <a:solidFill>
                  <a:schemeClr val="accent1">
                    <a:lumMod val="75000"/>
                  </a:schemeClr>
                </a:solidFill>
              </a:rPr>
              <a:t>stakeholders</a:t>
            </a:r>
            <a:endParaRPr lang="pt-BR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2230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Também é este o momento em que serão  definidas as cargas horárias por atividade e por profissional, considerando:</a:t>
            </a:r>
          </a:p>
          <a:p>
            <a:pPr marL="1079500" lvl="4" indent="-177800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Férias dos envolvidos na equipe,</a:t>
            </a:r>
          </a:p>
          <a:p>
            <a:pPr marL="1079500" lvl="4" indent="-177800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Horário de trabalho e feriados do cliente,</a:t>
            </a:r>
          </a:p>
          <a:p>
            <a:pPr marL="1079500" lvl="4" indent="-177800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Manutenções e paradas programadas (principalmente da área de TI e do Judiciário).</a:t>
            </a:r>
          </a:p>
          <a:p>
            <a:pPr marL="1079500" lvl="4" indent="-177800"/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19273122">
            <a:off x="1738635" y="3272796"/>
            <a:ext cx="619268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IMPORTANTE PARA A ELABORAÇÃO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ORÇAMENTO DO PROJETO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Gerenciamento da qualidade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/>
              <a:t>A qualidade é uma das dimensões críticas do projeto. Deve ser definida pelos </a:t>
            </a:r>
            <a:r>
              <a:rPr lang="pt-BR" dirty="0" err="1" smtClean="0"/>
              <a:t>stakeholders</a:t>
            </a:r>
            <a:r>
              <a:rPr lang="pt-BR" dirty="0" smtClean="0"/>
              <a:t> (todos ou um grupo) e gerar um plano definindo os padrões estabelecidos.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O custo da qualidade será definido por: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/>
              <a:t>Custos de inspeção e testes;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>
                <a:solidFill>
                  <a:schemeClr val="bg1"/>
                </a:solidFill>
              </a:rPr>
              <a:t>Custos de prevenção – treinamento, elaboração de rotinas;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/>
              <a:t>Custos das falhas – retrabalho e atrasos.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C0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Gerenciamento da qualidade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 qualidade é uma das dimensões críticas do projeto. Deve ser definida pelos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stakeholders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(todos ou um grupo) e gerar um plano definindo os padrões estabelecidos.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 custo da qualidade será definido por: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Custos de inspeção e testes;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Custos de prevenção – treinamento, elaboração de rotinas;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Custos das falhas – retrabalho e atrasos.</a:t>
            </a:r>
          </a:p>
          <a:p>
            <a:pPr marL="615950" lvl="4" indent="0">
              <a:spcAft>
                <a:spcPts val="600"/>
              </a:spcAft>
              <a:buNone/>
            </a:pP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 rot="19273122">
            <a:off x="1738635" y="3272796"/>
            <a:ext cx="619268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IMPORTANTE PARA A ELABORAÇÃO 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ORÇAMENTO DO PROJETO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Gerenciamento de riscos do  projeto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O gerenciamento </a:t>
            </a:r>
            <a:r>
              <a:rPr lang="pt-BR" dirty="0" smtClean="0"/>
              <a:t>de riscos é um processo formal para identificar, avaliar, planejar reação, monitorar e controlar a ocorrência de riscos para reduzir seu impacto negativo sobre o projeto.  A</a:t>
            </a:r>
            <a:r>
              <a:rPr lang="pt-BR" dirty="0" smtClean="0">
                <a:solidFill>
                  <a:schemeClr val="bg1"/>
                </a:solidFill>
              </a:rPr>
              <a:t>borda os eventos de risco segundo duas perspectivas: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/>
              <a:t>Probabilidade de ocorrência de um determinado fator de risco, e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/>
              <a:t>Impacto do fator de risco sobre o projeto.</a:t>
            </a:r>
          </a:p>
          <a:p>
            <a:pPr marL="628650" lvl="2" indent="-184150">
              <a:spcAft>
                <a:spcPts val="600"/>
              </a:spcAft>
              <a:buNone/>
            </a:pPr>
            <a:r>
              <a:rPr lang="pt-BR" sz="1600" dirty="0" smtClean="0"/>
              <a:t>	A boa gestão de riscos preserva e aumenta o valor do projeto pela redução da probabilidade e impacto de prejuízos.</a:t>
            </a:r>
          </a:p>
          <a:p>
            <a:pPr marL="628650" lvl="2" indent="-184150">
              <a:spcAft>
                <a:spcPts val="600"/>
              </a:spcAft>
              <a:buNone/>
            </a:pPr>
            <a:r>
              <a:rPr lang="pt-BR" sz="1600" dirty="0" smtClean="0">
                <a:solidFill>
                  <a:schemeClr val="bg1"/>
                </a:solidFill>
              </a:rPr>
              <a:t>	O gráfico do próximo </a:t>
            </a:r>
            <a:r>
              <a:rPr lang="pt-BR" sz="1600" i="1" dirty="0" smtClean="0">
                <a:solidFill>
                  <a:schemeClr val="bg1"/>
                </a:solidFill>
              </a:rPr>
              <a:t>slide</a:t>
            </a:r>
            <a:r>
              <a:rPr lang="pt-BR" sz="1600" dirty="0" smtClean="0">
                <a:solidFill>
                  <a:schemeClr val="bg1"/>
                </a:solidFill>
              </a:rPr>
              <a:t> ajuda a compreender como visualizar e administrar os fatores de risco em um projeto.</a:t>
            </a: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Gerenciamento de riscos: Matriz Impacto X Ocorrência</a:t>
            </a:r>
          </a:p>
        </p:txBody>
      </p:sp>
      <p:grpSp>
        <p:nvGrpSpPr>
          <p:cNvPr id="51" name="Grupo 50"/>
          <p:cNvGrpSpPr/>
          <p:nvPr/>
        </p:nvGrpSpPr>
        <p:grpSpPr>
          <a:xfrm>
            <a:off x="669933" y="2565721"/>
            <a:ext cx="7752647" cy="3754687"/>
            <a:chOff x="669933" y="2565721"/>
            <a:chExt cx="7752647" cy="3754687"/>
          </a:xfrm>
        </p:grpSpPr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2648888" y="5162738"/>
              <a:ext cx="10868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200" b="1" i="0">
                  <a:solidFill>
                    <a:srgbClr val="FFFF66"/>
                  </a:solidFill>
                </a:rPr>
                <a:t>Remota (1)</a:t>
              </a:r>
            </a:p>
          </p:txBody>
        </p:sp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3731172" y="5162738"/>
              <a:ext cx="129511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200" b="1" i="0">
                  <a:solidFill>
                    <a:srgbClr val="FFFF66"/>
                  </a:solidFill>
                </a:rPr>
                <a:t>Improvável (2)</a:t>
              </a:r>
            </a:p>
          </p:txBody>
        </p:sp>
        <p:sp>
          <p:nvSpPr>
            <p:cNvPr id="9" name="Text Box 42"/>
            <p:cNvSpPr txBox="1">
              <a:spLocks noChangeArrowheads="1"/>
            </p:cNvSpPr>
            <p:nvPr/>
          </p:nvSpPr>
          <p:spPr bwMode="auto">
            <a:xfrm>
              <a:off x="4958365" y="5162738"/>
              <a:ext cx="10868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200" b="1" i="0">
                  <a:solidFill>
                    <a:srgbClr val="FFFF66"/>
                  </a:solidFill>
                </a:rPr>
                <a:t>Possível (3)</a:t>
              </a:r>
            </a:p>
          </p:txBody>
        </p:sp>
        <p:sp>
          <p:nvSpPr>
            <p:cNvPr id="10" name="Text Box 43"/>
            <p:cNvSpPr txBox="1">
              <a:spLocks noChangeArrowheads="1"/>
            </p:cNvSpPr>
            <p:nvPr/>
          </p:nvSpPr>
          <p:spPr bwMode="auto">
            <a:xfrm>
              <a:off x="6126689" y="5162738"/>
              <a:ext cx="10868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200" b="1" i="0">
                  <a:solidFill>
                    <a:srgbClr val="FFFF66"/>
                  </a:solidFill>
                </a:rPr>
                <a:t>Provável (4)</a:t>
              </a:r>
            </a:p>
          </p:txBody>
        </p:sp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7150104" y="5162738"/>
              <a:ext cx="127247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200" b="1" i="0">
                  <a:solidFill>
                    <a:srgbClr val="FFFF66"/>
                  </a:solidFill>
                </a:rPr>
                <a:t>Quase certa (5)</a:t>
              </a:r>
            </a:p>
          </p:txBody>
        </p:sp>
        <p:sp>
          <p:nvSpPr>
            <p:cNvPr id="12" name="Text Box 45"/>
            <p:cNvSpPr txBox="1">
              <a:spLocks noChangeArrowheads="1"/>
            </p:cNvSpPr>
            <p:nvPr/>
          </p:nvSpPr>
          <p:spPr bwMode="auto">
            <a:xfrm>
              <a:off x="1264740" y="2603678"/>
              <a:ext cx="1363044" cy="24929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pt-BR" sz="1200" b="1" i="0" dirty="0">
                  <a:solidFill>
                    <a:srgbClr val="FFFF66"/>
                  </a:solidFill>
                </a:rPr>
                <a:t>Catastrófico (5</a:t>
              </a:r>
              <a:r>
                <a:rPr lang="pt-BR" sz="1200" b="1" i="0" dirty="0" smtClean="0">
                  <a:solidFill>
                    <a:srgbClr val="FFFF66"/>
                  </a:solidFill>
                </a:rPr>
                <a:t>)</a:t>
              </a:r>
            </a:p>
            <a:p>
              <a:pPr algn="r"/>
              <a:endParaRPr lang="pt-BR" sz="1200" b="1" i="0" dirty="0" smtClean="0">
                <a:solidFill>
                  <a:srgbClr val="FFFF66"/>
                </a:solidFill>
              </a:endParaRP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r>
                <a:rPr lang="pt-BR" sz="1200" b="1" i="0" dirty="0" smtClean="0">
                  <a:solidFill>
                    <a:srgbClr val="FFFF66"/>
                  </a:solidFill>
                </a:rPr>
                <a:t>Alto (4)</a:t>
              </a: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r>
                <a:rPr lang="pt-BR" sz="1200" b="1" i="0" dirty="0" smtClean="0">
                  <a:solidFill>
                    <a:srgbClr val="FFFF66"/>
                  </a:solidFill>
                </a:rPr>
                <a:t>Moderado (3)</a:t>
              </a: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r>
                <a:rPr lang="pt-BR" sz="1200" b="1" i="0" dirty="0" smtClean="0">
                  <a:solidFill>
                    <a:srgbClr val="FFFF66"/>
                  </a:solidFill>
                </a:rPr>
                <a:t>Baixo (2)</a:t>
              </a: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endParaRPr lang="pt-BR" sz="1200" b="1" dirty="0" smtClean="0">
                <a:solidFill>
                  <a:srgbClr val="FFFF66"/>
                </a:solidFill>
              </a:endParaRPr>
            </a:p>
            <a:p>
              <a:pPr algn="r"/>
              <a:r>
                <a:rPr lang="pt-BR" sz="1200" b="1" i="0" dirty="0" smtClean="0">
                  <a:solidFill>
                    <a:srgbClr val="FFFF66"/>
                  </a:solidFill>
                </a:rPr>
                <a:t>Insignificante (1)</a:t>
              </a:r>
              <a:endParaRPr lang="pt-BR" sz="1200" b="1" i="0" dirty="0">
                <a:solidFill>
                  <a:srgbClr val="FFFF66"/>
                </a:solidFill>
              </a:endParaRPr>
            </a:p>
          </p:txBody>
        </p:sp>
        <p:sp>
          <p:nvSpPr>
            <p:cNvPr id="42" name="Text Box 75"/>
            <p:cNvSpPr txBox="1">
              <a:spLocks noChangeArrowheads="1"/>
            </p:cNvSpPr>
            <p:nvPr/>
          </p:nvSpPr>
          <p:spPr bwMode="auto">
            <a:xfrm>
              <a:off x="3101946" y="5479389"/>
              <a:ext cx="4854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400" b="1" i="0" dirty="0">
                  <a:solidFill>
                    <a:srgbClr val="FFFF66"/>
                  </a:solidFill>
                </a:rPr>
                <a:t>Probabilidade de ocorrência</a:t>
              </a:r>
            </a:p>
          </p:txBody>
        </p:sp>
        <p:sp>
          <p:nvSpPr>
            <p:cNvPr id="43" name="Text Box 76"/>
            <p:cNvSpPr txBox="1">
              <a:spLocks noChangeArrowheads="1"/>
            </p:cNvSpPr>
            <p:nvPr/>
          </p:nvSpPr>
          <p:spPr bwMode="auto">
            <a:xfrm rot="16212277">
              <a:off x="-394968" y="3630622"/>
              <a:ext cx="259146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pt-BR" sz="2400" b="1" i="0" dirty="0">
                  <a:solidFill>
                    <a:srgbClr val="FFFF66"/>
                  </a:solidFill>
                </a:rPr>
                <a:t>Impacto do evento</a:t>
              </a:r>
            </a:p>
          </p:txBody>
        </p:sp>
        <p:sp>
          <p:nvSpPr>
            <p:cNvPr id="44" name="Rectangle 79"/>
            <p:cNvSpPr>
              <a:spLocks noChangeArrowheads="1"/>
            </p:cNvSpPr>
            <p:nvPr/>
          </p:nvSpPr>
          <p:spPr bwMode="auto">
            <a:xfrm>
              <a:off x="1140935" y="6015758"/>
              <a:ext cx="2173626" cy="304650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b="1" i="0"/>
                <a:t>Risco aceitável</a:t>
              </a:r>
            </a:p>
          </p:txBody>
        </p:sp>
        <p:sp>
          <p:nvSpPr>
            <p:cNvPr id="45" name="Rectangle 82"/>
            <p:cNvSpPr>
              <a:spLocks noChangeArrowheads="1"/>
            </p:cNvSpPr>
            <p:nvPr/>
          </p:nvSpPr>
          <p:spPr bwMode="auto">
            <a:xfrm>
              <a:off x="3676831" y="6015758"/>
              <a:ext cx="2173626" cy="30465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Atenção</a:t>
              </a:r>
            </a:p>
          </p:txBody>
        </p:sp>
        <p:sp>
          <p:nvSpPr>
            <p:cNvPr id="46" name="Rectangle 83"/>
            <p:cNvSpPr>
              <a:spLocks noChangeArrowheads="1"/>
            </p:cNvSpPr>
            <p:nvPr/>
          </p:nvSpPr>
          <p:spPr bwMode="auto">
            <a:xfrm>
              <a:off x="6212727" y="6015758"/>
              <a:ext cx="2173626" cy="3046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pt-BR" b="1" i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Risco inaceitável</a:t>
              </a:r>
            </a:p>
          </p:txBody>
        </p:sp>
      </p:grpSp>
      <p:graphicFrame>
        <p:nvGraphicFramePr>
          <p:cNvPr id="48" name="Tabela 47"/>
          <p:cNvGraphicFramePr>
            <a:graphicFrameLocks noGrp="1"/>
          </p:cNvGraphicFramePr>
          <p:nvPr/>
        </p:nvGraphicFramePr>
        <p:xfrm>
          <a:off x="2771799" y="2564904"/>
          <a:ext cx="5544620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924"/>
                <a:gridCol w="1108924"/>
                <a:gridCol w="1108924"/>
                <a:gridCol w="1108924"/>
                <a:gridCol w="11089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pt-B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pt-B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pt-B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pt-B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</a:t>
                      </a:r>
                      <a:endParaRPr lang="pt-BR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pt-BR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19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pt-BR" dirty="0" smtClean="0">
                <a:solidFill>
                  <a:srgbClr val="FF0000"/>
                </a:solidFill>
              </a:rPr>
              <a:t>Planejamento do projeto</a:t>
            </a:r>
          </a:p>
          <a:p>
            <a:pPr marL="622300" lvl="2" indent="-163513">
              <a:spcAft>
                <a:spcPts val="600"/>
              </a:spcAft>
            </a:pP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Orçamento do  projeto</a:t>
            </a:r>
          </a:p>
          <a:p>
            <a:pPr marL="615950" lvl="4" indent="0">
              <a:spcAft>
                <a:spcPts val="600"/>
              </a:spcAft>
              <a:buNone/>
            </a:pPr>
            <a:r>
              <a:rPr lang="pt-BR" dirty="0" smtClean="0">
                <a:solidFill>
                  <a:schemeClr val="bg1"/>
                </a:solidFill>
              </a:rPr>
              <a:t>O orçamento do projeto incluirá: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/>
              <a:t>Recursos Humanos (inclusive consultorias externas) – é o item de maior relevância em projetos típicos de escritórios de advocacia que podem ser voltados à administração interna ou a clientes;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>
                <a:solidFill>
                  <a:schemeClr val="bg1"/>
                </a:solidFill>
              </a:rPr>
              <a:t>Custos administrativos – incluem treinamentos, viagens, materiais de apoio, aluguéis de instalações e equipamentos, pesquisas, estudos de viabilidade e outros;</a:t>
            </a:r>
          </a:p>
          <a:p>
            <a:pPr marL="1079500" lvl="4" indent="-184150">
              <a:spcAft>
                <a:spcPts val="600"/>
              </a:spcAft>
            </a:pPr>
            <a:r>
              <a:rPr lang="pt-BR" dirty="0" smtClean="0"/>
              <a:t>Aquisições – incluem compras de bens móveis ou imóveis indispensáveis ao bom andamento do projeto e que serão imobilizados ou vendidos no final.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8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pt-BR" dirty="0" smtClean="0">
                <a:solidFill>
                  <a:srgbClr val="FFCC66"/>
                </a:solidFill>
              </a:rPr>
              <a:t>Execução do projeto</a:t>
            </a:r>
          </a:p>
          <a:p>
            <a:pPr marL="446088" lvl="2" indent="0">
              <a:spcAft>
                <a:spcPts val="600"/>
              </a:spcAft>
              <a:buNone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576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Mobilizar a equipe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411760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Acompanhar prazos e custos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95936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Entregar </a:t>
            </a:r>
            <a:r>
              <a:rPr lang="pt-BR" sz="1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deliverables</a:t>
            </a:r>
            <a:endParaRPr lang="pt-BR" sz="1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580112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Corrigir anomalias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7164288" y="3573016"/>
            <a:ext cx="12241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escopo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411760" y="4797152"/>
            <a:ext cx="12241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orçamento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411760" y="2348880"/>
            <a:ext cx="12241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cronograma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Forma 13"/>
          <p:cNvCxnSpPr>
            <a:stCxn id="9" idx="0"/>
            <a:endCxn id="12" idx="3"/>
          </p:cNvCxnSpPr>
          <p:nvPr/>
        </p:nvCxnSpPr>
        <p:spPr>
          <a:xfrm rot="16200000" flipV="1">
            <a:off x="4517994" y="1898830"/>
            <a:ext cx="792088" cy="25562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a 15"/>
          <p:cNvCxnSpPr>
            <a:stCxn id="9" idx="2"/>
            <a:endCxn id="11" idx="3"/>
          </p:cNvCxnSpPr>
          <p:nvPr/>
        </p:nvCxnSpPr>
        <p:spPr>
          <a:xfrm rot="5400000">
            <a:off x="4517994" y="3555014"/>
            <a:ext cx="792088" cy="25562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do 17"/>
          <p:cNvCxnSpPr>
            <a:stCxn id="10" idx="2"/>
            <a:endCxn id="11" idx="2"/>
          </p:cNvCxnSpPr>
          <p:nvPr/>
        </p:nvCxnSpPr>
        <p:spPr>
          <a:xfrm rot="5400000">
            <a:off x="4788024" y="2672916"/>
            <a:ext cx="1224136" cy="4752528"/>
          </a:xfrm>
          <a:prstGeom prst="bentConnector3">
            <a:avLst>
              <a:gd name="adj1" fmla="val 11867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0" idx="0"/>
            <a:endCxn id="12" idx="0"/>
          </p:cNvCxnSpPr>
          <p:nvPr/>
        </p:nvCxnSpPr>
        <p:spPr>
          <a:xfrm rot="16200000" flipV="1">
            <a:off x="4788024" y="584684"/>
            <a:ext cx="1224136" cy="4752528"/>
          </a:xfrm>
          <a:prstGeom prst="bentConnector3">
            <a:avLst>
              <a:gd name="adj1" fmla="val 11867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6" idx="3"/>
            <a:endCxn id="7" idx="1"/>
          </p:cNvCxnSpPr>
          <p:nvPr/>
        </p:nvCxnSpPr>
        <p:spPr>
          <a:xfrm>
            <a:off x="1979712" y="4005064"/>
            <a:ext cx="43204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7" idx="3"/>
            <a:endCxn id="8" idx="1"/>
          </p:cNvCxnSpPr>
          <p:nvPr/>
        </p:nvCxnSpPr>
        <p:spPr>
          <a:xfrm>
            <a:off x="3635896" y="4005064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8" idx="3"/>
            <a:endCxn id="9" idx="1"/>
          </p:cNvCxnSpPr>
          <p:nvPr/>
        </p:nvCxnSpPr>
        <p:spPr>
          <a:xfrm>
            <a:off x="5220072" y="4005064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9" idx="3"/>
            <a:endCxn id="10" idx="1"/>
          </p:cNvCxnSpPr>
          <p:nvPr/>
        </p:nvCxnSpPr>
        <p:spPr>
          <a:xfrm>
            <a:off x="6804248" y="4005064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7" idx="2"/>
            <a:endCxn id="11" idx="0"/>
          </p:cNvCxnSpPr>
          <p:nvPr/>
        </p:nvCxnSpPr>
        <p:spPr>
          <a:xfrm rot="5400000">
            <a:off x="2843808" y="4617132"/>
            <a:ext cx="360040" cy="1588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7" idx="0"/>
            <a:endCxn id="12" idx="2"/>
          </p:cNvCxnSpPr>
          <p:nvPr/>
        </p:nvCxnSpPr>
        <p:spPr>
          <a:xfrm rot="5400000" flipH="1" flipV="1">
            <a:off x="2843808" y="3392996"/>
            <a:ext cx="360040" cy="1588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de cantos arredondados 20"/>
          <p:cNvSpPr/>
          <p:nvPr/>
        </p:nvSpPr>
        <p:spPr>
          <a:xfrm>
            <a:off x="539552" y="1916832"/>
            <a:ext cx="8064896" cy="4176464"/>
          </a:xfrm>
          <a:prstGeom prst="roundRect">
            <a:avLst/>
          </a:prstGeom>
          <a:solidFill>
            <a:schemeClr val="bg1">
              <a:lumMod val="65000"/>
            </a:schemeClr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pt-BR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INFORMAR PERMANENTEMENTE</a:t>
            </a:r>
            <a:endParaRPr lang="pt-BR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pt-BR" dirty="0" smtClean="0">
                <a:solidFill>
                  <a:srgbClr val="FFCC66"/>
                </a:solidFill>
              </a:rPr>
              <a:t>Execução do projeto</a:t>
            </a:r>
          </a:p>
          <a:p>
            <a:pPr marL="446088" lvl="2" indent="0">
              <a:spcAft>
                <a:spcPts val="600"/>
              </a:spcAft>
              <a:buNone/>
            </a:pPr>
            <a:endParaRPr lang="pt-BR" dirty="0" smtClean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755576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Mobilizar a equipe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411760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Acompanhar prazos e custos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95936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Entregar </a:t>
            </a:r>
            <a:r>
              <a:rPr lang="pt-BR" sz="1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deliverables</a:t>
            </a:r>
            <a:endParaRPr lang="pt-BR" sz="1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580112" y="3573016"/>
            <a:ext cx="1224136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Corrigir anomalias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7164288" y="3573016"/>
            <a:ext cx="12241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escopo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411760" y="4797152"/>
            <a:ext cx="12241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orçamento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411760" y="2348880"/>
            <a:ext cx="1224136" cy="8640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Ajustar cronograma</a:t>
            </a:r>
            <a:endParaRPr lang="pt-B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Forma 13"/>
          <p:cNvCxnSpPr>
            <a:stCxn id="9" idx="0"/>
            <a:endCxn id="12" idx="3"/>
          </p:cNvCxnSpPr>
          <p:nvPr/>
        </p:nvCxnSpPr>
        <p:spPr>
          <a:xfrm rot="16200000" flipV="1">
            <a:off x="4517994" y="1898830"/>
            <a:ext cx="792088" cy="25562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a 15"/>
          <p:cNvCxnSpPr>
            <a:stCxn id="9" idx="2"/>
            <a:endCxn id="11" idx="3"/>
          </p:cNvCxnSpPr>
          <p:nvPr/>
        </p:nvCxnSpPr>
        <p:spPr>
          <a:xfrm rot="5400000">
            <a:off x="4517994" y="3555014"/>
            <a:ext cx="792088" cy="255628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do 17"/>
          <p:cNvCxnSpPr>
            <a:stCxn id="10" idx="2"/>
            <a:endCxn id="11" idx="2"/>
          </p:cNvCxnSpPr>
          <p:nvPr/>
        </p:nvCxnSpPr>
        <p:spPr>
          <a:xfrm rot="5400000">
            <a:off x="4788024" y="2672916"/>
            <a:ext cx="1224136" cy="4752528"/>
          </a:xfrm>
          <a:prstGeom prst="bentConnector3">
            <a:avLst>
              <a:gd name="adj1" fmla="val 11867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>
            <a:stCxn id="10" idx="0"/>
            <a:endCxn id="12" idx="0"/>
          </p:cNvCxnSpPr>
          <p:nvPr/>
        </p:nvCxnSpPr>
        <p:spPr>
          <a:xfrm rot="16200000" flipV="1">
            <a:off x="4788024" y="584684"/>
            <a:ext cx="1224136" cy="4752528"/>
          </a:xfrm>
          <a:prstGeom prst="bentConnector3">
            <a:avLst>
              <a:gd name="adj1" fmla="val 11867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6" idx="3"/>
            <a:endCxn id="7" idx="1"/>
          </p:cNvCxnSpPr>
          <p:nvPr/>
        </p:nvCxnSpPr>
        <p:spPr>
          <a:xfrm>
            <a:off x="1979712" y="4005064"/>
            <a:ext cx="43204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7" idx="3"/>
            <a:endCxn id="8" idx="1"/>
          </p:cNvCxnSpPr>
          <p:nvPr/>
        </p:nvCxnSpPr>
        <p:spPr>
          <a:xfrm>
            <a:off x="3635896" y="4005064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8" idx="3"/>
            <a:endCxn id="9" idx="1"/>
          </p:cNvCxnSpPr>
          <p:nvPr/>
        </p:nvCxnSpPr>
        <p:spPr>
          <a:xfrm>
            <a:off x="5220072" y="4005064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9" idx="3"/>
            <a:endCxn id="10" idx="1"/>
          </p:cNvCxnSpPr>
          <p:nvPr/>
        </p:nvCxnSpPr>
        <p:spPr>
          <a:xfrm>
            <a:off x="6804248" y="4005064"/>
            <a:ext cx="36004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7" idx="2"/>
            <a:endCxn id="11" idx="0"/>
          </p:cNvCxnSpPr>
          <p:nvPr/>
        </p:nvCxnSpPr>
        <p:spPr>
          <a:xfrm rot="5400000">
            <a:off x="2843808" y="4617132"/>
            <a:ext cx="360040" cy="1588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7" idx="0"/>
            <a:endCxn id="12" idx="2"/>
          </p:cNvCxnSpPr>
          <p:nvPr/>
        </p:nvCxnSpPr>
        <p:spPr>
          <a:xfrm rot="5400000" flipH="1" flipV="1">
            <a:off x="2843808" y="3392996"/>
            <a:ext cx="360040" cy="1588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pt-BR" dirty="0" smtClean="0">
                <a:solidFill>
                  <a:srgbClr val="FF0000"/>
                </a:solidFill>
              </a:rPr>
              <a:t>Controle e monitoramento</a:t>
            </a:r>
          </a:p>
          <a:p>
            <a:pPr marL="622300" lvl="2" indent="-163513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das mudanças</a:t>
            </a:r>
          </a:p>
          <a:p>
            <a:pPr marL="622300" lvl="3" indent="11113">
              <a:buNone/>
            </a:pPr>
            <a:r>
              <a:rPr lang="pt-BR" dirty="0" smtClean="0"/>
              <a:t>Mudanças originam-se de diversas fontes: cliente, equipe, usuários, </a:t>
            </a:r>
            <a:r>
              <a:rPr lang="pt-BR" dirty="0" err="1" smtClean="0"/>
              <a:t>etc</a:t>
            </a:r>
            <a:r>
              <a:rPr lang="pt-BR" dirty="0" smtClean="0"/>
              <a:t> e devem ser controladas e todos os seus efeitos e impactos levados ao conhecimento para aprovação do cliente/patrocinador </a:t>
            </a:r>
            <a:r>
              <a:rPr lang="pt-BR" u="sng" dirty="0" smtClean="0"/>
              <a:t>antes de efetivadas</a:t>
            </a:r>
            <a:r>
              <a:rPr lang="pt-BR" dirty="0" smtClean="0"/>
              <a:t>.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3201000"/>
          <a:ext cx="7416825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3365"/>
                <a:gridCol w="1483365"/>
                <a:gridCol w="1483365"/>
                <a:gridCol w="1483365"/>
                <a:gridCol w="1483365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PROJETO – IMPLANTAÇÃO DE ERP NO ESCRITÓRIO XYZ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Descrição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Data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Impacto</a:t>
                      </a:r>
                      <a:r>
                        <a:rPr lang="pt-BR" sz="16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 prazo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Impacto no orçamento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Data de aprovação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Alterar as regras de faturamento dos contratos por hora; estabelecer valores</a:t>
                      </a:r>
                      <a:r>
                        <a:rPr lang="pt-BR" sz="1400" baseline="0" dirty="0" smtClean="0"/>
                        <a:t> máximos permitidos por contrasto e por mês.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10/04/2011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15 dias</a:t>
                      </a:r>
                      <a:r>
                        <a:rPr lang="pt-BR" sz="1400" baseline="0" dirty="0" smtClean="0"/>
                        <a:t> úteis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Aumento de R$</a:t>
                      </a:r>
                      <a:r>
                        <a:rPr lang="pt-BR" sz="1400" baseline="0" dirty="0" smtClean="0"/>
                        <a:t> 5.500,00 no custo do projeto.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15/05/2011</a:t>
                      </a:r>
                      <a:endParaRPr lang="pt-BR" sz="140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ransition advTm="1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pt-BR" dirty="0" smtClean="0">
                <a:solidFill>
                  <a:srgbClr val="FF0000"/>
                </a:solidFill>
              </a:rPr>
              <a:t>Controle e monitoramento</a:t>
            </a:r>
          </a:p>
          <a:p>
            <a:pPr marL="622300" lvl="2" indent="-163513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do projeto</a:t>
            </a:r>
          </a:p>
          <a:p>
            <a:pPr marL="622300" lvl="3" indent="11113">
              <a:buNone/>
            </a:pPr>
            <a:r>
              <a:rPr lang="pt-BR" dirty="0" smtClean="0"/>
              <a:t>O projeto será acompanhado regularmente 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95282" y="2564908"/>
          <a:ext cx="8297198" cy="3317440"/>
        </p:xfrm>
        <a:graphic>
          <a:graphicData uri="http://schemas.openxmlformats.org/drawingml/2006/table">
            <a:tbl>
              <a:tblPr/>
              <a:tblGrid>
                <a:gridCol w="304310"/>
                <a:gridCol w="3816424"/>
                <a:gridCol w="1584176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</a:tblGrid>
              <a:tr h="487970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PROJETO: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IMPLANTAÇÃO DE ERP EM ESCRITÓRIO DE ADVOCACIA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7472">
                <a:tc rowSpan="2"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Atividades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Responsáveis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Semanas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projeto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36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marL="0" indent="0" algn="ctr" fontAlgn="b"/>
                      <a:r>
                        <a:rPr lang="pt-BR" sz="1100" b="1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P</a:t>
                      </a:r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pt-BR" sz="1100" b="1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Estabelecimento</a:t>
                      </a:r>
                      <a:r>
                        <a:rPr lang="pt-BR" sz="1100" b="1" i="0" u="none" strike="noStrike" baseline="0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do cronograma detalhado do projeto</a:t>
                      </a:r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err="1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/ </a:t>
                      </a:r>
                      <a:r>
                        <a:rPr lang="pt-BR" sz="1100" b="0" i="0" u="none" strike="noStrike" dirty="0" err="1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Gte</a:t>
                      </a:r>
                      <a:r>
                        <a:rPr lang="pt-BR" sz="1100" b="0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Projeto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</a:t>
                      </a:r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FFCC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FFCC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Consultoria preliminar </a:t>
                      </a:r>
                    </a:p>
                  </a:txBody>
                  <a:tcPr marL="39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Entrevistas com os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Sócios, Gerente Projeto e Supervisor de TI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 adequação da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estrutura organizacional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Gte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Análise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 adequação do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plano de contas / custos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P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Conhecimento da estrutura de cargos e salários</a:t>
                      </a: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SWHouse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/ </a:t>
                      </a:r>
                      <a:r>
                        <a:rPr lang="pt-BR" sz="1100" b="0" i="0" u="none" strike="noStrike" dirty="0" err="1">
                          <a:solidFill>
                            <a:schemeClr val="bg1"/>
                          </a:solidFill>
                          <a:latin typeface="Calibri"/>
                        </a:rPr>
                        <a:t>G</a:t>
                      </a:r>
                      <a:r>
                        <a:rPr lang="pt-BR" sz="1100" b="0" i="0" u="none" strike="noStrike" dirty="0" err="1" smtClean="0">
                          <a:solidFill>
                            <a:schemeClr val="bg1"/>
                          </a:solidFill>
                          <a:latin typeface="Calibri"/>
                        </a:rPr>
                        <a:t>te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Projeto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8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R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800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são projetos?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6399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sz="2800" dirty="0" smtClean="0"/>
              <a:t>“Projetos são processos </a:t>
            </a:r>
            <a:r>
              <a:rPr lang="pt-BR" sz="2800" b="1" dirty="0" smtClean="0">
                <a:solidFill>
                  <a:srgbClr val="FFC000"/>
                </a:solidFill>
              </a:rPr>
              <a:t>únicos</a:t>
            </a:r>
            <a:r>
              <a:rPr lang="pt-BR" sz="2800" dirty="0" smtClean="0"/>
              <a:t>, consistindo em grupos de atividades </a:t>
            </a:r>
            <a:r>
              <a:rPr lang="pt-BR" sz="2800" b="1" dirty="0" smtClean="0">
                <a:solidFill>
                  <a:srgbClr val="FFC000"/>
                </a:solidFill>
              </a:rPr>
              <a:t>coordenadas e controladas</a:t>
            </a:r>
            <a:r>
              <a:rPr lang="pt-BR" sz="2800" dirty="0" smtClean="0"/>
              <a:t> com </a:t>
            </a:r>
            <a:r>
              <a:rPr lang="pt-BR" sz="2800" b="1" dirty="0" smtClean="0">
                <a:solidFill>
                  <a:srgbClr val="FFC000"/>
                </a:solidFill>
              </a:rPr>
              <a:t>datas para início e término</a:t>
            </a:r>
            <a:r>
              <a:rPr lang="pt-BR" sz="2800" dirty="0" smtClean="0"/>
              <a:t>, empreendidos para o alcance de objetivos conforme </a:t>
            </a:r>
            <a:r>
              <a:rPr lang="pt-BR" sz="2800" b="1" dirty="0" smtClean="0">
                <a:solidFill>
                  <a:srgbClr val="FFC000"/>
                </a:solidFill>
              </a:rPr>
              <a:t>requisitos específicos</a:t>
            </a:r>
            <a:r>
              <a:rPr lang="pt-BR" sz="2800" dirty="0" smtClean="0"/>
              <a:t> que incluem </a:t>
            </a:r>
            <a:r>
              <a:rPr lang="pt-BR" sz="2800" b="1" dirty="0" smtClean="0">
                <a:solidFill>
                  <a:srgbClr val="FFC000"/>
                </a:solidFill>
              </a:rPr>
              <a:t>limitações de tempo, custos e recursos</a:t>
            </a:r>
            <a:r>
              <a:rPr lang="pt-BR" sz="2800" dirty="0" smtClean="0"/>
              <a:t>.”</a:t>
            </a:r>
            <a:r>
              <a:rPr lang="pt-BR" sz="2800" baseline="30000" dirty="0" smtClean="0"/>
              <a:t>*</a:t>
            </a:r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pt-BR" sz="1400" dirty="0" smtClean="0"/>
              <a:t>* Definição conforme norma ISO-10.006</a:t>
            </a:r>
          </a:p>
        </p:txBody>
      </p:sp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pt-BR" dirty="0" smtClean="0">
                <a:solidFill>
                  <a:srgbClr val="FFC000"/>
                </a:solidFill>
              </a:rPr>
              <a:t>Encerramento do projeto</a:t>
            </a:r>
          </a:p>
          <a:p>
            <a:pPr marL="622300" lvl="2" indent="-163513"/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Documentação e objetivos</a:t>
            </a:r>
          </a:p>
          <a:p>
            <a:pPr marL="622300" lvl="3" indent="11113">
              <a:buNone/>
            </a:pPr>
            <a:r>
              <a:rPr lang="pt-BR" dirty="0" smtClean="0"/>
              <a:t>O projeto será encerrado formalmente para que todos os </a:t>
            </a:r>
            <a:r>
              <a:rPr lang="pt-BR" i="1" dirty="0" err="1" smtClean="0"/>
              <a:t>stakeholders</a:t>
            </a:r>
            <a:r>
              <a:rPr lang="pt-BR" dirty="0" smtClean="0"/>
              <a:t> possam verificar se seus objetivos foram cumpridos conforme planejado.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2852936"/>
          <a:ext cx="7488831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PROJETO – IMPLANTAÇÃO DE ERP NO ESCRITÓRIO XYZ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Documentos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Responsáveis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Ação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Termos</a:t>
                      </a:r>
                      <a:r>
                        <a:rPr lang="pt-BR" sz="1400" baseline="0" dirty="0" smtClean="0"/>
                        <a:t> de aceitação de todos os elementos do projeto.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Obter aprovação dos </a:t>
                      </a:r>
                      <a:r>
                        <a:rPr lang="pt-BR" sz="1400" i="1" dirty="0" err="1" smtClean="0"/>
                        <a:t>stakeholders</a:t>
                      </a:r>
                      <a:r>
                        <a:rPr lang="pt-BR" sz="1400" dirty="0" smtClean="0"/>
                        <a:t> envolvidos.</a:t>
                      </a:r>
                      <a:endParaRPr lang="pt-BR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Resumo</a:t>
                      </a:r>
                      <a:r>
                        <a:rPr lang="pt-BR" sz="1400" baseline="0" dirty="0" smtClean="0"/>
                        <a:t> financeiro dos investimentos efetuados.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Entregar ao departamento contábil do cliente.</a:t>
                      </a:r>
                      <a:endParaRPr lang="pt-BR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Documentação completa do sistema implantado.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 e equipe técnica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Entregar</a:t>
                      </a:r>
                      <a:r>
                        <a:rPr lang="pt-BR" sz="1400" baseline="0" dirty="0" smtClean="0"/>
                        <a:t> aos usuários do sistema.</a:t>
                      </a:r>
                      <a:endParaRPr lang="pt-BR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Documentação completa dos bens adquiridos.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Entregar ao departamento contábil do cliente.</a:t>
                      </a:r>
                      <a:endParaRPr lang="pt-BR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Atas de reuniões ocorridas durante o projeto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 e equipe do projeto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Arquivar.</a:t>
                      </a:r>
                      <a:endParaRPr lang="pt-BR" sz="140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ransition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Implantando a gestão de projetos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pt-BR" dirty="0" smtClean="0">
                <a:solidFill>
                  <a:srgbClr val="FFC000"/>
                </a:solidFill>
              </a:rPr>
              <a:t>Encerramento do projeto</a:t>
            </a:r>
          </a:p>
          <a:p>
            <a:pPr marL="622300" lvl="2" indent="-163513"/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Documentação e objetivos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2348880"/>
          <a:ext cx="7488831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PROJETO – IMPLANTAÇÃO DE ERP NO ESCRITÓRIO XYZ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Documentos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Responsáveis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Ação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Contratos</a:t>
                      </a:r>
                      <a:r>
                        <a:rPr lang="pt-BR" sz="1400" baseline="0" dirty="0" smtClean="0"/>
                        <a:t> de consultores contratados.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Encerrar</a:t>
                      </a:r>
                      <a:r>
                        <a:rPr lang="pt-BR" sz="1400" baseline="0" dirty="0" smtClean="0"/>
                        <a:t> e arquivar.</a:t>
                      </a:r>
                      <a:endParaRPr lang="pt-BR" sz="1400" dirty="0"/>
                    </a:p>
                  </a:txBody>
                  <a:tcPr marL="45720" marR="457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i="1" dirty="0" smtClean="0"/>
                        <a:t>Feedback</a:t>
                      </a:r>
                      <a:r>
                        <a:rPr lang="pt-BR" sz="1400" baseline="0" dirty="0" smtClean="0"/>
                        <a:t> do projeto para futuras ações de melhorias.</a:t>
                      </a:r>
                      <a:endParaRPr lang="pt-BR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Gerente do projeto e </a:t>
                      </a:r>
                      <a:r>
                        <a:rPr lang="pt-BR" sz="1400" i="1" dirty="0" err="1" smtClean="0"/>
                        <a:t>stakeholders</a:t>
                      </a:r>
                      <a:endParaRPr lang="pt-BR" sz="1400" i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Entregar ao cliente.</a:t>
                      </a:r>
                      <a:endParaRPr lang="pt-BR" sz="140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ransition advTm="11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t-BR" sz="2000" dirty="0" smtClean="0"/>
              <a:t>Administrar projetos significa tomar todas as medidas necessárias para que os investimentos do escritório e de seus clientes sejam recompensados com resultados financeiros e organizacionais de elevados padrões.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t-BR" sz="2000" dirty="0" smtClean="0"/>
              <a:t>Administrar projetos significa planejar e controlar exaustivamente, evitando desvios e surpresas. Projetos, como dito no início desta apresentação, são processos únicos, consistindo em grupos de atividades coordenadas e controladas com datas para início e término, empreendidos para o alcance de objetivos conforme requisitos específicos que incluem limitações de tempo, custos e recursos.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t-BR" sz="2000" dirty="0" smtClean="0"/>
              <a:t>Portanto, administrar projetos significa cuidar com precisão de cada um dos detalhes do escopo, prazo, orçamento, qualidade e riscos.</a:t>
            </a:r>
            <a:endParaRPr lang="pt-BR" sz="2000" dirty="0"/>
          </a:p>
        </p:txBody>
      </p:sp>
    </p:spTree>
  </p:cSld>
  <p:clrMapOvr>
    <a:masterClrMapping/>
  </p:clrMapOvr>
  <p:transition advTm="26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27726" y="6264495"/>
            <a:ext cx="2031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www.tellescorrea.com.br</a:t>
            </a:r>
            <a:endParaRPr lang="pt-BR" sz="14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são projetos?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60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pt-BR" dirty="0" smtClean="0"/>
              <a:t>As palavras em cor laranja nesta definição induzem à caracterização dada pelo PMI</a:t>
            </a:r>
            <a:r>
              <a:rPr lang="pt-BR" baseline="30000" dirty="0" smtClean="0"/>
              <a:t>*</a:t>
            </a:r>
            <a:r>
              <a:rPr lang="pt-BR" dirty="0" smtClean="0"/>
              <a:t> aos projetos. Eles devem abranger nove áreas de conhecimentos: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Escopo 		(requisitos específicos)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Tempo 		(data de início e de término)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RH 		(recursos)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Custos 		(custos e recursos)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Aquisições 	(custos e recursos)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Qualidade 	(requisitos específicos)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Riscos 		(tempo, custos e recursos)</a:t>
            </a:r>
          </a:p>
          <a:p>
            <a:pPr marL="741363" lvl="1" indent="-457200">
              <a:buFont typeface="+mj-lt"/>
              <a:buAutoNum type="arabicPeriod"/>
            </a:pPr>
            <a:r>
              <a:rPr lang="pt-BR" dirty="0" smtClean="0"/>
              <a:t>Comunicações 	(coordenação e controle)</a:t>
            </a:r>
          </a:p>
          <a:p>
            <a:pPr marL="741363" lvl="1" indent="-457200">
              <a:spcAft>
                <a:spcPts val="1200"/>
              </a:spcAft>
              <a:buFont typeface="+mj-lt"/>
              <a:buAutoNum type="arabicPeriod"/>
            </a:pPr>
            <a:r>
              <a:rPr lang="pt-BR" dirty="0" smtClean="0"/>
              <a:t>Integração 	(coordenação e controle)</a:t>
            </a:r>
          </a:p>
          <a:p>
            <a:pPr marL="457200" indent="-457200">
              <a:buNone/>
            </a:pPr>
            <a:r>
              <a:rPr lang="pt-BR" sz="1400" dirty="0" smtClean="0"/>
              <a:t>*</a:t>
            </a:r>
            <a:r>
              <a:rPr lang="pt-BR" sz="1400" i="1" dirty="0" smtClean="0"/>
              <a:t> Project Management </a:t>
            </a:r>
            <a:r>
              <a:rPr lang="pt-BR" sz="1400" i="1" dirty="0" err="1" smtClean="0"/>
              <a:t>Institute</a:t>
            </a:r>
            <a:endParaRPr lang="pt-BR" sz="1400" i="1" dirty="0"/>
          </a:p>
        </p:txBody>
      </p:sp>
    </p:spTree>
  </p:cSld>
  <p:clrMapOvr>
    <a:masterClrMapping/>
  </p:clrMapOvr>
  <p:transition advTm="2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144016" y="1844824"/>
            <a:ext cx="8820472" cy="4752528"/>
            <a:chOff x="0" y="1916832"/>
            <a:chExt cx="8820472" cy="4752528"/>
          </a:xfrm>
        </p:grpSpPr>
        <p:sp>
          <p:nvSpPr>
            <p:cNvPr id="14" name="Elipse 13"/>
            <p:cNvSpPr/>
            <p:nvPr/>
          </p:nvSpPr>
          <p:spPr>
            <a:xfrm>
              <a:off x="0" y="1916832"/>
              <a:ext cx="8820472" cy="475252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3550557" y="3789040"/>
              <a:ext cx="24831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MONITORAMENTO E</a:t>
              </a:r>
            </a:p>
            <a:p>
              <a:pPr algn="ctr"/>
              <a:r>
                <a:rPr lang="pt-BR" b="1" dirty="0" smtClean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CONTROLE DO PROJETO</a:t>
              </a:r>
            </a:p>
          </p:txBody>
        </p:sp>
      </p:grp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fases de um projeto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611560" y="3068960"/>
            <a:ext cx="2160240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INICIAÇÃO DO PROJETO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6516216" y="3068960"/>
            <a:ext cx="2160240" cy="1872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ENCERRAMENTO DO PROJETO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2987824" y="2204864"/>
            <a:ext cx="3312368" cy="1728192"/>
            <a:chOff x="2915816" y="2204864"/>
            <a:chExt cx="3168352" cy="1728192"/>
          </a:xfrm>
        </p:grpSpPr>
        <p:sp>
          <p:nvSpPr>
            <p:cNvPr id="10" name="Seta em forma de U 9"/>
            <p:cNvSpPr/>
            <p:nvPr/>
          </p:nvSpPr>
          <p:spPr>
            <a:xfrm>
              <a:off x="2915816" y="2204864"/>
              <a:ext cx="3168352" cy="1728192"/>
            </a:xfrm>
            <a:prstGeom prst="uturnArrow">
              <a:avLst>
                <a:gd name="adj1" fmla="val 42007"/>
                <a:gd name="adj2" fmla="val 25000"/>
                <a:gd name="adj3" fmla="val 25000"/>
                <a:gd name="adj4" fmla="val 42490"/>
                <a:gd name="adj5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3670994" y="2276873"/>
              <a:ext cx="15490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PLANEJAMENTO</a:t>
              </a:r>
            </a:p>
            <a:p>
              <a:pPr algn="ctr"/>
              <a:r>
                <a:rPr lang="pt-B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 PROJETO</a:t>
              </a: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2987824" y="4077072"/>
            <a:ext cx="3312368" cy="1800200"/>
            <a:chOff x="2915816" y="4077072"/>
            <a:chExt cx="3168352" cy="1800200"/>
          </a:xfrm>
        </p:grpSpPr>
        <p:sp>
          <p:nvSpPr>
            <p:cNvPr id="12" name="Seta em forma de U 11"/>
            <p:cNvSpPr/>
            <p:nvPr/>
          </p:nvSpPr>
          <p:spPr>
            <a:xfrm flipV="1">
              <a:off x="2915816" y="4077072"/>
              <a:ext cx="3168352" cy="1800200"/>
            </a:xfrm>
            <a:prstGeom prst="uturnArrow">
              <a:avLst>
                <a:gd name="adj1" fmla="val 42007"/>
                <a:gd name="adj2" fmla="val 25000"/>
                <a:gd name="adj3" fmla="val 25000"/>
                <a:gd name="adj4" fmla="val 42490"/>
                <a:gd name="adj5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3832604" y="5220489"/>
              <a:ext cx="12620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EXECUÇÃO</a:t>
              </a:r>
            </a:p>
            <a:p>
              <a:pPr algn="ctr"/>
              <a:r>
                <a:rPr lang="pt-BR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DO PROJETO</a:t>
              </a:r>
              <a:endParaRPr lang="pt-B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São cinco as fases de um projeto:</a:t>
            </a:r>
            <a:endParaRPr lang="pt-BR" dirty="0"/>
          </a:p>
        </p:txBody>
      </p:sp>
    </p:spTree>
  </p:cSld>
  <p:clrMapOvr>
    <a:masterClrMapping/>
  </p:clrMapOvr>
  <p:transition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fases de um projeto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Nestas cinco fases aplicam-se os conhecimentos necessários.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550" y="1916832"/>
          <a:ext cx="8280922" cy="452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2"/>
                <a:gridCol w="1296144"/>
                <a:gridCol w="1296144"/>
                <a:gridCol w="1296144"/>
                <a:gridCol w="1296144"/>
                <a:gridCol w="1296144"/>
              </a:tblGrid>
              <a:tr h="406844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CONHECIMENTOS NECESSÁRIOS E </a:t>
                      </a:r>
                      <a:r>
                        <a:rPr lang="pt-BR" sz="1600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GESTÃO DE: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FASES DO PROJETO</a:t>
                      </a:r>
                      <a:endParaRPr lang="pt-BR" sz="1600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6844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INICIAÇÃO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PLANEJAMENTO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EXECUÇÃO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MONITORAMENTO E CONTROLE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ENCERRAMENTO</a:t>
                      </a:r>
                      <a:endParaRPr lang="pt-BR" sz="1200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ESCOPO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TEMPO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RECURSOS HUMANOS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CUSTOS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AQUISIÇÕES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QUALIDADE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RISCOS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COMUNICAÇÃO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844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INTEGRAÇÃO</a:t>
                      </a:r>
                      <a:endParaRPr lang="pt-BR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3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atual no Brasil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Segundo pesquisas recentes, </a:t>
            </a:r>
            <a:r>
              <a:rPr lang="pt-BR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somente 11%</a:t>
            </a:r>
            <a:r>
              <a:rPr lang="pt-BR" dirty="0" smtClean="0"/>
              <a:t> das organizações apresentam elevado grau de maturidade em gerenciamento de projetos.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1400" dirty="0" smtClean="0"/>
              <a:t>Fonte: Pesquisa Archibald &amp; Prado – 2010/2011</a:t>
            </a:r>
            <a:endParaRPr lang="pt-BR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2673449"/>
            <a:ext cx="72294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ipse 5"/>
          <p:cNvSpPr/>
          <p:nvPr/>
        </p:nvSpPr>
        <p:spPr>
          <a:xfrm>
            <a:off x="5220072" y="3933056"/>
            <a:ext cx="280831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Situação atual no Brasil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t-BR" dirty="0" smtClean="0"/>
              <a:t>Estes 11% concentram-se em poucas áreas de atuação (aquelas com grau superior a 3,0 no gráfico abaixo)</a:t>
            </a:r>
          </a:p>
          <a:p>
            <a:pPr marL="0" indent="0">
              <a:spcAft>
                <a:spcPts val="1800"/>
              </a:spcAft>
              <a:buNone/>
            </a:pPr>
            <a:endParaRPr lang="pt-B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Aft>
                <a:spcPts val="1800"/>
              </a:spcAft>
              <a:buNone/>
            </a:pPr>
            <a:endParaRPr lang="pt-B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Aft>
                <a:spcPts val="1800"/>
              </a:spcAft>
              <a:buNone/>
            </a:pPr>
            <a:endParaRPr lang="pt-B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Aft>
                <a:spcPts val="1800"/>
              </a:spcAft>
              <a:buNone/>
            </a:pPr>
            <a:endParaRPr lang="pt-BR" sz="1800" dirty="0" smtClean="0"/>
          </a:p>
          <a:p>
            <a:pPr marL="0" indent="0">
              <a:spcAft>
                <a:spcPts val="1800"/>
              </a:spcAft>
              <a:buNone/>
            </a:pPr>
            <a:endParaRPr lang="pt-BR" sz="2000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pt-BR" sz="1400" dirty="0" smtClean="0"/>
              <a:t>Fonte: Pesquisa Archibald &amp; Prado – 2010/2011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2160240"/>
            <a:ext cx="52292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ipse 5"/>
          <p:cNvSpPr/>
          <p:nvPr/>
        </p:nvSpPr>
        <p:spPr>
          <a:xfrm>
            <a:off x="2483768" y="4869160"/>
            <a:ext cx="5112568" cy="72008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 advTm="9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 as advocacias?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t-BR" dirty="0" smtClean="0"/>
              <a:t>Os escritórios de advocacia não são sequer citados na pesquisa da Archibald &amp; Prado. Isso significa um enorme potencial de benefícios:</a:t>
            </a:r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endParaRPr lang="pt-BR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pt-BR" sz="1400" dirty="0" smtClean="0"/>
              <a:t>Fonte: Pesquisa Archibald &amp; Prado – 2010/2011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1713" y="2601441"/>
            <a:ext cx="46005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2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2760</Words>
  <Application>Microsoft Office PowerPoint</Application>
  <PresentationFormat>Apresentação na tela (4:3)</PresentationFormat>
  <Paragraphs>903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Tema do Office</vt:lpstr>
      <vt:lpstr>Apresentação do PowerPoint</vt:lpstr>
      <vt:lpstr>Apresentação do PowerPoint</vt:lpstr>
      <vt:lpstr>O que são projetos?</vt:lpstr>
      <vt:lpstr>O que são projetos?</vt:lpstr>
      <vt:lpstr>As fases de um projeto</vt:lpstr>
      <vt:lpstr>As fases de um projeto</vt:lpstr>
      <vt:lpstr>Situação atual no Brasil</vt:lpstr>
      <vt:lpstr>Situação atual no Brasil</vt:lpstr>
      <vt:lpstr>E as advocacias?</vt:lpstr>
      <vt:lpstr>E as advocacias?</vt:lpstr>
      <vt:lpstr>E as advocacias?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Implantando a gestão de projetos</vt:lpstr>
      <vt:lpstr>Conclusão</vt:lpstr>
      <vt:lpstr>Apresentação do PowerPoint</vt:lpstr>
    </vt:vector>
  </TitlesOfParts>
  <Company>Telles Corrêa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Telles Corrêa</dc:creator>
  <cp:lastModifiedBy>João Telles Corrêa Filho</cp:lastModifiedBy>
  <cp:revision>551</cp:revision>
  <dcterms:created xsi:type="dcterms:W3CDTF">2011-03-17T12:43:21Z</dcterms:created>
  <dcterms:modified xsi:type="dcterms:W3CDTF">2014-06-12T12:24:03Z</dcterms:modified>
</cp:coreProperties>
</file>