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56" r:id="rId3"/>
    <p:sldId id="257" r:id="rId4"/>
    <p:sldId id="270" r:id="rId5"/>
    <p:sldId id="282" r:id="rId6"/>
    <p:sldId id="283" r:id="rId7"/>
    <p:sldId id="258" r:id="rId8"/>
    <p:sldId id="259" r:id="rId9"/>
    <p:sldId id="271" r:id="rId10"/>
    <p:sldId id="272" r:id="rId11"/>
    <p:sldId id="277" r:id="rId12"/>
    <p:sldId id="293" r:id="rId13"/>
    <p:sldId id="294" r:id="rId14"/>
    <p:sldId id="284" r:id="rId15"/>
    <p:sldId id="296" r:id="rId16"/>
    <p:sldId id="297" r:id="rId17"/>
    <p:sldId id="298" r:id="rId18"/>
    <p:sldId id="299" r:id="rId19"/>
    <p:sldId id="295" r:id="rId20"/>
    <p:sldId id="300" r:id="rId21"/>
    <p:sldId id="301" r:id="rId22"/>
    <p:sldId id="302" r:id="rId23"/>
    <p:sldId id="303" r:id="rId24"/>
    <p:sldId id="308" r:id="rId25"/>
    <p:sldId id="306" r:id="rId26"/>
    <p:sldId id="304" r:id="rId27"/>
    <p:sldId id="305" r:id="rId28"/>
    <p:sldId id="286" r:id="rId29"/>
    <p:sldId id="309" r:id="rId30"/>
    <p:sldId id="310" r:id="rId31"/>
    <p:sldId id="311" r:id="rId32"/>
    <p:sldId id="274" r:id="rId33"/>
    <p:sldId id="276" r:id="rId3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dUPkvdyWzf0Bz+AfYVcKFw==" hashData="igDO6gAWgQbx1/sINSfORwV1ptY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C0000"/>
    <a:srgbClr val="FFFF66"/>
    <a:srgbClr val="000046"/>
    <a:srgbClr val="FFCC66"/>
    <a:srgbClr val="A26C00"/>
    <a:srgbClr val="FF3300"/>
    <a:srgbClr val="D0D8E8"/>
    <a:srgbClr val="E9E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90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8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69EB08-8D8F-42FE-AF9B-3DA3EE6A414A}" type="datetimeFigureOut">
              <a:rPr lang="pt-BR" smtClean="0"/>
              <a:pPr/>
              <a:t>12/06/2014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4012ECC-DF8E-412F-A301-C67B8806CF3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69EB08-8D8F-42FE-AF9B-3DA3EE6A414A}" type="datetimeFigureOut">
              <a:rPr lang="pt-BR" smtClean="0"/>
              <a:pPr/>
              <a:t>12/06/2014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4012ECC-DF8E-412F-A301-C67B8806CF3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69EB08-8D8F-42FE-AF9B-3DA3EE6A414A}" type="datetimeFigureOut">
              <a:rPr lang="pt-BR" smtClean="0"/>
              <a:pPr/>
              <a:t>12/06/2014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4012ECC-DF8E-412F-A301-C67B8806CF3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643471"/>
          </a:xfrm>
        </p:spPr>
        <p:txBody>
          <a:bodyPr/>
          <a:lstStyle>
            <a:lvl1pPr algn="just">
              <a:defRPr/>
            </a:lvl1pPr>
            <a:lvl2pPr algn="just">
              <a:defRPr/>
            </a:lvl2pPr>
            <a:lvl3pPr algn="just">
              <a:defRPr/>
            </a:lvl3pPr>
            <a:lvl4pPr algn="just">
              <a:defRPr/>
            </a:lvl4pPr>
            <a:lvl5pPr algn="just">
              <a:defRPr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69EB08-8D8F-42FE-AF9B-3DA3EE6A414A}" type="datetimeFigureOut">
              <a:rPr lang="pt-BR" smtClean="0"/>
              <a:pPr/>
              <a:t>12/06/2014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4012ECC-DF8E-412F-A301-C67B8806CF3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69EB08-8D8F-42FE-AF9B-3DA3EE6A414A}" type="datetimeFigureOut">
              <a:rPr lang="pt-BR" smtClean="0"/>
              <a:pPr/>
              <a:t>12/06/2014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4012ECC-DF8E-412F-A301-C67B8806CF3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69EB08-8D8F-42FE-AF9B-3DA3EE6A414A}" type="datetimeFigureOut">
              <a:rPr lang="pt-BR" smtClean="0"/>
              <a:pPr/>
              <a:t>12/06/2014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4012ECC-DF8E-412F-A301-C67B8806CF3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69EB08-8D8F-42FE-AF9B-3DA3EE6A414A}" type="datetimeFigureOut">
              <a:rPr lang="pt-BR" smtClean="0"/>
              <a:pPr/>
              <a:t>12/06/2014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4012ECC-DF8E-412F-A301-C67B8806CF3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2" y="-24"/>
            <a:ext cx="9180000" cy="6866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69EB08-8D8F-42FE-AF9B-3DA3EE6A414A}" type="datetimeFigureOut">
              <a:rPr lang="pt-BR" smtClean="0"/>
              <a:pPr/>
              <a:t>12/06/2014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4012ECC-DF8E-412F-A301-C67B8806CF3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69EB08-8D8F-42FE-AF9B-3DA3EE6A414A}" type="datetimeFigureOut">
              <a:rPr lang="pt-BR" smtClean="0"/>
              <a:pPr/>
              <a:t>12/06/2014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4012ECC-DF8E-412F-A301-C67B8806CF3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Pi e John\Documents\João\Formulários\JT_site.1.jp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-16929" y="-13672"/>
            <a:ext cx="9238154" cy="6882782"/>
          </a:xfrm>
          <a:prstGeom prst="rect">
            <a:avLst/>
          </a:prstGeom>
          <a:noFill/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b="1" kern="1200">
          <a:solidFill>
            <a:srgbClr val="FFFF66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1pPr>
      <a:lvl2pPr marL="627063" indent="-263525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801688" indent="-174625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077913" indent="-276225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bg1"/>
          </a:solidFill>
          <a:latin typeface="+mn-lt"/>
          <a:ea typeface="+mn-ea"/>
          <a:cs typeface="+mn-cs"/>
        </a:defRPr>
      </a:lvl4pPr>
      <a:lvl5pPr marL="1252538" indent="-174625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advTm="1000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 as advocacias?</a:t>
            </a:r>
            <a:endParaRPr lang="pt-BR" dirty="0"/>
          </a:p>
        </p:txBody>
      </p:sp>
      <p:sp>
        <p:nvSpPr>
          <p:cNvPr id="91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643471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pt-BR" dirty="0" smtClean="0"/>
              <a:t>Os escritórios atualmente em fase de modernização concentram esforços em algumas famílias de projetos, variando conforme o porte e/ou áreas de atuação:</a:t>
            </a:r>
            <a:endParaRPr lang="pt-BR" sz="1400" dirty="0" smtClean="0"/>
          </a:p>
        </p:txBody>
      </p:sp>
      <p:graphicFrame>
        <p:nvGraphicFramePr>
          <p:cNvPr id="92" name="Tabela 91"/>
          <p:cNvGraphicFramePr>
            <a:graphicFrameLocks noGrp="1"/>
          </p:cNvGraphicFramePr>
          <p:nvPr/>
        </p:nvGraphicFramePr>
        <p:xfrm>
          <a:off x="564232" y="2672928"/>
          <a:ext cx="8040214" cy="37821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8602"/>
                <a:gridCol w="1148602"/>
                <a:gridCol w="1148602"/>
                <a:gridCol w="1148602"/>
                <a:gridCol w="1148602"/>
                <a:gridCol w="1148602"/>
                <a:gridCol w="1148602"/>
              </a:tblGrid>
              <a:tr h="319747">
                <a:tc gridSpan="2">
                  <a:txBody>
                    <a:bodyPr/>
                    <a:lstStyle/>
                    <a:p>
                      <a:pPr algn="ctr"/>
                      <a:r>
                        <a:rPr lang="pt-BR" sz="1400" b="1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CARACTERÍSTICAS</a:t>
                      </a:r>
                      <a:endParaRPr lang="pt-BR" sz="1400" b="1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0000" marR="90000" marT="18000" marB="1800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pt-BR" sz="1400" b="1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PROJETOS</a:t>
                      </a:r>
                      <a:endParaRPr lang="pt-BR" sz="1400" b="1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0000" marR="90000" marT="18000" marB="1800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600" b="1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0000" marR="90000" marT="18000" marB="1800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pt-BR" sz="1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582933"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Porte</a:t>
                      </a:r>
                      <a:endParaRPr lang="pt-BR" sz="1200" b="1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0000" marR="90000" marT="18000" marB="1800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Nichos</a:t>
                      </a:r>
                      <a:endParaRPr lang="pt-BR" sz="1200" b="1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0000" marR="90000" marT="18000" marB="1800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Projetos de clientes</a:t>
                      </a:r>
                      <a:endParaRPr lang="pt-BR" sz="12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0000" marR="90000" marT="18000" marB="1800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Remuneração</a:t>
                      </a:r>
                      <a:r>
                        <a:rPr lang="pt-BR" sz="1200" b="1" baseline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de sócios e associados</a:t>
                      </a:r>
                      <a:endParaRPr lang="pt-BR" sz="1200" b="1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0000" marR="90000" marT="18000" marB="1800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Implantação de sistemas</a:t>
                      </a:r>
                      <a:endParaRPr lang="pt-BR" sz="1200" b="1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0000" marR="90000" marT="18000" marB="1800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Gestão de conhecimento</a:t>
                      </a:r>
                      <a:endParaRPr lang="pt-BR" sz="1200" b="1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0000" marR="90000" marT="18000" marB="1800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Planejamento e BSC</a:t>
                      </a:r>
                      <a:endParaRPr lang="pt-BR" sz="1200" b="1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0000" marR="90000" marT="18000" marB="1800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319747">
                <a:tc rowSpan="3"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Grande</a:t>
                      </a:r>
                      <a:endParaRPr lang="pt-BR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0000" marR="90000" marT="18000" marB="1800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Empresarial</a:t>
                      </a:r>
                      <a:endParaRPr lang="pt-BR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0000" marR="90000" marT="18000" marB="1800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X</a:t>
                      </a:r>
                      <a:endParaRPr lang="pt-BR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0000" marR="90000" marT="18000" marB="1800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X</a:t>
                      </a:r>
                      <a:endParaRPr lang="pt-BR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0000" marR="90000" marT="18000" marB="1800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X</a:t>
                      </a:r>
                      <a:endParaRPr lang="pt-BR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0000" marR="90000" marT="18000" marB="1800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X</a:t>
                      </a:r>
                      <a:endParaRPr lang="pt-BR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0000" marR="90000" marT="18000" marB="1800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X</a:t>
                      </a:r>
                      <a:endParaRPr lang="pt-BR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0000" marR="90000" marT="18000" marB="1800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19747">
                <a:tc vMerge="1">
                  <a:txBody>
                    <a:bodyPr/>
                    <a:lstStyle/>
                    <a:p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Pessoas</a:t>
                      </a:r>
                      <a:r>
                        <a:rPr lang="pt-BR" sz="12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físicas</a:t>
                      </a:r>
                      <a:endParaRPr lang="pt-BR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0000" marR="90000" marT="18000" marB="1800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X</a:t>
                      </a:r>
                      <a:endParaRPr lang="pt-BR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0000" marR="90000" marT="18000" marB="1800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0000" marR="90000" marT="18000" marB="1800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X</a:t>
                      </a:r>
                      <a:endParaRPr lang="pt-BR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0000" marR="90000" marT="18000" marB="1800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X</a:t>
                      </a:r>
                      <a:endParaRPr lang="pt-BR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0000" marR="90000" marT="18000" marB="1800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0000" marR="90000" marT="18000" marB="1800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19747">
                <a:tc vMerge="1">
                  <a:txBody>
                    <a:bodyPr/>
                    <a:lstStyle/>
                    <a:p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Ambos</a:t>
                      </a:r>
                      <a:endParaRPr lang="pt-BR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0000" marR="90000" marT="18000" marB="1800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X</a:t>
                      </a:r>
                      <a:endParaRPr lang="pt-BR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0000" marR="90000" marT="18000" marB="1800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X</a:t>
                      </a:r>
                      <a:endParaRPr lang="pt-BR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0000" marR="90000" marT="18000" marB="1800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X</a:t>
                      </a:r>
                      <a:endParaRPr lang="pt-BR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0000" marR="90000" marT="18000" marB="1800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X</a:t>
                      </a:r>
                      <a:endParaRPr lang="pt-BR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0000" marR="90000" marT="18000" marB="1800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X</a:t>
                      </a:r>
                      <a:endParaRPr lang="pt-BR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0000" marR="90000" marT="18000" marB="1800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19747">
                <a:tc rowSpan="3"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Médio</a:t>
                      </a:r>
                      <a:endParaRPr lang="pt-BR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0000" marR="90000" marT="18000" marB="1800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Empresarial</a:t>
                      </a:r>
                      <a:endParaRPr lang="pt-BR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0000" marR="90000" marT="18000" marB="1800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X</a:t>
                      </a:r>
                      <a:endParaRPr lang="pt-BR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0000" marR="90000" marT="18000" marB="1800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X</a:t>
                      </a:r>
                      <a:endParaRPr lang="pt-BR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0000" marR="90000" marT="18000" marB="1800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X</a:t>
                      </a:r>
                      <a:endParaRPr lang="pt-BR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0000" marR="90000" marT="18000" marB="1800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X</a:t>
                      </a:r>
                      <a:endParaRPr lang="pt-BR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0000" marR="90000" marT="18000" marB="1800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X</a:t>
                      </a:r>
                      <a:endParaRPr lang="pt-BR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0000" marR="90000" marT="18000" marB="1800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319747">
                <a:tc vMerge="1">
                  <a:txBody>
                    <a:bodyPr/>
                    <a:lstStyle/>
                    <a:p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Pessoas</a:t>
                      </a:r>
                      <a:r>
                        <a:rPr lang="pt-BR" sz="12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físicas</a:t>
                      </a:r>
                      <a:endParaRPr lang="pt-BR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0000" marR="90000" marT="18000" marB="1800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X</a:t>
                      </a:r>
                      <a:endParaRPr lang="pt-BR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0000" marR="90000" marT="18000" marB="1800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0000" marR="90000" marT="18000" marB="1800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0000" marR="90000" marT="18000" marB="1800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0000" marR="90000" marT="18000" marB="1800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0000" marR="90000" marT="18000" marB="1800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319747">
                <a:tc vMerge="1">
                  <a:txBody>
                    <a:bodyPr/>
                    <a:lstStyle/>
                    <a:p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Ambos</a:t>
                      </a:r>
                      <a:endParaRPr lang="pt-BR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0000" marR="90000" marT="18000" marB="1800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X</a:t>
                      </a:r>
                      <a:endParaRPr lang="pt-BR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0000" marR="90000" marT="18000" marB="1800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X</a:t>
                      </a:r>
                      <a:endParaRPr lang="pt-BR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0000" marR="90000" marT="18000" marB="1800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X</a:t>
                      </a:r>
                      <a:endParaRPr lang="pt-BR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0000" marR="90000" marT="18000" marB="1800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X</a:t>
                      </a:r>
                      <a:endParaRPr lang="pt-BR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0000" marR="90000" marT="18000" marB="1800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X</a:t>
                      </a:r>
                      <a:endParaRPr lang="pt-BR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0000" marR="90000" marT="18000" marB="1800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319747">
                <a:tc rowSpan="3"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Pequeno</a:t>
                      </a:r>
                      <a:endParaRPr lang="pt-BR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0000" marR="90000" marT="18000" marB="1800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Empresarial</a:t>
                      </a:r>
                      <a:endParaRPr lang="pt-BR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0000" marR="90000" marT="18000" marB="1800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X</a:t>
                      </a:r>
                      <a:endParaRPr lang="pt-BR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0000" marR="90000" marT="18000" marB="1800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X</a:t>
                      </a:r>
                      <a:endParaRPr lang="pt-BR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0000" marR="90000" marT="18000" marB="1800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X</a:t>
                      </a:r>
                      <a:endParaRPr lang="pt-BR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0000" marR="90000" marT="18000" marB="1800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0000" marR="90000" marT="18000" marB="1800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0000" marR="90000" marT="18000" marB="1800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19747">
                <a:tc vMerge="1">
                  <a:txBody>
                    <a:bodyPr/>
                    <a:lstStyle/>
                    <a:p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Pessoas</a:t>
                      </a:r>
                      <a:r>
                        <a:rPr lang="pt-BR" sz="12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físicas</a:t>
                      </a:r>
                      <a:endParaRPr lang="pt-BR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0000" marR="90000" marT="18000" marB="1800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X</a:t>
                      </a:r>
                      <a:endParaRPr lang="pt-BR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0000" marR="90000" marT="18000" marB="1800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0000" marR="90000" marT="18000" marB="1800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0000" marR="90000" marT="18000" marB="1800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0000" marR="90000" marT="18000" marB="1800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0000" marR="90000" marT="18000" marB="1800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19747">
                <a:tc vMerge="1">
                  <a:txBody>
                    <a:bodyPr/>
                    <a:lstStyle/>
                    <a:p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Ambos</a:t>
                      </a:r>
                      <a:endParaRPr lang="pt-BR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0000" marR="90000" marT="18000" marB="1800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X</a:t>
                      </a:r>
                      <a:endParaRPr lang="pt-BR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0000" marR="90000" marT="18000" marB="1800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X</a:t>
                      </a:r>
                      <a:endParaRPr lang="pt-BR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0000" marR="90000" marT="18000" marB="1800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X</a:t>
                      </a:r>
                      <a:endParaRPr lang="pt-BR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0000" marR="90000" marT="18000" marB="1800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0000" marR="90000" marT="18000" marB="1800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0000" marR="90000" marT="18000" marB="1800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advTm="17000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 as advocacias?</a:t>
            </a:r>
            <a:endParaRPr lang="pt-BR" dirty="0"/>
          </a:p>
        </p:txBody>
      </p:sp>
      <p:sp>
        <p:nvSpPr>
          <p:cNvPr id="91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643471"/>
          </a:xfrm>
        </p:spPr>
        <p:txBody>
          <a:bodyPr/>
          <a:lstStyle/>
          <a:p>
            <a:pPr marL="0" indent="0">
              <a:spcAft>
                <a:spcPts val="3000"/>
              </a:spcAft>
              <a:buNone/>
            </a:pPr>
            <a:r>
              <a:rPr lang="pt-BR" dirty="0" smtClean="0"/>
              <a:t>Cruzando todos estes dados e pesquisas vemos um imenso campo para que os escritórios obtenham maior retorno sobre os investimentos com a correta gestão de projetos.</a:t>
            </a:r>
          </a:p>
          <a:p>
            <a:pPr marL="0" indent="0">
              <a:buNone/>
            </a:pPr>
            <a:r>
              <a:rPr lang="pt-BR" dirty="0" smtClean="0"/>
              <a:t>Assim, vale a pena dedicar alguns minutos ao conhecimento das melhores práticas de gerenciamento de projetos conforme o PMI</a:t>
            </a:r>
            <a:r>
              <a:rPr lang="pt-BR" baseline="30000" dirty="0" smtClean="0"/>
              <a:t>*</a:t>
            </a:r>
            <a:r>
              <a:rPr lang="pt-BR" dirty="0" smtClean="0"/>
              <a:t> e o PMBOK®</a:t>
            </a:r>
            <a:r>
              <a:rPr lang="pt-BR" baseline="30000" dirty="0" smtClean="0"/>
              <a:t>**</a:t>
            </a:r>
            <a:r>
              <a:rPr lang="pt-BR" dirty="0" smtClean="0"/>
              <a:t>.</a:t>
            </a:r>
          </a:p>
          <a:p>
            <a:pPr marL="0" indent="0">
              <a:buNone/>
            </a:pPr>
            <a:endParaRPr lang="pt-BR" sz="1600" i="1" dirty="0" smtClean="0"/>
          </a:p>
          <a:p>
            <a:pPr marL="0" indent="0">
              <a:buNone/>
            </a:pPr>
            <a:endParaRPr lang="pt-BR" sz="1600" i="1" dirty="0" smtClean="0"/>
          </a:p>
          <a:p>
            <a:pPr marL="0" indent="0">
              <a:buNone/>
            </a:pPr>
            <a:endParaRPr lang="pt-BR" sz="1600" i="1" dirty="0" smtClean="0"/>
          </a:p>
          <a:p>
            <a:pPr marL="0" indent="0">
              <a:buNone/>
            </a:pPr>
            <a:endParaRPr lang="pt-BR" sz="1600" i="1" dirty="0" smtClean="0"/>
          </a:p>
          <a:p>
            <a:pPr marL="0" indent="0">
              <a:buNone/>
            </a:pPr>
            <a:r>
              <a:rPr lang="pt-BR" sz="1600" i="1" dirty="0" smtClean="0"/>
              <a:t>*   Project Management </a:t>
            </a:r>
            <a:r>
              <a:rPr lang="pt-BR" sz="1600" i="1" dirty="0" err="1" smtClean="0"/>
              <a:t>Institute</a:t>
            </a:r>
            <a:endParaRPr lang="pt-BR" sz="1600" i="1" dirty="0" smtClean="0"/>
          </a:p>
          <a:p>
            <a:pPr marL="0" indent="0">
              <a:buNone/>
            </a:pPr>
            <a:r>
              <a:rPr lang="pt-BR" sz="1600" i="1" dirty="0" smtClean="0"/>
              <a:t>** </a:t>
            </a:r>
            <a:r>
              <a:rPr lang="pt-BR" sz="1600" i="1" dirty="0" err="1" smtClean="0"/>
              <a:t>The</a:t>
            </a:r>
            <a:r>
              <a:rPr lang="pt-BR" sz="1600" i="1" dirty="0" smtClean="0"/>
              <a:t> Project Management </a:t>
            </a:r>
            <a:r>
              <a:rPr lang="pt-BR" sz="1600" i="1" dirty="0" err="1" smtClean="0"/>
              <a:t>Body</a:t>
            </a:r>
            <a:r>
              <a:rPr lang="pt-BR" sz="1600" i="1" dirty="0" smtClean="0"/>
              <a:t> </a:t>
            </a:r>
            <a:r>
              <a:rPr lang="pt-BR" sz="1600" i="1" dirty="0" err="1" smtClean="0"/>
              <a:t>of</a:t>
            </a:r>
            <a:r>
              <a:rPr lang="pt-BR" sz="1600" i="1" dirty="0" smtClean="0"/>
              <a:t> </a:t>
            </a:r>
            <a:r>
              <a:rPr lang="pt-BR" sz="1600" i="1" dirty="0" err="1" smtClean="0"/>
              <a:t>Knowledge</a:t>
            </a:r>
            <a:endParaRPr lang="pt-BR" sz="1600" i="1" dirty="0"/>
          </a:p>
        </p:txBody>
      </p:sp>
    </p:spTree>
  </p:cSld>
  <p:clrMapOvr>
    <a:masterClrMapping/>
  </p:clrMapOvr>
  <p:transition advTm="11000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Implantando a gestão de projetos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096038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lnSpc>
                <a:spcPct val="12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pt-BR" sz="2600" dirty="0" smtClean="0">
                <a:solidFill>
                  <a:srgbClr val="FFCC66"/>
                </a:solidFill>
              </a:rPr>
              <a:t>Iniciação do projeto</a:t>
            </a:r>
          </a:p>
          <a:p>
            <a:pPr marL="622300" lvl="2" indent="-163513">
              <a:lnSpc>
                <a:spcPct val="120000"/>
              </a:lnSpc>
            </a:pPr>
            <a:r>
              <a:rPr lang="pt-BR" sz="1900" dirty="0" smtClean="0">
                <a:solidFill>
                  <a:srgbClr val="FFCC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Definir os objetivos do projeto</a:t>
            </a:r>
          </a:p>
          <a:p>
            <a:pPr marL="895350" lvl="4" indent="0" defTabSz="622300">
              <a:lnSpc>
                <a:spcPct val="120000"/>
              </a:lnSpc>
              <a:buNone/>
            </a:pPr>
            <a:r>
              <a:rPr lang="pt-BR" sz="1700" dirty="0" smtClean="0"/>
              <a:t>Os objetivos do projeto são diferentes dos objetivos do produto ou serviço a que se refere o projeto.</a:t>
            </a:r>
            <a:endParaRPr lang="pt-BR" dirty="0" smtClean="0"/>
          </a:p>
          <a:p>
            <a:pPr marL="895350" lvl="4" indent="0" defTabSz="622300">
              <a:lnSpc>
                <a:spcPct val="120000"/>
              </a:lnSpc>
              <a:buNone/>
            </a:pPr>
            <a:endParaRPr lang="pt-BR" dirty="0" smtClean="0"/>
          </a:p>
          <a:p>
            <a:pPr marL="895350" lvl="4" indent="0" defTabSz="622300">
              <a:lnSpc>
                <a:spcPct val="120000"/>
              </a:lnSpc>
              <a:buNone/>
            </a:pPr>
            <a:endParaRPr lang="pt-BR" dirty="0" smtClean="0"/>
          </a:p>
          <a:p>
            <a:pPr marL="895350" lvl="4" indent="0" defTabSz="622300">
              <a:lnSpc>
                <a:spcPct val="120000"/>
              </a:lnSpc>
              <a:buNone/>
            </a:pPr>
            <a:endParaRPr lang="pt-BR" dirty="0" smtClean="0"/>
          </a:p>
          <a:p>
            <a:pPr marL="895350" lvl="4" indent="0" defTabSz="622300">
              <a:lnSpc>
                <a:spcPct val="120000"/>
              </a:lnSpc>
              <a:buNone/>
            </a:pPr>
            <a:endParaRPr lang="pt-BR" dirty="0" smtClean="0"/>
          </a:p>
          <a:p>
            <a:pPr marL="895350" lvl="4" indent="0" defTabSz="622300">
              <a:lnSpc>
                <a:spcPct val="120000"/>
              </a:lnSpc>
              <a:buNone/>
            </a:pPr>
            <a:endParaRPr lang="pt-BR" dirty="0" smtClean="0"/>
          </a:p>
          <a:p>
            <a:pPr marL="895350" lvl="4" indent="0" defTabSz="622300">
              <a:lnSpc>
                <a:spcPct val="120000"/>
              </a:lnSpc>
              <a:buNone/>
            </a:pPr>
            <a:endParaRPr lang="pt-BR" dirty="0" smtClean="0"/>
          </a:p>
          <a:p>
            <a:pPr marL="895350" lvl="4" indent="0" defTabSz="622300">
              <a:lnSpc>
                <a:spcPct val="120000"/>
              </a:lnSpc>
              <a:buNone/>
            </a:pPr>
            <a:endParaRPr lang="pt-BR" dirty="0" smtClean="0"/>
          </a:p>
          <a:p>
            <a:pPr marL="895350" lvl="4" indent="0" defTabSz="622300">
              <a:lnSpc>
                <a:spcPct val="120000"/>
              </a:lnSpc>
              <a:buNone/>
            </a:pPr>
            <a:endParaRPr lang="pt-BR" dirty="0" smtClean="0"/>
          </a:p>
          <a:p>
            <a:pPr marL="622300" lvl="2" indent="-177800" defTabSz="622300">
              <a:lnSpc>
                <a:spcPct val="120000"/>
              </a:lnSpc>
            </a:pPr>
            <a:r>
              <a:rPr lang="pt-BR" sz="19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Elaborar o Termo de Abertura do Projeto</a:t>
            </a:r>
            <a:r>
              <a:rPr lang="pt-BR" sz="1900" dirty="0" smtClean="0"/>
              <a:t> e distribuí-lo para todos os </a:t>
            </a:r>
            <a:r>
              <a:rPr lang="pt-BR" sz="1900" i="1" dirty="0" err="1" smtClean="0"/>
              <a:t>stakeholders</a:t>
            </a:r>
            <a:r>
              <a:rPr lang="pt-BR" sz="1900" dirty="0" smtClean="0"/>
              <a:t>; é este o documento que “aciona o cronômetro e a caixa registradora” do projeto.</a:t>
            </a:r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1403648" y="3048992"/>
          <a:ext cx="7200800" cy="210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/>
                <a:gridCol w="1800200"/>
                <a:gridCol w="1800200"/>
                <a:gridCol w="1800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PRODUTO</a:t>
                      </a:r>
                      <a:endParaRPr lang="pt-BR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OBJETIVOS</a:t>
                      </a:r>
                      <a:endParaRPr lang="pt-BR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PROJETO</a:t>
                      </a:r>
                      <a:endParaRPr lang="pt-BR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OBJETIVOS</a:t>
                      </a:r>
                      <a:endParaRPr lang="pt-BR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45720" marR="4572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ERP para escritórios de advocacia</a:t>
                      </a:r>
                      <a:endParaRPr lang="pt-BR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Controlar prazos, andamentos, faturamento, fluxo de caixa e informações gerenciais.</a:t>
                      </a:r>
                      <a:endParaRPr lang="pt-BR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Implantação</a:t>
                      </a:r>
                      <a:r>
                        <a:rPr lang="pt-BR" baseline="0" dirty="0" smtClean="0"/>
                        <a:t> de ERP no escritório XYZ</a:t>
                      </a:r>
                      <a:endParaRPr lang="pt-BR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Disponibilizar</a:t>
                      </a:r>
                      <a:r>
                        <a:rPr lang="pt-BR" baseline="0" dirty="0" smtClean="0"/>
                        <a:t> todas as funções de um ERP no prazo máximo de 180 dias.</a:t>
                      </a:r>
                      <a:endParaRPr lang="pt-BR" dirty="0"/>
                    </a:p>
                  </a:txBody>
                  <a:tcPr marL="45720" marR="45720" anchor="ctr"/>
                </a:tc>
              </a:tr>
            </a:tbl>
          </a:graphicData>
        </a:graphic>
      </p:graphicFrame>
    </p:spTree>
  </p:cSld>
  <p:clrMapOvr>
    <a:masterClrMapping/>
  </p:clrMapOvr>
  <p:transition advTm="18000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Implantando a gestão de projetos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pt-BR" dirty="0" smtClean="0">
                <a:solidFill>
                  <a:srgbClr val="FFCC66"/>
                </a:solidFill>
              </a:rPr>
              <a:t>Iniciação do projeto</a:t>
            </a:r>
          </a:p>
          <a:p>
            <a:pPr marL="622300" lvl="2" indent="-163513"/>
            <a:r>
              <a:rPr lang="pt-BR" dirty="0" smtClean="0">
                <a:solidFill>
                  <a:srgbClr val="FFCC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Definir o Gerente do projeto</a:t>
            </a:r>
          </a:p>
          <a:p>
            <a:pPr marL="895350" lvl="4" indent="0" defTabSz="622300">
              <a:spcAft>
                <a:spcPts val="600"/>
              </a:spcAft>
              <a:buNone/>
            </a:pPr>
            <a:r>
              <a:rPr lang="pt-BR" dirty="0" smtClean="0"/>
              <a:t>O Gerente do projeto será a pessoa-chave para o sucesso da empreitada e deverá ser escolhido por dominar:</a:t>
            </a:r>
          </a:p>
          <a:p>
            <a:pPr marL="1257300" lvl="4" indent="-177800" defTabSz="622300"/>
            <a:r>
              <a:rPr lang="pt-BR" dirty="0" smtClean="0"/>
              <a:t>Técnicas de comunicação,</a:t>
            </a:r>
          </a:p>
          <a:p>
            <a:pPr marL="1257300" lvl="4" indent="-177800" defTabSz="622300"/>
            <a:r>
              <a:rPr lang="pt-BR" dirty="0" smtClean="0"/>
              <a:t>Técnicas de organização,</a:t>
            </a:r>
          </a:p>
          <a:p>
            <a:pPr marL="1257300" lvl="4" indent="-177800" defTabSz="622300"/>
            <a:r>
              <a:rPr lang="pt-BR" dirty="0" smtClean="0"/>
              <a:t>Gerenciamento de tempo,</a:t>
            </a:r>
          </a:p>
          <a:p>
            <a:pPr marL="1257300" lvl="4" indent="-177800" defTabSz="622300"/>
            <a:r>
              <a:rPr lang="pt-BR" dirty="0" smtClean="0"/>
              <a:t>Técnicas de gerenciamento de prioridades,</a:t>
            </a:r>
          </a:p>
          <a:p>
            <a:pPr marL="1257300" lvl="4" indent="-177800" defTabSz="622300"/>
            <a:r>
              <a:rPr lang="pt-BR" dirty="0" smtClean="0"/>
              <a:t>Técnicas de gerenciamento de informações,</a:t>
            </a:r>
          </a:p>
          <a:p>
            <a:pPr marL="1257300" lvl="4" indent="-177800" defTabSz="622300"/>
            <a:r>
              <a:rPr lang="pt-BR" dirty="0" smtClean="0"/>
              <a:t>Técnicas de gerenciamento de pessoas, e</a:t>
            </a:r>
          </a:p>
          <a:p>
            <a:pPr marL="1257300" lvl="4" indent="-177800" defTabSz="622300">
              <a:spcAft>
                <a:spcPts val="600"/>
              </a:spcAft>
            </a:pPr>
            <a:r>
              <a:rPr lang="pt-BR" dirty="0" smtClean="0"/>
              <a:t>Técnicas de gerenciamento de riscos</a:t>
            </a:r>
          </a:p>
          <a:p>
            <a:pPr marL="1079500" lvl="4" indent="-184150" defTabSz="622300">
              <a:buNone/>
            </a:pPr>
            <a:r>
              <a:rPr lang="pt-BR" dirty="0" smtClean="0"/>
              <a:t>Trata-se quase que de um “super-homem”. </a:t>
            </a:r>
          </a:p>
          <a:p>
            <a:pPr marL="1079500" lvl="4" indent="-184150" defTabSz="622300">
              <a:buNone/>
            </a:pPr>
            <a:r>
              <a:rPr lang="pt-BR" dirty="0" smtClean="0"/>
              <a:t>Felizmente ele existe!</a:t>
            </a:r>
          </a:p>
        </p:txBody>
      </p:sp>
    </p:spTree>
  </p:cSld>
  <p:clrMapOvr>
    <a:masterClrMapping/>
  </p:clrMapOvr>
  <p:transition advTm="13000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Implantando a gestão de projetos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Aft>
                <a:spcPts val="600"/>
              </a:spcAft>
              <a:buFont typeface="+mj-lt"/>
              <a:buAutoNum type="arabicPeriod" startAt="2"/>
            </a:pPr>
            <a:r>
              <a:rPr lang="pt-BR" dirty="0" smtClean="0">
                <a:solidFill>
                  <a:srgbClr val="FF0000"/>
                </a:solidFill>
              </a:rPr>
              <a:t>Planejamento do projeto</a:t>
            </a:r>
          </a:p>
          <a:p>
            <a:pPr marL="622300" lvl="2" indent="-163513">
              <a:spcAft>
                <a:spcPts val="600"/>
              </a:spcAft>
            </a:pPr>
            <a:r>
              <a:rPr lang="pt-B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Definir o escopo do projeto</a:t>
            </a:r>
          </a:p>
          <a:p>
            <a:pPr marL="623888" lvl="2" indent="0">
              <a:spcAft>
                <a:spcPts val="600"/>
              </a:spcAft>
              <a:buNone/>
            </a:pPr>
            <a:r>
              <a:rPr lang="pt-BR" sz="1600" dirty="0" smtClean="0"/>
              <a:t>Este é talvez o maior desafio: definir com precisão e clareza o quê será feito (e o quê </a:t>
            </a:r>
            <a:r>
              <a:rPr lang="pt-BR" sz="1600" u="sng" dirty="0" smtClean="0"/>
              <a:t>não</a:t>
            </a:r>
            <a:r>
              <a:rPr lang="pt-BR" sz="1600" dirty="0" smtClean="0"/>
              <a:t> será feito) e entregue ao patrocinador/cliente. As falhas em identificar, documentar e acompanhar adequadamente o escopo de um projeto figuram entre as maiores causas de fracasso do mesmo.</a:t>
            </a:r>
          </a:p>
          <a:p>
            <a:pPr marL="623888" lvl="2" indent="0">
              <a:spcAft>
                <a:spcPts val="600"/>
              </a:spcAft>
              <a:buNone/>
            </a:pPr>
            <a:r>
              <a:rPr lang="pt-BR" sz="1600" dirty="0" smtClean="0"/>
              <a:t>Assim como o objetivo, o escopo do projeto difere do escopo do produto a que se refere.</a:t>
            </a:r>
          </a:p>
        </p:txBody>
      </p:sp>
    </p:spTree>
  </p:cSld>
  <p:clrMapOvr>
    <a:masterClrMapping/>
  </p:clrMapOvr>
  <p:transition advTm="14000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Implantando a gestão de projetos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Aft>
                <a:spcPts val="600"/>
              </a:spcAft>
              <a:buFont typeface="+mj-lt"/>
              <a:buAutoNum type="arabicPeriod" startAt="2"/>
            </a:pPr>
            <a:r>
              <a:rPr lang="pt-BR" dirty="0" smtClean="0">
                <a:solidFill>
                  <a:srgbClr val="FF0000"/>
                </a:solidFill>
              </a:rPr>
              <a:t>Planejamento do projeto</a:t>
            </a:r>
          </a:p>
          <a:p>
            <a:pPr marL="622300" lvl="2" indent="-163513">
              <a:spcAft>
                <a:spcPts val="600"/>
              </a:spcAft>
            </a:pPr>
            <a:r>
              <a:rPr lang="pt-B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Definir o escopo do projeto</a:t>
            </a:r>
          </a:p>
          <a:p>
            <a:pPr marL="623888" lvl="2" indent="0">
              <a:spcAft>
                <a:spcPts val="600"/>
              </a:spcAft>
              <a:buNone/>
            </a:pPr>
            <a:r>
              <a:rPr lang="pt-BR" sz="1600" dirty="0" smtClean="0"/>
              <a:t>O escopo será gerenciado </a:t>
            </a:r>
            <a:r>
              <a:rPr lang="pt-BR" sz="16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permanentemente</a:t>
            </a:r>
            <a:r>
              <a:rPr lang="pt-BR" sz="1600" dirty="0" smtClean="0"/>
              <a:t>.</a:t>
            </a:r>
          </a:p>
        </p:txBody>
      </p:sp>
      <p:grpSp>
        <p:nvGrpSpPr>
          <p:cNvPr id="31" name="Grupo 30"/>
          <p:cNvGrpSpPr/>
          <p:nvPr/>
        </p:nvGrpSpPr>
        <p:grpSpPr>
          <a:xfrm>
            <a:off x="1043608" y="2780928"/>
            <a:ext cx="6984776" cy="3456384"/>
            <a:chOff x="971600" y="2780928"/>
            <a:chExt cx="6984776" cy="3456384"/>
          </a:xfrm>
        </p:grpSpPr>
        <p:sp>
          <p:nvSpPr>
            <p:cNvPr id="6" name="Retângulo de cantos arredondados 5"/>
            <p:cNvSpPr/>
            <p:nvPr/>
          </p:nvSpPr>
          <p:spPr>
            <a:xfrm>
              <a:off x="971600" y="4005064"/>
              <a:ext cx="1296144" cy="936104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4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Coletar requisitos</a:t>
              </a:r>
              <a:endParaRPr lang="pt-BR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" name="Retângulo de cantos arredondados 6"/>
            <p:cNvSpPr/>
            <p:nvPr/>
          </p:nvSpPr>
          <p:spPr>
            <a:xfrm>
              <a:off x="3779912" y="4005064"/>
              <a:ext cx="1296144" cy="936104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4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Definir escopo do projeto</a:t>
              </a:r>
              <a:endParaRPr lang="pt-BR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" name="Retângulo de cantos arredondados 7"/>
            <p:cNvSpPr/>
            <p:nvPr/>
          </p:nvSpPr>
          <p:spPr>
            <a:xfrm>
              <a:off x="3779912" y="2780928"/>
              <a:ext cx="1296144" cy="936104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4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Controlar escopo</a:t>
              </a:r>
              <a:endParaRPr lang="pt-BR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" name="Retângulo de cantos arredondados 8"/>
            <p:cNvSpPr/>
            <p:nvPr/>
          </p:nvSpPr>
          <p:spPr>
            <a:xfrm>
              <a:off x="3779912" y="5301208"/>
              <a:ext cx="1296144" cy="936104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4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Verificar escopo</a:t>
              </a:r>
              <a:endParaRPr lang="pt-BR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" name="Retângulo de cantos arredondados 9"/>
            <p:cNvSpPr/>
            <p:nvPr/>
          </p:nvSpPr>
          <p:spPr>
            <a:xfrm>
              <a:off x="6588224" y="4005064"/>
              <a:ext cx="1296144" cy="936104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4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Criar Estrutura Analítica do Projeto</a:t>
              </a:r>
              <a:endParaRPr lang="pt-BR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12" name="Conector de seta reta 11"/>
            <p:cNvCxnSpPr>
              <a:stCxn id="6" idx="3"/>
              <a:endCxn id="7" idx="1"/>
            </p:cNvCxnSpPr>
            <p:nvPr/>
          </p:nvCxnSpPr>
          <p:spPr>
            <a:xfrm>
              <a:off x="2267744" y="4473116"/>
              <a:ext cx="1512168" cy="1588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ector de seta reta 13"/>
            <p:cNvCxnSpPr>
              <a:stCxn id="7" idx="3"/>
              <a:endCxn id="10" idx="1"/>
            </p:cNvCxnSpPr>
            <p:nvPr/>
          </p:nvCxnSpPr>
          <p:spPr>
            <a:xfrm>
              <a:off x="5076056" y="4473116"/>
              <a:ext cx="1512168" cy="1588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ctor de seta reta 15"/>
            <p:cNvCxnSpPr/>
            <p:nvPr/>
          </p:nvCxnSpPr>
          <p:spPr>
            <a:xfrm rot="10800000">
              <a:off x="5220072" y="3284984"/>
              <a:ext cx="936104" cy="504056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ector de seta reta 16"/>
            <p:cNvCxnSpPr/>
            <p:nvPr/>
          </p:nvCxnSpPr>
          <p:spPr>
            <a:xfrm rot="10800000" flipV="1">
              <a:off x="5220073" y="5157191"/>
              <a:ext cx="936104" cy="504056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CaixaDeTexto 17"/>
            <p:cNvSpPr txBox="1"/>
            <p:nvPr/>
          </p:nvSpPr>
          <p:spPr>
            <a:xfrm>
              <a:off x="971600" y="3068960"/>
              <a:ext cx="173182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4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</a:rPr>
                <a:t>Mudanças aprovadas</a:t>
              </a:r>
              <a:endParaRPr lang="pt-BR" sz="14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9" name="CaixaDeTexto 18"/>
            <p:cNvSpPr txBox="1"/>
            <p:nvPr/>
          </p:nvSpPr>
          <p:spPr>
            <a:xfrm>
              <a:off x="6587924" y="3068960"/>
              <a:ext cx="13684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4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</a:rPr>
                <a:t>Escopo ajustado</a:t>
              </a:r>
              <a:endParaRPr lang="pt-BR" sz="14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  <p:cxnSp>
          <p:nvCxnSpPr>
            <p:cNvPr id="21" name="Conector de seta reta 20"/>
            <p:cNvCxnSpPr/>
            <p:nvPr/>
          </p:nvCxnSpPr>
          <p:spPr>
            <a:xfrm>
              <a:off x="2843808" y="3212976"/>
              <a:ext cx="792088" cy="1588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ector de seta reta 21"/>
            <p:cNvCxnSpPr/>
            <p:nvPr/>
          </p:nvCxnSpPr>
          <p:spPr>
            <a:xfrm>
              <a:off x="5292080" y="3212976"/>
              <a:ext cx="792088" cy="1588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CaixaDeTexto 22"/>
            <p:cNvSpPr txBox="1"/>
            <p:nvPr/>
          </p:nvSpPr>
          <p:spPr>
            <a:xfrm>
              <a:off x="2475767" y="3913892"/>
              <a:ext cx="94410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pt-BR" sz="14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</a:rPr>
                <a:t>Escopo </a:t>
              </a:r>
            </a:p>
            <a:p>
              <a:pPr algn="ctr"/>
              <a:r>
                <a:rPr lang="pt-BR" sz="14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</a:rPr>
                <a:t> do cliente</a:t>
              </a:r>
              <a:endParaRPr lang="pt-BR" sz="14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24" name="CaixaDeTexto 23"/>
            <p:cNvSpPr txBox="1"/>
            <p:nvPr/>
          </p:nvSpPr>
          <p:spPr>
            <a:xfrm>
              <a:off x="5054854" y="3913892"/>
              <a:ext cx="154657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pt-BR" sz="14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</a:rPr>
                <a:t>Declaração de </a:t>
              </a:r>
            </a:p>
            <a:p>
              <a:pPr algn="ctr"/>
              <a:r>
                <a:rPr lang="pt-BR" sz="14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</a:rPr>
                <a:t>escopo  do projeto</a:t>
              </a:r>
              <a:endParaRPr lang="pt-BR" sz="14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25" name="CaixaDeTexto 24"/>
            <p:cNvSpPr txBox="1"/>
            <p:nvPr/>
          </p:nvSpPr>
          <p:spPr>
            <a:xfrm>
              <a:off x="1812496" y="5641503"/>
              <a:ext cx="81528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4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</a:rPr>
                <a:t>Entregas</a:t>
              </a:r>
              <a:endParaRPr lang="pt-BR" sz="14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  <p:cxnSp>
          <p:nvCxnSpPr>
            <p:cNvPr id="26" name="Conector de seta reta 25"/>
            <p:cNvCxnSpPr/>
            <p:nvPr/>
          </p:nvCxnSpPr>
          <p:spPr>
            <a:xfrm>
              <a:off x="2843808" y="5785519"/>
              <a:ext cx="792088" cy="1588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ector de seta reta 26"/>
            <p:cNvCxnSpPr/>
            <p:nvPr/>
          </p:nvCxnSpPr>
          <p:spPr>
            <a:xfrm>
              <a:off x="5292080" y="5785519"/>
              <a:ext cx="792088" cy="1588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CaixaDeTexto 27"/>
            <p:cNvSpPr txBox="1"/>
            <p:nvPr/>
          </p:nvSpPr>
          <p:spPr>
            <a:xfrm>
              <a:off x="6228184" y="5661248"/>
              <a:ext cx="160729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4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</a:rPr>
                <a:t>Entregas aprovadas</a:t>
              </a:r>
              <a:endParaRPr lang="pt-BR" sz="14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29" name="CaixaDeTexto 28"/>
            <p:cNvSpPr txBox="1"/>
            <p:nvPr/>
          </p:nvSpPr>
          <p:spPr>
            <a:xfrm>
              <a:off x="5868144" y="3481263"/>
              <a:ext cx="4680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pt-BR" sz="14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</a:rPr>
                <a:t>EAP</a:t>
              </a:r>
              <a:endParaRPr lang="pt-BR" sz="14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30" name="CaixaDeTexto 29"/>
            <p:cNvSpPr txBox="1"/>
            <p:nvPr/>
          </p:nvSpPr>
          <p:spPr>
            <a:xfrm>
              <a:off x="5868144" y="5209455"/>
              <a:ext cx="4680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pt-BR" sz="14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</a:rPr>
                <a:t>EAP</a:t>
              </a:r>
              <a:endParaRPr lang="pt-BR" sz="14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</p:spTree>
  </p:cSld>
  <p:clrMapOvr>
    <a:masterClrMapping/>
  </p:clrMapOvr>
  <p:transition advTm="16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Implantando a gestão de projetos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Aft>
                <a:spcPts val="600"/>
              </a:spcAft>
              <a:buFont typeface="+mj-lt"/>
              <a:buAutoNum type="arabicPeriod" startAt="2"/>
            </a:pPr>
            <a:r>
              <a:rPr lang="pt-BR" dirty="0" smtClean="0">
                <a:solidFill>
                  <a:srgbClr val="FF0000"/>
                </a:solidFill>
              </a:rPr>
              <a:t>Planejamento do projeto</a:t>
            </a:r>
          </a:p>
          <a:p>
            <a:pPr marL="622300" lvl="2" indent="-163513">
              <a:spcAft>
                <a:spcPts val="600"/>
              </a:spcAft>
            </a:pPr>
            <a:r>
              <a:rPr lang="pt-B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Definir o Cronograma Físico</a:t>
            </a:r>
          </a:p>
        </p:txBody>
      </p:sp>
      <p:graphicFrame>
        <p:nvGraphicFramePr>
          <p:cNvPr id="31" name="Tabela 30"/>
          <p:cNvGraphicFramePr>
            <a:graphicFrameLocks noGrp="1"/>
          </p:cNvGraphicFramePr>
          <p:nvPr/>
        </p:nvGraphicFramePr>
        <p:xfrm>
          <a:off x="595282" y="2276877"/>
          <a:ext cx="8297201" cy="3744412"/>
        </p:xfrm>
        <a:graphic>
          <a:graphicData uri="http://schemas.openxmlformats.org/drawingml/2006/table">
            <a:tbl>
              <a:tblPr/>
              <a:tblGrid>
                <a:gridCol w="4185841"/>
                <a:gridCol w="2317732"/>
                <a:gridCol w="199292"/>
                <a:gridCol w="199292"/>
                <a:gridCol w="199292"/>
                <a:gridCol w="199292"/>
                <a:gridCol w="199292"/>
                <a:gridCol w="199292"/>
                <a:gridCol w="199292"/>
                <a:gridCol w="199292"/>
                <a:gridCol w="199292"/>
              </a:tblGrid>
              <a:tr h="487970"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PROJETO:</a:t>
                      </a:r>
                      <a:r>
                        <a:rPr lang="pt-BR" sz="14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IMPLANTAÇÃO DE ERP EM ESCRITÓRIO DE ADVOCACIA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pt-B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5747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Atividades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Responsáveis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Semanas </a:t>
                      </a:r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 projeto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2365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...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13486">
                <a:tc>
                  <a:txBody>
                    <a:bodyPr/>
                    <a:lstStyle/>
                    <a:p>
                      <a:pPr marL="0" indent="0" algn="l" fontAlgn="b"/>
                      <a:r>
                        <a:rPr lang="pt-BR" sz="1100" b="1" i="0" u="none" strike="noStrike" dirty="0" smtClean="0"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Estabelecimento</a:t>
                      </a:r>
                      <a:r>
                        <a:rPr lang="pt-BR" sz="1100" b="1" i="0" u="none" strike="noStrike" baseline="0" dirty="0" smtClean="0"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 do cronograma detalhado do projeto</a:t>
                      </a:r>
                      <a:endParaRPr lang="pt-BR" sz="1100" b="1" i="0" u="none" strike="noStrike" dirty="0">
                        <a:solidFill>
                          <a:srgbClr val="FFCC66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39000" marR="0" marT="0" marB="0" anchor="b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0" i="0" u="none" strike="noStrike" dirty="0" err="1" smtClean="0"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SWHouse</a:t>
                      </a:r>
                      <a:r>
                        <a:rPr lang="pt-BR" sz="1100" b="0" i="0" u="none" strike="noStrike" dirty="0" smtClean="0"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 / </a:t>
                      </a:r>
                      <a:r>
                        <a:rPr lang="pt-BR" sz="1100" b="0" i="0" u="none" strike="noStrike" dirty="0" err="1" smtClean="0"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Gte</a:t>
                      </a:r>
                      <a:r>
                        <a:rPr lang="pt-BR" sz="1100" b="0" i="0" u="none" strike="noStrike" dirty="0" smtClean="0"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 Projeto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486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1" i="0" u="none" strike="noStrike" dirty="0"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Consultoria preliminar </a:t>
                      </a:r>
                    </a:p>
                  </a:txBody>
                  <a:tcPr marL="39000" marR="0" marT="0" marB="0" anchor="b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486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Entrevistas com os </a:t>
                      </a:r>
                      <a:r>
                        <a:rPr lang="pt-BR" sz="1100" b="0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Sócios, Gerente Projeto e Supervisor de TI</a:t>
                      </a:r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8000" marR="0" marT="0" marB="0" anchor="b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err="1" smtClean="0">
                          <a:solidFill>
                            <a:schemeClr val="bg1"/>
                          </a:solidFill>
                          <a:latin typeface="Calibri"/>
                        </a:rPr>
                        <a:t>SWHouse</a:t>
                      </a:r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486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Análise </a:t>
                      </a:r>
                      <a:r>
                        <a:rPr lang="pt-BR" sz="1100" b="0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e adequação da </a:t>
                      </a:r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estrutura organizacional</a:t>
                      </a:r>
                    </a:p>
                  </a:txBody>
                  <a:tcPr marL="78000" marR="0" marT="0" marB="0" anchor="b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err="1" smtClean="0">
                          <a:solidFill>
                            <a:schemeClr val="bg1"/>
                          </a:solidFill>
                          <a:latin typeface="Calibri"/>
                        </a:rPr>
                        <a:t>SWHouse</a:t>
                      </a:r>
                      <a:r>
                        <a:rPr lang="pt-BR" sz="1100" b="0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 </a:t>
                      </a:r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/ </a:t>
                      </a:r>
                      <a:r>
                        <a:rPr lang="pt-BR" sz="1100" b="0" i="0" u="none" strike="noStrike" dirty="0" err="1" smtClean="0">
                          <a:solidFill>
                            <a:schemeClr val="bg1"/>
                          </a:solidFill>
                          <a:latin typeface="Calibri"/>
                        </a:rPr>
                        <a:t>Gte</a:t>
                      </a:r>
                      <a:r>
                        <a:rPr lang="pt-BR" sz="1100" b="0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 Projeto</a:t>
                      </a:r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486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Análise </a:t>
                      </a:r>
                      <a:r>
                        <a:rPr lang="pt-BR" sz="1100" b="0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e adequação do </a:t>
                      </a:r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plano de contas / custos</a:t>
                      </a:r>
                    </a:p>
                  </a:txBody>
                  <a:tcPr marL="78000" marR="0" marT="0" marB="0" anchor="b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err="1" smtClean="0">
                          <a:solidFill>
                            <a:schemeClr val="bg1"/>
                          </a:solidFill>
                          <a:latin typeface="Calibri"/>
                        </a:rPr>
                        <a:t>SWHouse</a:t>
                      </a:r>
                      <a:r>
                        <a:rPr lang="pt-BR" sz="1100" b="0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 </a:t>
                      </a:r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/ </a:t>
                      </a:r>
                      <a:r>
                        <a:rPr lang="pt-BR" sz="1100" b="0" i="0" u="none" strike="noStrike" dirty="0" err="1">
                          <a:solidFill>
                            <a:schemeClr val="bg1"/>
                          </a:solidFill>
                          <a:latin typeface="Calibri"/>
                        </a:rPr>
                        <a:t>G</a:t>
                      </a:r>
                      <a:r>
                        <a:rPr lang="pt-BR" sz="1100" b="0" i="0" u="none" strike="noStrike" dirty="0" err="1" smtClean="0">
                          <a:solidFill>
                            <a:schemeClr val="bg1"/>
                          </a:solidFill>
                          <a:latin typeface="Calibri"/>
                        </a:rPr>
                        <a:t>te</a:t>
                      </a:r>
                      <a:r>
                        <a:rPr lang="pt-BR" sz="1100" b="0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 </a:t>
                      </a:r>
                      <a:r>
                        <a:rPr lang="pt-BR" sz="1100" b="0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Projeto</a:t>
                      </a:r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486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Conhecimento da estrutura de cargos e salários</a:t>
                      </a:r>
                    </a:p>
                  </a:txBody>
                  <a:tcPr marL="78000" marR="0" marT="0" marB="0" anchor="b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err="1" smtClean="0">
                          <a:solidFill>
                            <a:schemeClr val="bg1"/>
                          </a:solidFill>
                          <a:latin typeface="Calibri"/>
                        </a:rPr>
                        <a:t>SWHouse</a:t>
                      </a:r>
                      <a:r>
                        <a:rPr lang="pt-BR" sz="1100" b="0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 </a:t>
                      </a:r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/ </a:t>
                      </a:r>
                      <a:r>
                        <a:rPr lang="pt-BR" sz="1100" b="0" i="0" u="none" strike="noStrike" dirty="0" err="1">
                          <a:solidFill>
                            <a:schemeClr val="bg1"/>
                          </a:solidFill>
                          <a:latin typeface="Calibri"/>
                        </a:rPr>
                        <a:t>G</a:t>
                      </a:r>
                      <a:r>
                        <a:rPr lang="pt-BR" sz="1100" b="0" i="0" u="none" strike="noStrike" dirty="0" err="1" smtClean="0">
                          <a:solidFill>
                            <a:schemeClr val="bg1"/>
                          </a:solidFill>
                          <a:latin typeface="Calibri"/>
                        </a:rPr>
                        <a:t>te</a:t>
                      </a:r>
                      <a:r>
                        <a:rPr lang="pt-BR" sz="1100" b="0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 </a:t>
                      </a:r>
                      <a:r>
                        <a:rPr lang="pt-BR" sz="1100" b="0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Projeto</a:t>
                      </a:r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486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Análise dos fluxos de trabalho</a:t>
                      </a:r>
                    </a:p>
                  </a:txBody>
                  <a:tcPr marL="78000" marR="0" marT="0" marB="0" anchor="b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err="1" smtClean="0">
                          <a:solidFill>
                            <a:schemeClr val="bg1"/>
                          </a:solidFill>
                          <a:latin typeface="Calibri"/>
                        </a:rPr>
                        <a:t>SWHouse</a:t>
                      </a:r>
                      <a:r>
                        <a:rPr lang="pt-BR" sz="1100" b="0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 </a:t>
                      </a:r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/ </a:t>
                      </a:r>
                      <a:r>
                        <a:rPr lang="pt-BR" sz="1100" b="0" i="0" u="none" strike="noStrike" dirty="0" err="1">
                          <a:solidFill>
                            <a:schemeClr val="bg1"/>
                          </a:solidFill>
                          <a:latin typeface="Calibri"/>
                        </a:rPr>
                        <a:t>G</a:t>
                      </a:r>
                      <a:r>
                        <a:rPr lang="pt-BR" sz="1100" b="0" i="0" u="none" strike="noStrike" dirty="0" err="1" smtClean="0">
                          <a:solidFill>
                            <a:schemeClr val="bg1"/>
                          </a:solidFill>
                          <a:latin typeface="Calibri"/>
                        </a:rPr>
                        <a:t>te</a:t>
                      </a:r>
                      <a:r>
                        <a:rPr lang="pt-BR" sz="1100" b="0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 </a:t>
                      </a:r>
                      <a:r>
                        <a:rPr lang="pt-BR" sz="1100" b="0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Projeto</a:t>
                      </a:r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486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Análise dos controles</a:t>
                      </a:r>
                    </a:p>
                  </a:txBody>
                  <a:tcPr marL="78000" marR="0" marT="0" marB="0" anchor="b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err="1" smtClean="0">
                          <a:solidFill>
                            <a:schemeClr val="bg1"/>
                          </a:solidFill>
                          <a:latin typeface="Calibri"/>
                        </a:rPr>
                        <a:t>SWHouse</a:t>
                      </a:r>
                      <a:r>
                        <a:rPr lang="pt-BR" sz="1100" b="0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 </a:t>
                      </a:r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/ </a:t>
                      </a:r>
                      <a:r>
                        <a:rPr lang="pt-BR" sz="1100" b="0" i="0" u="none" strike="noStrike" dirty="0" err="1">
                          <a:solidFill>
                            <a:schemeClr val="bg1"/>
                          </a:solidFill>
                          <a:latin typeface="Calibri"/>
                        </a:rPr>
                        <a:t>G</a:t>
                      </a:r>
                      <a:r>
                        <a:rPr lang="pt-BR" sz="1100" b="0" i="0" u="none" strike="noStrike" dirty="0" err="1" smtClean="0">
                          <a:solidFill>
                            <a:schemeClr val="bg1"/>
                          </a:solidFill>
                          <a:latin typeface="Calibri"/>
                        </a:rPr>
                        <a:t>te</a:t>
                      </a:r>
                      <a:r>
                        <a:rPr lang="pt-BR" sz="1100" b="0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 </a:t>
                      </a:r>
                      <a:r>
                        <a:rPr lang="pt-BR" sz="1100" b="0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Projeto</a:t>
                      </a:r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486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1" i="0" u="none" strike="noStrike" dirty="0"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Instalação do sistema e migração de dados</a:t>
                      </a:r>
                    </a:p>
                  </a:txBody>
                  <a:tcPr marL="39000" marR="0" marT="0" marB="0" anchor="b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486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Carga de dados </a:t>
                      </a:r>
                      <a:r>
                        <a:rPr lang="pt-BR" sz="1100" b="0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que não </a:t>
                      </a:r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serão </a:t>
                      </a:r>
                      <a:r>
                        <a:rPr lang="pt-BR" sz="1100" b="0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migrados</a:t>
                      </a:r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8000" marR="0" marT="0" marB="0" anchor="b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err="1" smtClean="0">
                          <a:solidFill>
                            <a:schemeClr val="bg1"/>
                          </a:solidFill>
                          <a:latin typeface="Calibri"/>
                        </a:rPr>
                        <a:t>SWHouse</a:t>
                      </a:r>
                      <a:r>
                        <a:rPr lang="pt-BR" sz="1100" b="0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 </a:t>
                      </a:r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/ </a:t>
                      </a:r>
                      <a:r>
                        <a:rPr lang="pt-BR" sz="1100" b="0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Supervisor TI</a:t>
                      </a:r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486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Estudo da base de dados existente</a:t>
                      </a:r>
                    </a:p>
                  </a:txBody>
                  <a:tcPr marL="78000" marR="0" marT="0" marB="0" anchor="b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err="1" smtClean="0">
                          <a:solidFill>
                            <a:schemeClr val="bg1"/>
                          </a:solidFill>
                          <a:latin typeface="Calibri"/>
                        </a:rPr>
                        <a:t>SWHouse</a:t>
                      </a:r>
                      <a:r>
                        <a:rPr lang="pt-BR" sz="1100" b="0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 </a:t>
                      </a:r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/ </a:t>
                      </a:r>
                      <a:r>
                        <a:rPr lang="pt-BR" sz="1100" b="0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Supervisor TI</a:t>
                      </a:r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486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Migração de clientes, </a:t>
                      </a:r>
                      <a:r>
                        <a:rPr lang="pt-BR" sz="1100" b="0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casos, colaboradores </a:t>
                      </a:r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e fornecedores</a:t>
                      </a:r>
                    </a:p>
                  </a:txBody>
                  <a:tcPr marL="78000" marR="0" marT="0" marB="0" anchor="b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err="1" smtClean="0">
                          <a:solidFill>
                            <a:schemeClr val="bg1"/>
                          </a:solidFill>
                          <a:latin typeface="Calibri"/>
                        </a:rPr>
                        <a:t>SWHouse</a:t>
                      </a:r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486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..............</a:t>
                      </a:r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8000" marR="0" marT="0" marB="0" anchor="b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err="1" smtClean="0">
                          <a:solidFill>
                            <a:schemeClr val="bg1"/>
                          </a:solidFill>
                          <a:latin typeface="Calibri"/>
                        </a:rPr>
                        <a:t>SWHouse</a:t>
                      </a:r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advTm="14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Implantando a gestão de projetos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Aft>
                <a:spcPts val="600"/>
              </a:spcAft>
              <a:buFont typeface="+mj-lt"/>
              <a:buAutoNum type="arabicPeriod" startAt="2"/>
            </a:pPr>
            <a:r>
              <a:rPr lang="pt-BR" dirty="0" smtClean="0">
                <a:solidFill>
                  <a:srgbClr val="FF0000"/>
                </a:solidFill>
              </a:rPr>
              <a:t>Planejamento do projeto</a:t>
            </a:r>
          </a:p>
          <a:p>
            <a:pPr marL="622300" lvl="2" indent="-163513">
              <a:spcAft>
                <a:spcPts val="600"/>
              </a:spcAft>
            </a:pPr>
            <a:r>
              <a:rPr lang="pt-B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Definir o caminho crítico (atividades sem folga no cronograma)</a:t>
            </a:r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594482" y="2261303"/>
          <a:ext cx="8297998" cy="3743995"/>
        </p:xfrm>
        <a:graphic>
          <a:graphicData uri="http://schemas.openxmlformats.org/drawingml/2006/table">
            <a:tbl>
              <a:tblPr/>
              <a:tblGrid>
                <a:gridCol w="320747"/>
                <a:gridCol w="3237706"/>
                <a:gridCol w="916351"/>
                <a:gridCol w="637199"/>
                <a:gridCol w="637199"/>
                <a:gridCol w="637199"/>
                <a:gridCol w="637199"/>
                <a:gridCol w="637199"/>
                <a:gridCol w="637199"/>
              </a:tblGrid>
              <a:tr h="490935"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PROJETO:</a:t>
                      </a:r>
                      <a:r>
                        <a:rPr lang="pt-BR" sz="14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IMPLANTAÇÃO DE ERP EM ESCRITÓRIO DE ADVOCACIA – CAMINHO CRÍTICO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pt-B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pt-B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pt-B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pt-B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pt-B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pt-B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pt-B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pt-B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4406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#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Atividades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Dependência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Duração (dias)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Início + cedo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Término+ cedo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Início + tarde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Término+ tarde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Folga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14785">
                <a:tc>
                  <a:txBody>
                    <a:bodyPr/>
                    <a:lstStyle/>
                    <a:p>
                      <a:pPr marL="0" indent="0" algn="ctr" fontAlgn="b"/>
                      <a:r>
                        <a:rPr lang="pt-BR" sz="1100" b="1" i="0" u="none" strike="noStrike" dirty="0" smtClean="0"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1</a:t>
                      </a:r>
                      <a:endParaRPr lang="pt-BR" sz="1100" b="1" i="0" u="none" strike="noStrike" dirty="0">
                        <a:solidFill>
                          <a:srgbClr val="FF3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39000" marR="0"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fontAlgn="b"/>
                      <a:r>
                        <a:rPr lang="pt-BR" sz="1100" b="1" i="0" u="none" strike="noStrike" dirty="0" smtClean="0"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Estabelecimento</a:t>
                      </a:r>
                      <a:r>
                        <a:rPr lang="pt-BR" sz="1100" b="1" i="0" u="none" strike="noStrike" baseline="0" dirty="0" smtClean="0"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 do cronograma detalhado</a:t>
                      </a:r>
                      <a:endParaRPr lang="pt-BR" sz="1100" b="1" i="0" u="none" strike="noStrike" dirty="0">
                        <a:solidFill>
                          <a:srgbClr val="FF3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39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fontAlgn="b"/>
                      <a:r>
                        <a:rPr lang="pt-BR" sz="1100" b="1" i="0" u="none" strike="noStrike" dirty="0" smtClean="0"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---</a:t>
                      </a:r>
                      <a:endParaRPr lang="pt-BR" sz="1100" b="1" i="0" u="none" strike="noStrike" dirty="0">
                        <a:solidFill>
                          <a:srgbClr val="FF3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39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fontAlgn="b"/>
                      <a:r>
                        <a:rPr lang="pt-BR" sz="1100" b="1" i="0" u="none" strike="noStrike" dirty="0" smtClean="0"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1</a:t>
                      </a:r>
                      <a:endParaRPr lang="pt-BR" sz="1100" b="1" i="0" u="none" strike="noStrike" dirty="0">
                        <a:solidFill>
                          <a:srgbClr val="FF3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39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fontAlgn="b"/>
                      <a:r>
                        <a:rPr lang="pt-BR" sz="1100" b="1" i="0" u="none" strike="noStrike" dirty="0" smtClean="0"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01/03</a:t>
                      </a:r>
                      <a:endParaRPr lang="pt-BR" sz="1100" b="1" i="0" u="none" strike="noStrike" dirty="0">
                        <a:solidFill>
                          <a:srgbClr val="FF3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39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fontAlgn="b"/>
                      <a:r>
                        <a:rPr lang="pt-BR" sz="1100" b="1" i="0" u="none" strike="noStrike" dirty="0" smtClean="0"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01/03</a:t>
                      </a:r>
                      <a:endParaRPr lang="pt-BR" sz="1100" b="1" i="0" u="none" strike="noStrike" dirty="0">
                        <a:solidFill>
                          <a:srgbClr val="FF3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39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fontAlgn="b"/>
                      <a:r>
                        <a:rPr lang="pt-BR" sz="1100" b="1" i="0" u="none" strike="noStrike" dirty="0" smtClean="0"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01/03</a:t>
                      </a:r>
                      <a:endParaRPr lang="pt-BR" sz="1100" b="1" i="0" u="none" strike="noStrike" dirty="0">
                        <a:solidFill>
                          <a:srgbClr val="FF3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39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fontAlgn="b"/>
                      <a:r>
                        <a:rPr lang="pt-BR" sz="1100" b="1" i="0" u="none" strike="noStrike" dirty="0" smtClean="0"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01/03</a:t>
                      </a:r>
                      <a:endParaRPr lang="pt-BR" sz="1100" b="1" i="0" u="none" strike="noStrike" dirty="0">
                        <a:solidFill>
                          <a:srgbClr val="FF3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39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fontAlgn="b"/>
                      <a:r>
                        <a:rPr lang="pt-BR" sz="1100" b="1" i="0" u="none" strike="noStrike" dirty="0" smtClean="0">
                          <a:solidFill>
                            <a:srgbClr val="FF33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pt-BR" sz="1100" b="1" i="0" u="none" strike="noStrike" dirty="0">
                        <a:solidFill>
                          <a:srgbClr val="FF3300"/>
                        </a:solidFill>
                        <a:effectLst/>
                        <a:latin typeface="Calibri"/>
                      </a:endParaRPr>
                    </a:p>
                  </a:txBody>
                  <a:tcPr marL="39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14785"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solidFill>
                          <a:srgbClr val="FFCC66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39000" marR="0"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Consultoria preliminar </a:t>
                      </a:r>
                    </a:p>
                  </a:txBody>
                  <a:tcPr marL="39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solidFill>
                          <a:srgbClr val="FFCC66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39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solidFill>
                          <a:srgbClr val="FFCC66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39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solidFill>
                          <a:srgbClr val="FFCC66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39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solidFill>
                          <a:srgbClr val="FFCC66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39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solidFill>
                          <a:srgbClr val="FFCC66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39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solidFill>
                          <a:srgbClr val="FFCC66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39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solidFill>
                          <a:srgbClr val="FFCC66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39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78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FF3300"/>
                          </a:solidFill>
                          <a:latin typeface="Calibri"/>
                        </a:rPr>
                        <a:t>2</a:t>
                      </a:r>
                      <a:endParaRPr lang="pt-BR" sz="1100" b="1" i="0" u="none" strike="noStrike" dirty="0">
                        <a:solidFill>
                          <a:srgbClr val="FF3300"/>
                        </a:solidFill>
                        <a:latin typeface="Calibri"/>
                      </a:endParaRPr>
                    </a:p>
                  </a:txBody>
                  <a:tcPr marL="78000" marR="0"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1" i="0" u="none" strike="noStrike" dirty="0">
                          <a:solidFill>
                            <a:srgbClr val="FF3300"/>
                          </a:solidFill>
                          <a:latin typeface="Calibri"/>
                        </a:rPr>
                        <a:t>Entrevistas com os </a:t>
                      </a:r>
                      <a:r>
                        <a:rPr lang="pt-BR" sz="1100" b="1" i="0" u="none" strike="noStrike" dirty="0" smtClean="0">
                          <a:solidFill>
                            <a:srgbClr val="FF3300"/>
                          </a:solidFill>
                          <a:latin typeface="Calibri"/>
                        </a:rPr>
                        <a:t>Sócios, Gerente Projeto e Sup.TI</a:t>
                      </a:r>
                      <a:endParaRPr lang="pt-BR" sz="1100" b="1" i="0" u="none" strike="noStrike" dirty="0">
                        <a:solidFill>
                          <a:srgbClr val="FF3300"/>
                        </a:solidFill>
                        <a:latin typeface="Calibri"/>
                      </a:endParaRPr>
                    </a:p>
                  </a:txBody>
                  <a:tcPr marL="78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FF3300"/>
                          </a:solidFill>
                          <a:latin typeface="Calibri"/>
                        </a:rPr>
                        <a:t>1</a:t>
                      </a:r>
                      <a:endParaRPr lang="pt-BR" sz="1100" b="1" i="0" u="none" strike="noStrike" dirty="0">
                        <a:solidFill>
                          <a:srgbClr val="FF3300"/>
                        </a:solidFill>
                        <a:latin typeface="Calibri"/>
                      </a:endParaRPr>
                    </a:p>
                  </a:txBody>
                  <a:tcPr marL="78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FF3300"/>
                          </a:solidFill>
                          <a:latin typeface="Calibri"/>
                        </a:rPr>
                        <a:t>4</a:t>
                      </a:r>
                      <a:endParaRPr lang="pt-BR" sz="1100" b="1" i="0" u="none" strike="noStrike" dirty="0">
                        <a:solidFill>
                          <a:srgbClr val="FF3300"/>
                        </a:solidFill>
                        <a:latin typeface="Calibri"/>
                      </a:endParaRPr>
                    </a:p>
                  </a:txBody>
                  <a:tcPr marL="78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FF3300"/>
                          </a:solidFill>
                          <a:latin typeface="Calibri"/>
                        </a:rPr>
                        <a:t>02/03</a:t>
                      </a:r>
                      <a:endParaRPr lang="pt-BR" sz="1100" b="1" i="0" u="none" strike="noStrike" dirty="0">
                        <a:solidFill>
                          <a:srgbClr val="FF3300"/>
                        </a:solidFill>
                        <a:latin typeface="Calibri"/>
                      </a:endParaRPr>
                    </a:p>
                  </a:txBody>
                  <a:tcPr marL="78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FF3300"/>
                          </a:solidFill>
                          <a:latin typeface="Calibri"/>
                        </a:rPr>
                        <a:t>05/03</a:t>
                      </a:r>
                      <a:endParaRPr lang="pt-BR" sz="1100" b="1" i="0" u="none" strike="noStrike" dirty="0">
                        <a:solidFill>
                          <a:srgbClr val="FF3300"/>
                        </a:solidFill>
                        <a:latin typeface="Calibri"/>
                      </a:endParaRPr>
                    </a:p>
                  </a:txBody>
                  <a:tcPr marL="78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FF3300"/>
                          </a:solidFill>
                          <a:latin typeface="Calibri"/>
                        </a:rPr>
                        <a:t>02/03</a:t>
                      </a:r>
                      <a:endParaRPr lang="pt-BR" sz="1100" b="1" i="0" u="none" strike="noStrike" dirty="0">
                        <a:solidFill>
                          <a:srgbClr val="FF3300"/>
                        </a:solidFill>
                        <a:latin typeface="Calibri"/>
                      </a:endParaRPr>
                    </a:p>
                  </a:txBody>
                  <a:tcPr marL="78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FF3300"/>
                          </a:solidFill>
                          <a:latin typeface="Calibri"/>
                        </a:rPr>
                        <a:t>05/03</a:t>
                      </a:r>
                      <a:endParaRPr lang="pt-BR" sz="1100" b="1" i="0" u="none" strike="noStrike" dirty="0">
                        <a:solidFill>
                          <a:srgbClr val="FF3300"/>
                        </a:solidFill>
                        <a:latin typeface="Calibri"/>
                      </a:endParaRPr>
                    </a:p>
                  </a:txBody>
                  <a:tcPr marL="78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FF3300"/>
                          </a:solidFill>
                          <a:latin typeface="Calibri"/>
                        </a:rPr>
                        <a:t>0</a:t>
                      </a:r>
                      <a:endParaRPr lang="pt-BR" sz="1100" b="1" i="0" u="none" strike="noStrike" dirty="0">
                        <a:solidFill>
                          <a:srgbClr val="FF3300"/>
                        </a:solidFill>
                        <a:latin typeface="Calibri"/>
                      </a:endParaRPr>
                    </a:p>
                  </a:txBody>
                  <a:tcPr marL="78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1478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FF3300"/>
                          </a:solidFill>
                          <a:latin typeface="Calibri"/>
                        </a:rPr>
                        <a:t>3</a:t>
                      </a:r>
                      <a:endParaRPr lang="pt-BR" sz="1100" b="1" i="0" u="none" strike="noStrike" dirty="0">
                        <a:solidFill>
                          <a:srgbClr val="FF3300"/>
                        </a:solidFill>
                        <a:latin typeface="Calibri"/>
                      </a:endParaRPr>
                    </a:p>
                  </a:txBody>
                  <a:tcPr marL="78000" marR="0"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1" i="0" u="none" strike="noStrike" dirty="0">
                          <a:solidFill>
                            <a:srgbClr val="FF3300"/>
                          </a:solidFill>
                          <a:latin typeface="Calibri"/>
                        </a:rPr>
                        <a:t>Análise </a:t>
                      </a:r>
                      <a:r>
                        <a:rPr lang="pt-BR" sz="1100" b="1" i="0" u="none" strike="noStrike" dirty="0" smtClean="0">
                          <a:solidFill>
                            <a:srgbClr val="FF3300"/>
                          </a:solidFill>
                          <a:latin typeface="Calibri"/>
                        </a:rPr>
                        <a:t>e adequação da </a:t>
                      </a:r>
                      <a:r>
                        <a:rPr lang="pt-BR" sz="1100" b="1" i="0" u="none" strike="noStrike" dirty="0">
                          <a:solidFill>
                            <a:srgbClr val="FF3300"/>
                          </a:solidFill>
                          <a:latin typeface="Calibri"/>
                        </a:rPr>
                        <a:t>estrutura organizacional</a:t>
                      </a:r>
                    </a:p>
                  </a:txBody>
                  <a:tcPr marL="78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FF3300"/>
                          </a:solidFill>
                          <a:latin typeface="Calibri"/>
                        </a:rPr>
                        <a:t>2</a:t>
                      </a:r>
                      <a:endParaRPr lang="pt-BR" sz="1100" b="1" i="0" u="none" strike="noStrike" dirty="0">
                        <a:solidFill>
                          <a:srgbClr val="FF3300"/>
                        </a:solidFill>
                        <a:latin typeface="Calibri"/>
                      </a:endParaRPr>
                    </a:p>
                  </a:txBody>
                  <a:tcPr marL="78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FF3300"/>
                          </a:solidFill>
                          <a:latin typeface="Calibri"/>
                        </a:rPr>
                        <a:t>7</a:t>
                      </a:r>
                      <a:endParaRPr lang="pt-BR" sz="1100" b="1" i="0" u="none" strike="noStrike" dirty="0">
                        <a:solidFill>
                          <a:srgbClr val="FF3300"/>
                        </a:solidFill>
                        <a:latin typeface="Calibri"/>
                      </a:endParaRPr>
                    </a:p>
                  </a:txBody>
                  <a:tcPr marL="78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FF3300"/>
                          </a:solidFill>
                          <a:latin typeface="Calibri"/>
                        </a:rPr>
                        <a:t>06/03</a:t>
                      </a:r>
                      <a:endParaRPr lang="pt-BR" sz="1100" b="1" i="0" u="none" strike="noStrike" dirty="0">
                        <a:solidFill>
                          <a:srgbClr val="FF3300"/>
                        </a:solidFill>
                        <a:latin typeface="Calibri"/>
                      </a:endParaRPr>
                    </a:p>
                  </a:txBody>
                  <a:tcPr marL="78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FF3300"/>
                          </a:solidFill>
                          <a:latin typeface="Calibri"/>
                        </a:rPr>
                        <a:t>12/03</a:t>
                      </a:r>
                      <a:endParaRPr lang="pt-BR" sz="1100" b="1" i="0" u="none" strike="noStrike" dirty="0">
                        <a:solidFill>
                          <a:srgbClr val="FF3300"/>
                        </a:solidFill>
                        <a:latin typeface="Calibri"/>
                      </a:endParaRPr>
                    </a:p>
                  </a:txBody>
                  <a:tcPr marL="78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FF3300"/>
                          </a:solidFill>
                          <a:latin typeface="Calibri"/>
                        </a:rPr>
                        <a:t>06/03</a:t>
                      </a:r>
                      <a:endParaRPr lang="pt-BR" sz="1100" b="1" i="0" u="none" strike="noStrike" dirty="0">
                        <a:solidFill>
                          <a:srgbClr val="FF3300"/>
                        </a:solidFill>
                        <a:latin typeface="Calibri"/>
                      </a:endParaRPr>
                    </a:p>
                  </a:txBody>
                  <a:tcPr marL="78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FF3300"/>
                          </a:solidFill>
                          <a:latin typeface="Calibri"/>
                        </a:rPr>
                        <a:t>12/03</a:t>
                      </a:r>
                      <a:endParaRPr lang="pt-BR" sz="1100" b="1" i="0" u="none" strike="noStrike" dirty="0">
                        <a:solidFill>
                          <a:srgbClr val="FF3300"/>
                        </a:solidFill>
                        <a:latin typeface="Calibri"/>
                      </a:endParaRPr>
                    </a:p>
                  </a:txBody>
                  <a:tcPr marL="78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FF3300"/>
                          </a:solidFill>
                          <a:latin typeface="Calibri"/>
                        </a:rPr>
                        <a:t>0</a:t>
                      </a:r>
                      <a:endParaRPr lang="pt-BR" sz="1100" b="1" i="0" u="none" strike="noStrike" dirty="0">
                        <a:solidFill>
                          <a:srgbClr val="FF3300"/>
                        </a:solidFill>
                        <a:latin typeface="Calibri"/>
                      </a:endParaRPr>
                    </a:p>
                  </a:txBody>
                  <a:tcPr marL="78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1478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FF3300"/>
                          </a:solidFill>
                          <a:latin typeface="Calibri"/>
                        </a:rPr>
                        <a:t>4</a:t>
                      </a:r>
                      <a:endParaRPr lang="pt-BR" sz="1100" b="1" i="0" u="none" strike="noStrike" dirty="0">
                        <a:solidFill>
                          <a:srgbClr val="FF3300"/>
                        </a:solidFill>
                        <a:latin typeface="Calibri"/>
                      </a:endParaRPr>
                    </a:p>
                  </a:txBody>
                  <a:tcPr marL="78000" marR="0"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1" i="0" u="none" strike="noStrike" dirty="0">
                          <a:solidFill>
                            <a:srgbClr val="FF3300"/>
                          </a:solidFill>
                          <a:latin typeface="Calibri"/>
                        </a:rPr>
                        <a:t>Análise </a:t>
                      </a:r>
                      <a:r>
                        <a:rPr lang="pt-BR" sz="1100" b="1" i="0" u="none" strike="noStrike" dirty="0" smtClean="0">
                          <a:solidFill>
                            <a:srgbClr val="FF3300"/>
                          </a:solidFill>
                          <a:latin typeface="Calibri"/>
                        </a:rPr>
                        <a:t>e adequação do </a:t>
                      </a:r>
                      <a:r>
                        <a:rPr lang="pt-BR" sz="1100" b="1" i="0" u="none" strike="noStrike" dirty="0">
                          <a:solidFill>
                            <a:srgbClr val="FF3300"/>
                          </a:solidFill>
                          <a:latin typeface="Calibri"/>
                        </a:rPr>
                        <a:t>plano de contas / custos</a:t>
                      </a:r>
                    </a:p>
                  </a:txBody>
                  <a:tcPr marL="78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FF3300"/>
                          </a:solidFill>
                          <a:latin typeface="Calibri"/>
                        </a:rPr>
                        <a:t>3</a:t>
                      </a:r>
                      <a:endParaRPr lang="pt-BR" sz="1100" b="1" i="0" u="none" strike="noStrike" dirty="0">
                        <a:solidFill>
                          <a:srgbClr val="FF3300"/>
                        </a:solidFill>
                        <a:latin typeface="Calibri"/>
                      </a:endParaRPr>
                    </a:p>
                  </a:txBody>
                  <a:tcPr marL="78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FF3300"/>
                          </a:solidFill>
                          <a:latin typeface="Calibri"/>
                        </a:rPr>
                        <a:t>8</a:t>
                      </a:r>
                      <a:endParaRPr lang="pt-BR" sz="1100" b="1" i="0" u="none" strike="noStrike" dirty="0">
                        <a:solidFill>
                          <a:srgbClr val="FF3300"/>
                        </a:solidFill>
                        <a:latin typeface="Calibri"/>
                      </a:endParaRPr>
                    </a:p>
                  </a:txBody>
                  <a:tcPr marL="78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FF3300"/>
                          </a:solidFill>
                          <a:latin typeface="Calibri"/>
                        </a:rPr>
                        <a:t>13/03</a:t>
                      </a:r>
                      <a:endParaRPr lang="pt-BR" sz="1100" b="1" i="0" u="none" strike="noStrike" dirty="0">
                        <a:solidFill>
                          <a:srgbClr val="FF3300"/>
                        </a:solidFill>
                        <a:latin typeface="Calibri"/>
                      </a:endParaRPr>
                    </a:p>
                  </a:txBody>
                  <a:tcPr marL="78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FF3300"/>
                          </a:solidFill>
                          <a:latin typeface="Calibri"/>
                        </a:rPr>
                        <a:t>20/03</a:t>
                      </a:r>
                      <a:endParaRPr lang="pt-BR" sz="1100" b="1" i="0" u="none" strike="noStrike" dirty="0">
                        <a:solidFill>
                          <a:srgbClr val="FF3300"/>
                        </a:solidFill>
                        <a:latin typeface="Calibri"/>
                      </a:endParaRPr>
                    </a:p>
                  </a:txBody>
                  <a:tcPr marL="78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FF3300"/>
                          </a:solidFill>
                          <a:latin typeface="Calibri"/>
                        </a:rPr>
                        <a:t>13/03</a:t>
                      </a:r>
                      <a:endParaRPr lang="pt-BR" sz="1100" b="1" i="0" u="none" strike="noStrike" dirty="0">
                        <a:solidFill>
                          <a:srgbClr val="FF3300"/>
                        </a:solidFill>
                        <a:latin typeface="Calibri"/>
                      </a:endParaRPr>
                    </a:p>
                  </a:txBody>
                  <a:tcPr marL="78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FF3300"/>
                          </a:solidFill>
                          <a:latin typeface="Calibri"/>
                        </a:rPr>
                        <a:t>20/03</a:t>
                      </a:r>
                      <a:endParaRPr lang="pt-BR" sz="1100" b="1" i="0" u="none" strike="noStrike" dirty="0">
                        <a:solidFill>
                          <a:srgbClr val="FF3300"/>
                        </a:solidFill>
                        <a:latin typeface="Calibri"/>
                      </a:endParaRPr>
                    </a:p>
                  </a:txBody>
                  <a:tcPr marL="78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FF3300"/>
                          </a:solidFill>
                          <a:latin typeface="Calibri"/>
                        </a:rPr>
                        <a:t>0</a:t>
                      </a:r>
                      <a:endParaRPr lang="pt-BR" sz="1100" b="1" i="0" u="none" strike="noStrike" dirty="0">
                        <a:solidFill>
                          <a:srgbClr val="FF3300"/>
                        </a:solidFill>
                        <a:latin typeface="Calibri"/>
                      </a:endParaRPr>
                    </a:p>
                  </a:txBody>
                  <a:tcPr marL="78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1478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5</a:t>
                      </a:r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8000" marR="0"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Conhecimento da estrutura de cargos e salários</a:t>
                      </a:r>
                    </a:p>
                  </a:txBody>
                  <a:tcPr marL="78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2</a:t>
                      </a:r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8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3</a:t>
                      </a:r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8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06/03</a:t>
                      </a:r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8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08/03</a:t>
                      </a:r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8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11/04</a:t>
                      </a:r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8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13/04</a:t>
                      </a:r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8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36</a:t>
                      </a:r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8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78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FF3300"/>
                          </a:solidFill>
                          <a:latin typeface="Calibri"/>
                        </a:rPr>
                        <a:t>6</a:t>
                      </a:r>
                      <a:endParaRPr lang="pt-BR" sz="1100" b="1" i="0" u="none" strike="noStrike" dirty="0">
                        <a:solidFill>
                          <a:srgbClr val="FF3300"/>
                        </a:solidFill>
                        <a:latin typeface="Calibri"/>
                      </a:endParaRPr>
                    </a:p>
                  </a:txBody>
                  <a:tcPr marL="78000" marR="0"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1" i="0" u="none" strike="noStrike" dirty="0">
                          <a:solidFill>
                            <a:srgbClr val="FF3300"/>
                          </a:solidFill>
                          <a:latin typeface="Calibri"/>
                        </a:rPr>
                        <a:t>Análise dos fluxos de trabalho</a:t>
                      </a:r>
                    </a:p>
                  </a:txBody>
                  <a:tcPr marL="78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FF3300"/>
                          </a:solidFill>
                          <a:latin typeface="Calibri"/>
                        </a:rPr>
                        <a:t>2</a:t>
                      </a:r>
                      <a:endParaRPr lang="pt-BR" sz="1100" b="1" i="0" u="none" strike="noStrike" dirty="0">
                        <a:solidFill>
                          <a:srgbClr val="FF3300"/>
                        </a:solidFill>
                        <a:latin typeface="Calibri"/>
                      </a:endParaRPr>
                    </a:p>
                  </a:txBody>
                  <a:tcPr marL="78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FF3300"/>
                          </a:solidFill>
                          <a:latin typeface="Calibri"/>
                        </a:rPr>
                        <a:t>10</a:t>
                      </a:r>
                      <a:endParaRPr lang="pt-BR" sz="1100" b="1" i="0" u="none" strike="noStrike" dirty="0">
                        <a:solidFill>
                          <a:srgbClr val="FF3300"/>
                        </a:solidFill>
                        <a:latin typeface="Calibri"/>
                      </a:endParaRPr>
                    </a:p>
                  </a:txBody>
                  <a:tcPr marL="78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FF3300"/>
                          </a:solidFill>
                          <a:latin typeface="Calibri"/>
                        </a:rPr>
                        <a:t>06/03</a:t>
                      </a:r>
                      <a:endParaRPr lang="pt-BR" sz="1100" b="1" i="0" u="none" strike="noStrike" dirty="0">
                        <a:solidFill>
                          <a:srgbClr val="FF3300"/>
                        </a:solidFill>
                        <a:latin typeface="Calibri"/>
                      </a:endParaRPr>
                    </a:p>
                  </a:txBody>
                  <a:tcPr marL="78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FF3300"/>
                          </a:solidFill>
                          <a:latin typeface="Calibri"/>
                        </a:rPr>
                        <a:t>15/03</a:t>
                      </a:r>
                      <a:endParaRPr lang="pt-BR" sz="1100" b="1" i="0" u="none" strike="noStrike" dirty="0">
                        <a:solidFill>
                          <a:srgbClr val="FF3300"/>
                        </a:solidFill>
                        <a:latin typeface="Calibri"/>
                      </a:endParaRPr>
                    </a:p>
                  </a:txBody>
                  <a:tcPr marL="78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FF3300"/>
                          </a:solidFill>
                          <a:latin typeface="Calibri"/>
                        </a:rPr>
                        <a:t>06/03</a:t>
                      </a:r>
                      <a:endParaRPr lang="pt-BR" sz="1100" b="1" i="0" u="none" strike="noStrike" dirty="0">
                        <a:solidFill>
                          <a:srgbClr val="FF3300"/>
                        </a:solidFill>
                        <a:latin typeface="Calibri"/>
                      </a:endParaRPr>
                    </a:p>
                  </a:txBody>
                  <a:tcPr marL="78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FF3300"/>
                          </a:solidFill>
                          <a:latin typeface="Calibri"/>
                        </a:rPr>
                        <a:t>15/03</a:t>
                      </a:r>
                      <a:endParaRPr lang="pt-BR" sz="1100" b="1" i="0" u="none" strike="noStrike" dirty="0">
                        <a:solidFill>
                          <a:srgbClr val="FF3300"/>
                        </a:solidFill>
                        <a:latin typeface="Calibri"/>
                      </a:endParaRPr>
                    </a:p>
                  </a:txBody>
                  <a:tcPr marL="78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FF3300"/>
                          </a:solidFill>
                          <a:latin typeface="Calibri"/>
                        </a:rPr>
                        <a:t>0</a:t>
                      </a:r>
                      <a:endParaRPr lang="pt-BR" sz="1100" b="1" i="0" u="none" strike="noStrike" dirty="0">
                        <a:solidFill>
                          <a:srgbClr val="FF3300"/>
                        </a:solidFill>
                        <a:latin typeface="Calibri"/>
                      </a:endParaRPr>
                    </a:p>
                  </a:txBody>
                  <a:tcPr marL="78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1478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FF3300"/>
                          </a:solidFill>
                          <a:latin typeface="Calibri"/>
                        </a:rPr>
                        <a:t>7</a:t>
                      </a:r>
                      <a:endParaRPr lang="pt-BR" sz="1100" b="1" i="0" u="none" strike="noStrike" dirty="0">
                        <a:solidFill>
                          <a:srgbClr val="FF3300"/>
                        </a:solidFill>
                        <a:latin typeface="Calibri"/>
                      </a:endParaRPr>
                    </a:p>
                  </a:txBody>
                  <a:tcPr marL="78000" marR="0"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1" i="0" u="none" strike="noStrike" dirty="0">
                          <a:solidFill>
                            <a:srgbClr val="FF3300"/>
                          </a:solidFill>
                          <a:latin typeface="Calibri"/>
                        </a:rPr>
                        <a:t>Análise dos controles</a:t>
                      </a:r>
                    </a:p>
                  </a:txBody>
                  <a:tcPr marL="78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FF3300"/>
                          </a:solidFill>
                          <a:latin typeface="Calibri"/>
                        </a:rPr>
                        <a:t>6</a:t>
                      </a:r>
                      <a:endParaRPr lang="pt-BR" sz="1100" b="1" i="0" u="none" strike="noStrike" dirty="0">
                        <a:solidFill>
                          <a:srgbClr val="FF3300"/>
                        </a:solidFill>
                        <a:latin typeface="Calibri"/>
                      </a:endParaRPr>
                    </a:p>
                  </a:txBody>
                  <a:tcPr marL="78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FF3300"/>
                          </a:solidFill>
                          <a:latin typeface="Calibri"/>
                        </a:rPr>
                        <a:t>8</a:t>
                      </a:r>
                      <a:endParaRPr lang="pt-BR" sz="1100" b="1" i="0" u="none" strike="noStrike" dirty="0">
                        <a:solidFill>
                          <a:srgbClr val="FF3300"/>
                        </a:solidFill>
                        <a:latin typeface="Calibri"/>
                      </a:endParaRPr>
                    </a:p>
                  </a:txBody>
                  <a:tcPr marL="78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FF3300"/>
                          </a:solidFill>
                          <a:latin typeface="Calibri"/>
                        </a:rPr>
                        <a:t>16/03</a:t>
                      </a:r>
                      <a:endParaRPr lang="pt-BR" sz="1100" b="1" i="0" u="none" strike="noStrike" dirty="0">
                        <a:solidFill>
                          <a:srgbClr val="FF3300"/>
                        </a:solidFill>
                        <a:latin typeface="Calibri"/>
                      </a:endParaRPr>
                    </a:p>
                  </a:txBody>
                  <a:tcPr marL="78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FF3300"/>
                          </a:solidFill>
                          <a:latin typeface="Calibri"/>
                        </a:rPr>
                        <a:t>23/03</a:t>
                      </a:r>
                      <a:endParaRPr lang="pt-BR" sz="1100" b="1" i="0" u="none" strike="noStrike" dirty="0">
                        <a:solidFill>
                          <a:srgbClr val="FF3300"/>
                        </a:solidFill>
                        <a:latin typeface="Calibri"/>
                      </a:endParaRPr>
                    </a:p>
                  </a:txBody>
                  <a:tcPr marL="78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FF3300"/>
                          </a:solidFill>
                          <a:latin typeface="Calibri"/>
                        </a:rPr>
                        <a:t>16/03</a:t>
                      </a:r>
                      <a:endParaRPr lang="pt-BR" sz="1100" b="1" i="0" u="none" strike="noStrike" dirty="0">
                        <a:solidFill>
                          <a:srgbClr val="FF3300"/>
                        </a:solidFill>
                        <a:latin typeface="Calibri"/>
                      </a:endParaRPr>
                    </a:p>
                  </a:txBody>
                  <a:tcPr marL="78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FF3300"/>
                          </a:solidFill>
                          <a:latin typeface="Calibri"/>
                        </a:rPr>
                        <a:t>23/03</a:t>
                      </a:r>
                      <a:endParaRPr lang="pt-BR" sz="1100" b="1" i="0" u="none" strike="noStrike" dirty="0">
                        <a:solidFill>
                          <a:srgbClr val="FF3300"/>
                        </a:solidFill>
                        <a:latin typeface="Calibri"/>
                      </a:endParaRPr>
                    </a:p>
                  </a:txBody>
                  <a:tcPr marL="78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FF3300"/>
                          </a:solidFill>
                          <a:latin typeface="Calibri"/>
                        </a:rPr>
                        <a:t>0</a:t>
                      </a:r>
                      <a:endParaRPr lang="pt-BR" sz="1100" b="1" i="0" u="none" strike="noStrike" dirty="0">
                        <a:solidFill>
                          <a:srgbClr val="FF3300"/>
                        </a:solidFill>
                        <a:latin typeface="Calibri"/>
                      </a:endParaRPr>
                    </a:p>
                  </a:txBody>
                  <a:tcPr marL="78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14785"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solidFill>
                          <a:srgbClr val="FFCC66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39000" marR="0"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Instalação do sistema e migração de dados</a:t>
                      </a:r>
                    </a:p>
                  </a:txBody>
                  <a:tcPr marL="39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solidFill>
                          <a:srgbClr val="FFCC66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39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solidFill>
                          <a:srgbClr val="FFCC66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39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solidFill>
                          <a:srgbClr val="FFCC66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39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solidFill>
                          <a:srgbClr val="FFCC66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39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solidFill>
                          <a:srgbClr val="FFCC66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39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solidFill>
                          <a:srgbClr val="FFCC66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39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solidFill>
                          <a:srgbClr val="FFCC66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39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78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8</a:t>
                      </a:r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8000" marR="0"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Carga de dados </a:t>
                      </a:r>
                      <a:r>
                        <a:rPr lang="pt-BR" sz="1100" b="0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que não </a:t>
                      </a:r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serão </a:t>
                      </a:r>
                      <a:r>
                        <a:rPr lang="pt-BR" sz="1100" b="0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migrados</a:t>
                      </a:r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8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2, 4, 5</a:t>
                      </a:r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8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13</a:t>
                      </a:r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8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21/03</a:t>
                      </a:r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8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02/04</a:t>
                      </a:r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8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31/03</a:t>
                      </a:r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8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12/04</a:t>
                      </a:r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8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10</a:t>
                      </a:r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8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78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FF3300"/>
                          </a:solidFill>
                          <a:latin typeface="Calibri"/>
                        </a:rPr>
                        <a:t>9</a:t>
                      </a:r>
                      <a:endParaRPr lang="pt-BR" sz="1100" b="1" i="0" u="none" strike="noStrike" dirty="0">
                        <a:solidFill>
                          <a:srgbClr val="FF3300"/>
                        </a:solidFill>
                        <a:latin typeface="Calibri"/>
                      </a:endParaRPr>
                    </a:p>
                  </a:txBody>
                  <a:tcPr marL="78000" marR="0"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1" i="0" u="none" strike="noStrike" dirty="0">
                          <a:solidFill>
                            <a:srgbClr val="FF3300"/>
                          </a:solidFill>
                          <a:latin typeface="Calibri"/>
                        </a:rPr>
                        <a:t>Estudo da base de dados existente</a:t>
                      </a:r>
                    </a:p>
                  </a:txBody>
                  <a:tcPr marL="78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FF3300"/>
                          </a:solidFill>
                          <a:latin typeface="Calibri"/>
                        </a:rPr>
                        <a:t>2, 4, 5</a:t>
                      </a:r>
                      <a:endParaRPr lang="pt-BR" sz="1100" b="1" i="0" u="none" strike="noStrike" dirty="0">
                        <a:solidFill>
                          <a:srgbClr val="FF3300"/>
                        </a:solidFill>
                        <a:latin typeface="Calibri"/>
                      </a:endParaRPr>
                    </a:p>
                  </a:txBody>
                  <a:tcPr marL="78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FF3300"/>
                          </a:solidFill>
                          <a:latin typeface="Calibri"/>
                        </a:rPr>
                        <a:t>20</a:t>
                      </a:r>
                      <a:endParaRPr lang="pt-BR" sz="1100" b="1" i="0" u="none" strike="noStrike" dirty="0">
                        <a:solidFill>
                          <a:srgbClr val="FF3300"/>
                        </a:solidFill>
                        <a:latin typeface="Calibri"/>
                      </a:endParaRPr>
                    </a:p>
                  </a:txBody>
                  <a:tcPr marL="78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FF3300"/>
                          </a:solidFill>
                          <a:latin typeface="Calibri"/>
                        </a:rPr>
                        <a:t>21/03</a:t>
                      </a:r>
                      <a:endParaRPr lang="pt-BR" sz="1100" b="1" i="0" u="none" strike="noStrike" dirty="0">
                        <a:solidFill>
                          <a:srgbClr val="FF3300"/>
                        </a:solidFill>
                        <a:latin typeface="Calibri"/>
                      </a:endParaRPr>
                    </a:p>
                  </a:txBody>
                  <a:tcPr marL="78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FF3300"/>
                          </a:solidFill>
                          <a:latin typeface="Calibri"/>
                        </a:rPr>
                        <a:t>09/04</a:t>
                      </a:r>
                      <a:endParaRPr lang="pt-BR" sz="1100" b="1" i="0" u="none" strike="noStrike" dirty="0">
                        <a:solidFill>
                          <a:srgbClr val="FF3300"/>
                        </a:solidFill>
                        <a:latin typeface="Calibri"/>
                      </a:endParaRPr>
                    </a:p>
                  </a:txBody>
                  <a:tcPr marL="78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FF3300"/>
                          </a:solidFill>
                          <a:latin typeface="Calibri"/>
                        </a:rPr>
                        <a:t>21/03</a:t>
                      </a:r>
                      <a:endParaRPr lang="pt-BR" sz="1100" b="1" i="0" u="none" strike="noStrike" dirty="0">
                        <a:solidFill>
                          <a:srgbClr val="FF3300"/>
                        </a:solidFill>
                        <a:latin typeface="Calibri"/>
                      </a:endParaRPr>
                    </a:p>
                  </a:txBody>
                  <a:tcPr marL="78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FF3300"/>
                          </a:solidFill>
                          <a:latin typeface="Calibri"/>
                        </a:rPr>
                        <a:t>09/04</a:t>
                      </a:r>
                      <a:endParaRPr lang="pt-BR" sz="1100" b="1" i="0" u="none" strike="noStrike" dirty="0">
                        <a:solidFill>
                          <a:srgbClr val="FF3300"/>
                        </a:solidFill>
                        <a:latin typeface="Calibri"/>
                      </a:endParaRPr>
                    </a:p>
                  </a:txBody>
                  <a:tcPr marL="78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FF3300"/>
                          </a:solidFill>
                          <a:latin typeface="Calibri"/>
                        </a:rPr>
                        <a:t>0</a:t>
                      </a:r>
                      <a:endParaRPr lang="pt-BR" sz="1100" b="1" i="0" u="none" strike="noStrike" dirty="0">
                        <a:solidFill>
                          <a:srgbClr val="FF3300"/>
                        </a:solidFill>
                        <a:latin typeface="Calibri"/>
                      </a:endParaRPr>
                    </a:p>
                  </a:txBody>
                  <a:tcPr marL="78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3157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FF3300"/>
                          </a:solidFill>
                          <a:latin typeface="Calibri"/>
                        </a:rPr>
                        <a:t>10</a:t>
                      </a:r>
                      <a:endParaRPr lang="pt-BR" sz="1100" b="1" i="0" u="none" strike="noStrike" dirty="0">
                        <a:solidFill>
                          <a:srgbClr val="FF3300"/>
                        </a:solidFill>
                        <a:latin typeface="Calibri"/>
                      </a:endParaRPr>
                    </a:p>
                  </a:txBody>
                  <a:tcPr marL="78000" marR="0"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1" i="0" u="none" strike="noStrike" dirty="0">
                          <a:solidFill>
                            <a:srgbClr val="FF3300"/>
                          </a:solidFill>
                          <a:latin typeface="Calibri"/>
                        </a:rPr>
                        <a:t>Migração de clientes, </a:t>
                      </a:r>
                      <a:r>
                        <a:rPr lang="pt-BR" sz="1100" b="1" i="0" u="none" strike="noStrike" dirty="0" smtClean="0">
                          <a:solidFill>
                            <a:srgbClr val="FF3300"/>
                          </a:solidFill>
                          <a:latin typeface="Calibri"/>
                        </a:rPr>
                        <a:t>casos, </a:t>
                      </a:r>
                      <a:r>
                        <a:rPr lang="pt-BR" sz="1100" b="1" i="0" u="none" strike="noStrike" dirty="0" err="1" smtClean="0">
                          <a:solidFill>
                            <a:srgbClr val="FF3300"/>
                          </a:solidFill>
                          <a:latin typeface="Calibri"/>
                        </a:rPr>
                        <a:t>colab</a:t>
                      </a:r>
                      <a:r>
                        <a:rPr lang="pt-BR" sz="1100" b="1" i="0" u="none" strike="noStrike" dirty="0" smtClean="0">
                          <a:solidFill>
                            <a:srgbClr val="FF3300"/>
                          </a:solidFill>
                          <a:latin typeface="Calibri"/>
                        </a:rPr>
                        <a:t>. </a:t>
                      </a:r>
                      <a:r>
                        <a:rPr lang="pt-BR" sz="1100" b="1" i="0" u="none" strike="noStrike" dirty="0">
                          <a:solidFill>
                            <a:srgbClr val="FF3300"/>
                          </a:solidFill>
                          <a:latin typeface="Calibri"/>
                        </a:rPr>
                        <a:t>e fornecedores</a:t>
                      </a:r>
                    </a:p>
                  </a:txBody>
                  <a:tcPr marL="78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FF3300"/>
                          </a:solidFill>
                          <a:latin typeface="Calibri"/>
                        </a:rPr>
                        <a:t>3, 8, 9</a:t>
                      </a:r>
                      <a:endParaRPr lang="pt-BR" sz="1100" b="1" i="0" u="none" strike="noStrike" dirty="0">
                        <a:solidFill>
                          <a:srgbClr val="FF3300"/>
                        </a:solidFill>
                        <a:latin typeface="Calibri"/>
                      </a:endParaRPr>
                    </a:p>
                  </a:txBody>
                  <a:tcPr marL="78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FF3300"/>
                          </a:solidFill>
                          <a:latin typeface="Calibri"/>
                        </a:rPr>
                        <a:t>2</a:t>
                      </a:r>
                      <a:endParaRPr lang="pt-BR" sz="1100" b="1" i="0" u="none" strike="noStrike" dirty="0">
                        <a:solidFill>
                          <a:srgbClr val="FF3300"/>
                        </a:solidFill>
                        <a:latin typeface="Calibri"/>
                      </a:endParaRPr>
                    </a:p>
                  </a:txBody>
                  <a:tcPr marL="78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FF3300"/>
                          </a:solidFill>
                          <a:latin typeface="Calibri"/>
                        </a:rPr>
                        <a:t>13/04</a:t>
                      </a:r>
                      <a:endParaRPr lang="pt-BR" sz="1100" b="1" i="0" u="none" strike="noStrike" dirty="0">
                        <a:solidFill>
                          <a:srgbClr val="FF3300"/>
                        </a:solidFill>
                        <a:latin typeface="Calibri"/>
                      </a:endParaRPr>
                    </a:p>
                  </a:txBody>
                  <a:tcPr marL="78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FF3300"/>
                          </a:solidFill>
                          <a:latin typeface="Calibri"/>
                        </a:rPr>
                        <a:t>15/04</a:t>
                      </a:r>
                      <a:endParaRPr lang="pt-BR" sz="1100" b="1" i="0" u="none" strike="noStrike" dirty="0">
                        <a:solidFill>
                          <a:srgbClr val="FF3300"/>
                        </a:solidFill>
                        <a:latin typeface="Calibri"/>
                      </a:endParaRPr>
                    </a:p>
                  </a:txBody>
                  <a:tcPr marL="78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FF3300"/>
                          </a:solidFill>
                          <a:latin typeface="Calibri"/>
                        </a:rPr>
                        <a:t>13/04</a:t>
                      </a:r>
                      <a:endParaRPr lang="pt-BR" sz="1100" b="1" i="0" u="none" strike="noStrike" dirty="0">
                        <a:solidFill>
                          <a:srgbClr val="FF3300"/>
                        </a:solidFill>
                        <a:latin typeface="Calibri"/>
                      </a:endParaRPr>
                    </a:p>
                  </a:txBody>
                  <a:tcPr marL="78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FF3300"/>
                          </a:solidFill>
                          <a:latin typeface="Calibri"/>
                        </a:rPr>
                        <a:t>15/04</a:t>
                      </a:r>
                      <a:endParaRPr lang="pt-BR" sz="1100" b="1" i="0" u="none" strike="noStrike" dirty="0">
                        <a:solidFill>
                          <a:srgbClr val="FF3300"/>
                        </a:solidFill>
                        <a:latin typeface="Calibri"/>
                      </a:endParaRPr>
                    </a:p>
                  </a:txBody>
                  <a:tcPr marL="78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FF3300"/>
                          </a:solidFill>
                          <a:latin typeface="Calibri"/>
                        </a:rPr>
                        <a:t>0</a:t>
                      </a:r>
                      <a:endParaRPr lang="pt-BR" sz="1100" b="1" i="0" u="none" strike="noStrike" dirty="0">
                        <a:solidFill>
                          <a:srgbClr val="FF3300"/>
                        </a:solidFill>
                        <a:latin typeface="Calibri"/>
                      </a:endParaRPr>
                    </a:p>
                  </a:txBody>
                  <a:tcPr marL="78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1478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...</a:t>
                      </a:r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8000" marR="0"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..............</a:t>
                      </a:r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8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...</a:t>
                      </a:r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8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8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8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8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8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8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8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Elipse 6"/>
          <p:cNvSpPr/>
          <p:nvPr/>
        </p:nvSpPr>
        <p:spPr>
          <a:xfrm>
            <a:off x="7884368" y="2564904"/>
            <a:ext cx="1259632" cy="3888432"/>
          </a:xfrm>
          <a:prstGeom prst="ellipse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ransition advTm="11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0"/>
                            </p:stCondLst>
                            <p:childTnLst>
                              <p:par>
                                <p:cTn id="11" presetID="5" presetClass="entr" presetSubtype="10" fill="hold" grpId="0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Implantando a gestão de projetos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Aft>
                <a:spcPts val="600"/>
              </a:spcAft>
              <a:buFont typeface="+mj-lt"/>
              <a:buAutoNum type="arabicPeriod" startAt="2"/>
            </a:pPr>
            <a:r>
              <a:rPr lang="pt-BR" dirty="0" smtClean="0">
                <a:solidFill>
                  <a:srgbClr val="FF0000"/>
                </a:solidFill>
              </a:rPr>
              <a:t>Planejamento do projeto</a:t>
            </a:r>
          </a:p>
          <a:p>
            <a:pPr marL="622300" lvl="2" indent="-163513">
              <a:spcAft>
                <a:spcPts val="600"/>
              </a:spcAft>
            </a:pPr>
            <a:r>
              <a:rPr lang="pt-B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Definir o Caminho crítico do projeto</a:t>
            </a:r>
          </a:p>
        </p:txBody>
      </p:sp>
      <p:graphicFrame>
        <p:nvGraphicFramePr>
          <p:cNvPr id="31" name="Tabela 30"/>
          <p:cNvGraphicFramePr>
            <a:graphicFrameLocks noGrp="1"/>
          </p:cNvGraphicFramePr>
          <p:nvPr/>
        </p:nvGraphicFramePr>
        <p:xfrm>
          <a:off x="595282" y="2276872"/>
          <a:ext cx="8297201" cy="3744004"/>
        </p:xfrm>
        <a:graphic>
          <a:graphicData uri="http://schemas.openxmlformats.org/drawingml/2006/table">
            <a:tbl>
              <a:tblPr/>
              <a:tblGrid>
                <a:gridCol w="4185841"/>
                <a:gridCol w="2317732"/>
                <a:gridCol w="199292"/>
                <a:gridCol w="199292"/>
                <a:gridCol w="199292"/>
                <a:gridCol w="199292"/>
                <a:gridCol w="199292"/>
                <a:gridCol w="199292"/>
                <a:gridCol w="199292"/>
                <a:gridCol w="199292"/>
                <a:gridCol w="199292"/>
              </a:tblGrid>
              <a:tr h="487914"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PROJETO:</a:t>
                      </a:r>
                      <a:r>
                        <a:rPr lang="pt-BR" sz="14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IMPLANTAÇÃO DE ERP EM ESCRITÓRIO DE ADVOCACIA – CAMINHO CRÍTICO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pt-B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5744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Atividades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Responsáveis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Semanas </a:t>
                      </a:r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 projeto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23627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...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13463">
                <a:tc>
                  <a:txBody>
                    <a:bodyPr/>
                    <a:lstStyle/>
                    <a:p>
                      <a:pPr marL="0" indent="0" algn="l" fontAlgn="b"/>
                      <a:r>
                        <a:rPr lang="pt-BR" sz="1100" b="1" i="0" u="none" strike="noStrike" dirty="0" smtClean="0"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Estabelecimento</a:t>
                      </a:r>
                      <a:r>
                        <a:rPr lang="pt-BR" sz="1100" b="1" i="0" u="none" strike="noStrike" baseline="0" dirty="0" smtClean="0"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 do cronograma detalhado do projeto</a:t>
                      </a:r>
                      <a:endParaRPr lang="pt-BR" sz="1100" b="1" i="0" u="none" strike="noStrike" dirty="0">
                        <a:solidFill>
                          <a:srgbClr val="FFCC66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39000" marR="0" marT="0" marB="0" anchor="b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0" i="0" u="none" strike="noStrike" dirty="0" err="1" smtClean="0"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SWHouse</a:t>
                      </a:r>
                      <a:r>
                        <a:rPr lang="pt-BR" sz="1100" b="0" i="0" u="none" strike="noStrike" dirty="0" smtClean="0"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 / </a:t>
                      </a:r>
                      <a:r>
                        <a:rPr lang="pt-BR" sz="1100" b="0" i="0" u="none" strike="noStrike" dirty="0" err="1" smtClean="0"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Gte</a:t>
                      </a:r>
                      <a:r>
                        <a:rPr lang="pt-BR" sz="1100" b="0" i="0" u="none" strike="noStrike" dirty="0" smtClean="0"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 Projeto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463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1" i="0" u="none" strike="noStrike" dirty="0"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Consultoria preliminar </a:t>
                      </a:r>
                    </a:p>
                  </a:txBody>
                  <a:tcPr marL="39000" marR="0" marT="0" marB="0" anchor="b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463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Entrevistas com os </a:t>
                      </a:r>
                      <a:r>
                        <a:rPr lang="pt-BR" sz="1100" b="0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Sócios, Gerente Projeto e Supervisor de TI</a:t>
                      </a:r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8000" marR="0" marT="0" marB="0" anchor="b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err="1" smtClean="0">
                          <a:solidFill>
                            <a:schemeClr val="bg1"/>
                          </a:solidFill>
                          <a:latin typeface="Calibri"/>
                        </a:rPr>
                        <a:t>SWHouse</a:t>
                      </a:r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463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Análise </a:t>
                      </a:r>
                      <a:r>
                        <a:rPr lang="pt-BR" sz="1100" b="0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e adequação da </a:t>
                      </a:r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estrutura organizacional</a:t>
                      </a:r>
                    </a:p>
                  </a:txBody>
                  <a:tcPr marL="78000" marR="0" marT="0" marB="0" anchor="b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err="1" smtClean="0">
                          <a:solidFill>
                            <a:schemeClr val="bg1"/>
                          </a:solidFill>
                          <a:latin typeface="Calibri"/>
                        </a:rPr>
                        <a:t>SWHouse</a:t>
                      </a:r>
                      <a:r>
                        <a:rPr lang="pt-BR" sz="1100" b="0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 </a:t>
                      </a:r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/ </a:t>
                      </a:r>
                      <a:r>
                        <a:rPr lang="pt-BR" sz="1100" b="0" i="0" u="none" strike="noStrike" dirty="0" err="1" smtClean="0">
                          <a:solidFill>
                            <a:schemeClr val="bg1"/>
                          </a:solidFill>
                          <a:latin typeface="Calibri"/>
                        </a:rPr>
                        <a:t>Gte</a:t>
                      </a:r>
                      <a:r>
                        <a:rPr lang="pt-BR" sz="1100" b="0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 Projeto</a:t>
                      </a:r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463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Análise </a:t>
                      </a:r>
                      <a:r>
                        <a:rPr lang="pt-BR" sz="1100" b="0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e adequação do </a:t>
                      </a:r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plano de contas / custos</a:t>
                      </a:r>
                    </a:p>
                  </a:txBody>
                  <a:tcPr marL="78000" marR="0" marT="0" marB="0" anchor="b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err="1" smtClean="0">
                          <a:solidFill>
                            <a:schemeClr val="bg1"/>
                          </a:solidFill>
                          <a:latin typeface="Calibri"/>
                        </a:rPr>
                        <a:t>SWHouse</a:t>
                      </a:r>
                      <a:r>
                        <a:rPr lang="pt-BR" sz="1100" b="0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 </a:t>
                      </a:r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/ </a:t>
                      </a:r>
                      <a:r>
                        <a:rPr lang="pt-BR" sz="1100" b="0" i="0" u="none" strike="noStrike" dirty="0" err="1">
                          <a:solidFill>
                            <a:schemeClr val="bg1"/>
                          </a:solidFill>
                          <a:latin typeface="Calibri"/>
                        </a:rPr>
                        <a:t>G</a:t>
                      </a:r>
                      <a:r>
                        <a:rPr lang="pt-BR" sz="1100" b="0" i="0" u="none" strike="noStrike" dirty="0" err="1" smtClean="0">
                          <a:solidFill>
                            <a:schemeClr val="bg1"/>
                          </a:solidFill>
                          <a:latin typeface="Calibri"/>
                        </a:rPr>
                        <a:t>te</a:t>
                      </a:r>
                      <a:r>
                        <a:rPr lang="pt-BR" sz="1100" b="0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 </a:t>
                      </a:r>
                      <a:r>
                        <a:rPr lang="pt-BR" sz="1100" b="0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Projeto</a:t>
                      </a:r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463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Conhecimento da estrutura de cargos e salários</a:t>
                      </a:r>
                    </a:p>
                  </a:txBody>
                  <a:tcPr marL="78000" marR="0" marT="0" marB="0" anchor="b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err="1" smtClean="0">
                          <a:solidFill>
                            <a:schemeClr val="bg1"/>
                          </a:solidFill>
                          <a:latin typeface="Calibri"/>
                        </a:rPr>
                        <a:t>SWHouse</a:t>
                      </a:r>
                      <a:r>
                        <a:rPr lang="pt-BR" sz="1100" b="0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 </a:t>
                      </a:r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/ </a:t>
                      </a:r>
                      <a:r>
                        <a:rPr lang="pt-BR" sz="1100" b="0" i="0" u="none" strike="noStrike" dirty="0" err="1">
                          <a:solidFill>
                            <a:schemeClr val="bg1"/>
                          </a:solidFill>
                          <a:latin typeface="Calibri"/>
                        </a:rPr>
                        <a:t>G</a:t>
                      </a:r>
                      <a:r>
                        <a:rPr lang="pt-BR" sz="1100" b="0" i="0" u="none" strike="noStrike" dirty="0" err="1" smtClean="0">
                          <a:solidFill>
                            <a:schemeClr val="bg1"/>
                          </a:solidFill>
                          <a:latin typeface="Calibri"/>
                        </a:rPr>
                        <a:t>te</a:t>
                      </a:r>
                      <a:r>
                        <a:rPr lang="pt-BR" sz="1100" b="0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 </a:t>
                      </a:r>
                      <a:r>
                        <a:rPr lang="pt-BR" sz="1100" b="0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Projeto</a:t>
                      </a:r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463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Análise dos fluxos de trabalho</a:t>
                      </a:r>
                    </a:p>
                  </a:txBody>
                  <a:tcPr marL="78000" marR="0" marT="0" marB="0" anchor="b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err="1" smtClean="0">
                          <a:solidFill>
                            <a:schemeClr val="bg1"/>
                          </a:solidFill>
                          <a:latin typeface="Calibri"/>
                        </a:rPr>
                        <a:t>SWHouse</a:t>
                      </a:r>
                      <a:r>
                        <a:rPr lang="pt-BR" sz="1100" b="0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 </a:t>
                      </a:r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/ </a:t>
                      </a:r>
                      <a:r>
                        <a:rPr lang="pt-BR" sz="1100" b="0" i="0" u="none" strike="noStrike" dirty="0" err="1">
                          <a:solidFill>
                            <a:schemeClr val="bg1"/>
                          </a:solidFill>
                          <a:latin typeface="Calibri"/>
                        </a:rPr>
                        <a:t>G</a:t>
                      </a:r>
                      <a:r>
                        <a:rPr lang="pt-BR" sz="1100" b="0" i="0" u="none" strike="noStrike" dirty="0" err="1" smtClean="0">
                          <a:solidFill>
                            <a:schemeClr val="bg1"/>
                          </a:solidFill>
                          <a:latin typeface="Calibri"/>
                        </a:rPr>
                        <a:t>te</a:t>
                      </a:r>
                      <a:r>
                        <a:rPr lang="pt-BR" sz="1100" b="0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 </a:t>
                      </a:r>
                      <a:r>
                        <a:rPr lang="pt-BR" sz="1100" b="0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Projeto</a:t>
                      </a:r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463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Análise dos controles</a:t>
                      </a:r>
                    </a:p>
                  </a:txBody>
                  <a:tcPr marL="78000" marR="0" marT="0" marB="0" anchor="b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err="1" smtClean="0">
                          <a:solidFill>
                            <a:schemeClr val="bg1"/>
                          </a:solidFill>
                          <a:latin typeface="Calibri"/>
                        </a:rPr>
                        <a:t>SWHouse</a:t>
                      </a:r>
                      <a:r>
                        <a:rPr lang="pt-BR" sz="1100" b="0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 </a:t>
                      </a:r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/ </a:t>
                      </a:r>
                      <a:r>
                        <a:rPr lang="pt-BR" sz="1100" b="0" i="0" u="none" strike="noStrike" dirty="0" err="1">
                          <a:solidFill>
                            <a:schemeClr val="bg1"/>
                          </a:solidFill>
                          <a:latin typeface="Calibri"/>
                        </a:rPr>
                        <a:t>G</a:t>
                      </a:r>
                      <a:r>
                        <a:rPr lang="pt-BR" sz="1100" b="0" i="0" u="none" strike="noStrike" dirty="0" err="1" smtClean="0">
                          <a:solidFill>
                            <a:schemeClr val="bg1"/>
                          </a:solidFill>
                          <a:latin typeface="Calibri"/>
                        </a:rPr>
                        <a:t>te</a:t>
                      </a:r>
                      <a:r>
                        <a:rPr lang="pt-BR" sz="1100" b="0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 </a:t>
                      </a:r>
                      <a:r>
                        <a:rPr lang="pt-BR" sz="1100" b="0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Projeto</a:t>
                      </a:r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463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1" i="0" u="none" strike="noStrike" dirty="0"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Instalação do sistema e migração de dados</a:t>
                      </a:r>
                    </a:p>
                  </a:txBody>
                  <a:tcPr marL="39000" marR="0" marT="0" marB="0" anchor="b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463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Carga de dados </a:t>
                      </a:r>
                      <a:r>
                        <a:rPr lang="pt-BR" sz="1100" b="0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que não </a:t>
                      </a:r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serão </a:t>
                      </a:r>
                      <a:r>
                        <a:rPr lang="pt-BR" sz="1100" b="0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migrados</a:t>
                      </a:r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8000" marR="0" marT="0" marB="0" anchor="b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err="1" smtClean="0">
                          <a:solidFill>
                            <a:schemeClr val="bg1"/>
                          </a:solidFill>
                          <a:latin typeface="Calibri"/>
                        </a:rPr>
                        <a:t>SWHouse</a:t>
                      </a:r>
                      <a:r>
                        <a:rPr lang="pt-BR" sz="1100" b="0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 </a:t>
                      </a:r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/ </a:t>
                      </a:r>
                      <a:r>
                        <a:rPr lang="pt-BR" sz="1100" b="0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Supervisor TI</a:t>
                      </a:r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463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Estudo da base de dados existente</a:t>
                      </a:r>
                    </a:p>
                  </a:txBody>
                  <a:tcPr marL="78000" marR="0" marT="0" marB="0" anchor="b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err="1" smtClean="0">
                          <a:solidFill>
                            <a:schemeClr val="bg1"/>
                          </a:solidFill>
                          <a:latin typeface="Calibri"/>
                        </a:rPr>
                        <a:t>SWHouse</a:t>
                      </a:r>
                      <a:r>
                        <a:rPr lang="pt-BR" sz="1100" b="0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 </a:t>
                      </a:r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/ </a:t>
                      </a:r>
                      <a:r>
                        <a:rPr lang="pt-BR" sz="1100" b="0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Supervisor TI</a:t>
                      </a:r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463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Migração de clientes, </a:t>
                      </a:r>
                      <a:r>
                        <a:rPr lang="pt-BR" sz="1100" b="0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casos, colaboradores </a:t>
                      </a:r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e fornecedores</a:t>
                      </a:r>
                    </a:p>
                  </a:txBody>
                  <a:tcPr marL="78000" marR="0" marT="0" marB="0" anchor="b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err="1" smtClean="0">
                          <a:solidFill>
                            <a:schemeClr val="bg1"/>
                          </a:solidFill>
                          <a:latin typeface="Calibri"/>
                        </a:rPr>
                        <a:t>SWHouse</a:t>
                      </a:r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463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..............</a:t>
                      </a:r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8000" marR="0" marT="0" marB="0" anchor="b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err="1" smtClean="0">
                          <a:solidFill>
                            <a:schemeClr val="bg1"/>
                          </a:solidFill>
                          <a:latin typeface="Calibri"/>
                        </a:rPr>
                        <a:t>SWHouse</a:t>
                      </a:r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advTm="8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Implantando a gestão de projetos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Aft>
                <a:spcPts val="600"/>
              </a:spcAft>
              <a:buFont typeface="+mj-lt"/>
              <a:buAutoNum type="arabicPeriod" startAt="2"/>
            </a:pPr>
            <a:r>
              <a:rPr lang="pt-BR" dirty="0" smtClean="0">
                <a:solidFill>
                  <a:srgbClr val="FF0000"/>
                </a:solidFill>
              </a:rPr>
              <a:t>Planejamento do projeto</a:t>
            </a:r>
          </a:p>
          <a:p>
            <a:pPr marL="622300" lvl="2" indent="-163513">
              <a:spcAft>
                <a:spcPts val="600"/>
              </a:spcAft>
            </a:pPr>
            <a:r>
              <a:rPr lang="pt-B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Compor a equipe do projeto</a:t>
            </a:r>
          </a:p>
          <a:p>
            <a:pPr marL="615950" lvl="4" indent="0">
              <a:spcAft>
                <a:spcPts val="600"/>
              </a:spcAft>
              <a:buNone/>
            </a:pPr>
            <a:r>
              <a:rPr lang="pt-BR" dirty="0" smtClean="0"/>
              <a:t>A equipe do projeto será composta a partir da união de representantes dos clientes/usuários e, eventualmente, de fornecedores e representantes comerciais.</a:t>
            </a:r>
          </a:p>
          <a:p>
            <a:pPr marL="615950" lvl="4" indent="0">
              <a:spcAft>
                <a:spcPts val="600"/>
              </a:spcAft>
              <a:buNone/>
            </a:pPr>
            <a:r>
              <a:rPr lang="pt-BR" dirty="0" smtClean="0"/>
              <a:t>Nesta etapa serão definidos os papéis e responsabilidades de cada membro da equipe:</a:t>
            </a:r>
          </a:p>
          <a:p>
            <a:pPr marL="1079500" lvl="4" indent="-177800"/>
            <a:r>
              <a:rPr lang="pt-BR" dirty="0" smtClean="0">
                <a:solidFill>
                  <a:schemeClr val="bg1"/>
                </a:solidFill>
              </a:rPr>
              <a:t>Gerente do projeto</a:t>
            </a:r>
          </a:p>
          <a:p>
            <a:pPr marL="1079500" lvl="4" indent="-177800"/>
            <a:r>
              <a:rPr lang="pt-BR" dirty="0" smtClean="0">
                <a:solidFill>
                  <a:schemeClr val="bg1"/>
                </a:solidFill>
              </a:rPr>
              <a:t>Especialistas requeridos</a:t>
            </a:r>
          </a:p>
          <a:p>
            <a:pPr marL="1079500" lvl="4" indent="-177800">
              <a:spcAft>
                <a:spcPts val="600"/>
              </a:spcAft>
            </a:pPr>
            <a:r>
              <a:rPr lang="pt-BR" dirty="0" smtClean="0">
                <a:solidFill>
                  <a:schemeClr val="bg1"/>
                </a:solidFill>
              </a:rPr>
              <a:t>Representantes de todos os </a:t>
            </a:r>
            <a:r>
              <a:rPr lang="pt-BR" i="1" dirty="0" err="1" smtClean="0">
                <a:solidFill>
                  <a:schemeClr val="bg1"/>
                </a:solidFill>
              </a:rPr>
              <a:t>stakeholders</a:t>
            </a:r>
            <a:endParaRPr lang="pt-BR" i="1" dirty="0" smtClean="0">
              <a:solidFill>
                <a:schemeClr val="bg1"/>
              </a:solidFill>
            </a:endParaRPr>
          </a:p>
          <a:p>
            <a:pPr marL="622300" lvl="4" indent="0">
              <a:spcAft>
                <a:spcPts val="600"/>
              </a:spcAft>
              <a:buNone/>
            </a:pPr>
            <a:r>
              <a:rPr lang="pt-BR" dirty="0" smtClean="0"/>
              <a:t>Também é este o momento em que serão  definidas as cargas horárias por atividade e por profissional, considerando:</a:t>
            </a:r>
          </a:p>
          <a:p>
            <a:pPr marL="1079500" lvl="4" indent="-177800"/>
            <a:r>
              <a:rPr lang="pt-BR" dirty="0" smtClean="0">
                <a:solidFill>
                  <a:schemeClr val="bg1"/>
                </a:solidFill>
              </a:rPr>
              <a:t>Férias dos envolvidos na equipe,</a:t>
            </a:r>
          </a:p>
          <a:p>
            <a:pPr marL="1079500" lvl="4" indent="-177800"/>
            <a:r>
              <a:rPr lang="pt-BR" dirty="0" smtClean="0"/>
              <a:t>Horário de trabalho e feriados do cliente,</a:t>
            </a:r>
          </a:p>
          <a:p>
            <a:pPr marL="1079500" lvl="4" indent="-177800"/>
            <a:r>
              <a:rPr lang="pt-BR" dirty="0" smtClean="0"/>
              <a:t>Manutenções e paradas programadas (principalmente da área de TI e do Judiciário).</a:t>
            </a:r>
          </a:p>
          <a:p>
            <a:pPr marL="1079500" lvl="4" indent="-177800"/>
            <a:endParaRPr lang="pt-BR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Tm="20000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024162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pt-BR" sz="1600" dirty="0" smtClean="0"/>
              <a:t>Durante os último meses temos sido constantemente bombardeados com notícias que nos fazem perceber que o ritmo das mudanças agora é outro: elas estão ainda mais rápidas. </a:t>
            </a:r>
          </a:p>
          <a:p>
            <a:pPr marL="0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pt-BR" sz="1600" dirty="0" smtClean="0"/>
              <a:t>Da Europa nos chegam informações dando conta de que o tão sonhado paraíso do Euro está sob grande pressão, para não dizer enorme risco. Dos Estados Unidos vêm as manchetes noticiando o impensável – os títulos da dívida americana já não são cem por cento seguros. Do antigo “terceiro mundo” vem a esperança de que economias antes sem importância podem salvar a lavoura global. Brasil, Rússia, Índia e, principalmente, China passam a ter uma importância impensável até a crise de 2008/2011. A explosão das dívidas nos países ricos catapultou o papel dessas quatro grandes nações, conferindo-lhes uma relevância até então desconhecida. Isso fez com que o ambiente de negócios nestes países ficasse ainda mais competitivo e dinâmico, acelerando o processo de mudanças e impondo novos desafios às organizações.</a:t>
            </a:r>
          </a:p>
          <a:p>
            <a:pPr marL="0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pt-BR" sz="1600" dirty="0" smtClean="0"/>
              <a:t>Um ambiente assim volátil exige a criação e o aperfeiçoamento permanente de novos serviços e o aprimoramento constante da qualidade do atendimento e da prestação de contas a clientes dia a dia mais exigentes e com maior número de opções no mercado.</a:t>
            </a:r>
          </a:p>
          <a:p>
            <a:pPr marL="0" indent="0">
              <a:lnSpc>
                <a:spcPct val="110000"/>
              </a:lnSpc>
              <a:spcAft>
                <a:spcPts val="1800"/>
              </a:spcAft>
              <a:buNone/>
            </a:pPr>
            <a:r>
              <a:rPr lang="pt-BR" sz="1600" dirty="0" smtClean="0"/>
              <a:t>Isso significa desenvolver e conduzir uma quantidade crescente de projetos (internos e para clientes), o que leva à necessidade de técnicas aprimoradas de gestão de projetos, tema que me animou a elaborar esta apresentação, na expectativa de contribuir para que os escritórios possam levar adiante seus planos de modo organizado e rentável.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pt-BR" sz="1600" b="1" dirty="0" smtClean="0"/>
              <a:t>João Telles </a:t>
            </a:r>
            <a:r>
              <a:rPr lang="pt-BR" sz="1600" b="1" smtClean="0"/>
              <a:t>Corrêa Filho</a:t>
            </a:r>
            <a:endParaRPr lang="pt-BR" sz="1600" b="1" dirty="0" smtClean="0"/>
          </a:p>
        </p:txBody>
      </p:sp>
    </p:spTree>
  </p:cSld>
  <p:clrMapOvr>
    <a:masterClrMapping/>
  </p:clrMapOvr>
  <p:transition advTm="55000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Implantando a gestão de projetos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Aft>
                <a:spcPts val="600"/>
              </a:spcAft>
              <a:buFont typeface="+mj-lt"/>
              <a:buAutoNum type="arabicPeriod" startAt="2"/>
            </a:pPr>
            <a:r>
              <a:rPr lang="pt-BR" dirty="0" smtClean="0">
                <a:solidFill>
                  <a:srgbClr val="CC0000"/>
                </a:solidFill>
              </a:rPr>
              <a:t>Planejamento do projeto</a:t>
            </a:r>
          </a:p>
          <a:p>
            <a:pPr marL="622300" lvl="2" indent="-163513">
              <a:spcAft>
                <a:spcPts val="600"/>
              </a:spcAft>
            </a:pPr>
            <a:r>
              <a:rPr lang="pt-BR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Compor a equipe do projeto</a:t>
            </a:r>
          </a:p>
          <a:p>
            <a:pPr marL="615950" lvl="4" indent="0">
              <a:spcAft>
                <a:spcPts val="600"/>
              </a:spcAft>
              <a:buNone/>
            </a:pPr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A equipe do projeto será composta a partir da união de representantes dos clientes/usuários e, eventualmente, de fornecedores e representantes comerciais.</a:t>
            </a:r>
          </a:p>
          <a:p>
            <a:pPr marL="615950" lvl="4" indent="0">
              <a:spcAft>
                <a:spcPts val="600"/>
              </a:spcAft>
              <a:buNone/>
            </a:pPr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Nesta etapa serão definidos os papéis e responsabilidades de cada membro da equipe:</a:t>
            </a:r>
          </a:p>
          <a:p>
            <a:pPr marL="1079500" lvl="4" indent="-177800"/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Gerente do projeto</a:t>
            </a:r>
          </a:p>
          <a:p>
            <a:pPr marL="1079500" lvl="4" indent="-177800"/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Especialistas requeridos</a:t>
            </a:r>
          </a:p>
          <a:p>
            <a:pPr marL="1079500" lvl="4" indent="-177800">
              <a:spcAft>
                <a:spcPts val="600"/>
              </a:spcAft>
            </a:pPr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Representantes de todos os </a:t>
            </a:r>
            <a:r>
              <a:rPr lang="pt-BR" i="1" dirty="0" err="1" smtClean="0">
                <a:solidFill>
                  <a:schemeClr val="accent1">
                    <a:lumMod val="75000"/>
                  </a:schemeClr>
                </a:solidFill>
              </a:rPr>
              <a:t>stakeholders</a:t>
            </a:r>
            <a:endParaRPr lang="pt-BR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622300" lvl="4" indent="0">
              <a:spcAft>
                <a:spcPts val="600"/>
              </a:spcAft>
              <a:buNone/>
            </a:pPr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Também é este o momento em que serão  definidas as cargas horárias por atividade e por profissional, considerando:</a:t>
            </a:r>
          </a:p>
          <a:p>
            <a:pPr marL="1079500" lvl="4" indent="-177800"/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Férias dos envolvidos na equipe,</a:t>
            </a:r>
          </a:p>
          <a:p>
            <a:pPr marL="1079500" lvl="4" indent="-177800"/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Horário de trabalho e feriados do cliente,</a:t>
            </a:r>
          </a:p>
          <a:p>
            <a:pPr marL="1079500" lvl="4" indent="-177800"/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Manutenções e paradas programadas (principalmente da área de TI e do Judiciário).</a:t>
            </a:r>
          </a:p>
          <a:p>
            <a:pPr marL="1079500" lvl="4" indent="-177800"/>
            <a:endParaRPr lang="pt-BR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Retângulo 5"/>
          <p:cNvSpPr/>
          <p:nvPr/>
        </p:nvSpPr>
        <p:spPr>
          <a:xfrm rot="19273122">
            <a:off x="1738635" y="3272796"/>
            <a:ext cx="6192688" cy="72008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PARTE IMPORTANTE PARA A ELABORAÇÃO </a:t>
            </a:r>
          </a:p>
          <a:p>
            <a:pPr algn="ctr"/>
            <a:r>
              <a:rPr lang="pt-B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ORÇAMENTO DO PROJETO</a:t>
            </a:r>
            <a:endParaRPr lang="pt-BR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Tm="3000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Implantando a gestão de projetos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Aft>
                <a:spcPts val="600"/>
              </a:spcAft>
              <a:buFont typeface="+mj-lt"/>
              <a:buAutoNum type="arabicPeriod" startAt="2"/>
            </a:pPr>
            <a:r>
              <a:rPr lang="pt-BR" dirty="0" smtClean="0">
                <a:solidFill>
                  <a:srgbClr val="FF0000"/>
                </a:solidFill>
              </a:rPr>
              <a:t>Planejamento do projeto</a:t>
            </a:r>
          </a:p>
          <a:p>
            <a:pPr marL="622300" lvl="2" indent="-163513">
              <a:spcAft>
                <a:spcPts val="600"/>
              </a:spcAft>
            </a:pPr>
            <a:r>
              <a:rPr lang="pt-B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Gerenciamento da qualidade</a:t>
            </a:r>
          </a:p>
          <a:p>
            <a:pPr marL="615950" lvl="4" indent="0">
              <a:spcAft>
                <a:spcPts val="600"/>
              </a:spcAft>
              <a:buNone/>
            </a:pPr>
            <a:r>
              <a:rPr lang="pt-BR" dirty="0" smtClean="0"/>
              <a:t>A qualidade é uma das dimensões críticas do projeto. Deve ser definida pelos </a:t>
            </a:r>
            <a:r>
              <a:rPr lang="pt-BR" dirty="0" err="1" smtClean="0"/>
              <a:t>stakeholders</a:t>
            </a:r>
            <a:r>
              <a:rPr lang="pt-BR" dirty="0" smtClean="0"/>
              <a:t> (todos ou um grupo) e gerar um plano definindo os padrões estabelecidos.</a:t>
            </a:r>
          </a:p>
          <a:p>
            <a:pPr marL="615950" lvl="4" indent="0">
              <a:spcAft>
                <a:spcPts val="600"/>
              </a:spcAft>
              <a:buNone/>
            </a:pPr>
            <a:r>
              <a:rPr lang="pt-BR" dirty="0" smtClean="0">
                <a:solidFill>
                  <a:schemeClr val="bg1"/>
                </a:solidFill>
              </a:rPr>
              <a:t>O custo da qualidade será definido por:</a:t>
            </a:r>
          </a:p>
          <a:p>
            <a:pPr marL="1079500" lvl="4" indent="-184150">
              <a:spcAft>
                <a:spcPts val="600"/>
              </a:spcAft>
            </a:pPr>
            <a:r>
              <a:rPr lang="pt-BR" dirty="0" smtClean="0"/>
              <a:t>Custos de inspeção e testes;</a:t>
            </a:r>
          </a:p>
          <a:p>
            <a:pPr marL="1079500" lvl="4" indent="-184150">
              <a:spcAft>
                <a:spcPts val="600"/>
              </a:spcAft>
            </a:pPr>
            <a:r>
              <a:rPr lang="pt-BR" dirty="0" smtClean="0">
                <a:solidFill>
                  <a:schemeClr val="bg1"/>
                </a:solidFill>
              </a:rPr>
              <a:t>Custos de prevenção – treinamento, elaboração de rotinas;</a:t>
            </a:r>
          </a:p>
          <a:p>
            <a:pPr marL="1079500" lvl="4" indent="-184150">
              <a:spcAft>
                <a:spcPts val="600"/>
              </a:spcAft>
            </a:pPr>
            <a:r>
              <a:rPr lang="pt-BR" dirty="0" smtClean="0"/>
              <a:t>Custos das falhas – retrabalho e atrasos.</a:t>
            </a:r>
            <a:endParaRPr lang="pt-BR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Tm="12000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Implantando a gestão de projetos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Aft>
                <a:spcPts val="600"/>
              </a:spcAft>
              <a:buFont typeface="+mj-lt"/>
              <a:buAutoNum type="arabicPeriod" startAt="2"/>
            </a:pPr>
            <a:r>
              <a:rPr lang="pt-BR" dirty="0" smtClean="0">
                <a:solidFill>
                  <a:srgbClr val="C00000"/>
                </a:solidFill>
              </a:rPr>
              <a:t>Planejamento do projeto</a:t>
            </a:r>
          </a:p>
          <a:p>
            <a:pPr marL="622300" lvl="2" indent="-163513">
              <a:spcAft>
                <a:spcPts val="600"/>
              </a:spcAft>
            </a:pPr>
            <a:r>
              <a:rPr lang="pt-BR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Gerenciamento da qualidade</a:t>
            </a:r>
          </a:p>
          <a:p>
            <a:pPr marL="615950" lvl="4" indent="0">
              <a:spcAft>
                <a:spcPts val="600"/>
              </a:spcAft>
              <a:buNone/>
            </a:pPr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A qualidade é uma das dimensões críticas do projeto. Deve ser definida pelos </a:t>
            </a:r>
            <a:r>
              <a:rPr lang="pt-BR" dirty="0" err="1" smtClean="0">
                <a:solidFill>
                  <a:schemeClr val="accent1">
                    <a:lumMod val="75000"/>
                  </a:schemeClr>
                </a:solidFill>
              </a:rPr>
              <a:t>stakeholders</a:t>
            </a:r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 (todos ou um grupo) e gerar um plano definindo os padrões estabelecidos.</a:t>
            </a:r>
          </a:p>
          <a:p>
            <a:pPr marL="615950" lvl="4" indent="0">
              <a:spcAft>
                <a:spcPts val="600"/>
              </a:spcAft>
              <a:buNone/>
            </a:pPr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O custo da qualidade será definido por:</a:t>
            </a:r>
          </a:p>
          <a:p>
            <a:pPr marL="1079500" lvl="4" indent="-184150">
              <a:spcAft>
                <a:spcPts val="600"/>
              </a:spcAft>
            </a:pPr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Custos de inspeção e testes;</a:t>
            </a:r>
          </a:p>
          <a:p>
            <a:pPr marL="1079500" lvl="4" indent="-184150">
              <a:spcAft>
                <a:spcPts val="600"/>
              </a:spcAft>
            </a:pPr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Custos de prevenção – treinamento, elaboração de rotinas;</a:t>
            </a:r>
          </a:p>
          <a:p>
            <a:pPr marL="1079500" lvl="4" indent="-184150">
              <a:spcAft>
                <a:spcPts val="600"/>
              </a:spcAft>
            </a:pPr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Custos das falhas – retrabalho e atrasos.</a:t>
            </a:r>
          </a:p>
          <a:p>
            <a:pPr marL="615950" lvl="4" indent="0">
              <a:spcAft>
                <a:spcPts val="600"/>
              </a:spcAft>
              <a:buNone/>
            </a:pPr>
            <a:endParaRPr lang="pt-BR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Retângulo 5"/>
          <p:cNvSpPr/>
          <p:nvPr/>
        </p:nvSpPr>
        <p:spPr>
          <a:xfrm rot="19273122">
            <a:off x="1738635" y="3272796"/>
            <a:ext cx="6192688" cy="72008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PARTE IMPORTANTE PARA A ELABORAÇÃO </a:t>
            </a:r>
          </a:p>
          <a:p>
            <a:pPr algn="ctr"/>
            <a:r>
              <a:rPr lang="pt-B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ORÇAMENTO DO PROJETO</a:t>
            </a:r>
            <a:endParaRPr lang="pt-BR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Tm="3000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Implantando a gestão de projetos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Aft>
                <a:spcPts val="600"/>
              </a:spcAft>
              <a:buFont typeface="+mj-lt"/>
              <a:buAutoNum type="arabicPeriod" startAt="2"/>
            </a:pPr>
            <a:r>
              <a:rPr lang="pt-BR" dirty="0" smtClean="0">
                <a:solidFill>
                  <a:srgbClr val="FF0000"/>
                </a:solidFill>
              </a:rPr>
              <a:t>Planejamento do projeto</a:t>
            </a:r>
          </a:p>
          <a:p>
            <a:pPr marL="622300" lvl="2" indent="-163513">
              <a:spcAft>
                <a:spcPts val="600"/>
              </a:spcAft>
            </a:pPr>
            <a:r>
              <a:rPr lang="pt-B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Gerenciamento de riscos do  projeto</a:t>
            </a:r>
          </a:p>
          <a:p>
            <a:pPr marL="615950" lvl="4" indent="0">
              <a:spcAft>
                <a:spcPts val="600"/>
              </a:spcAft>
              <a:buNone/>
            </a:pPr>
            <a:r>
              <a:rPr lang="pt-BR" dirty="0" smtClean="0">
                <a:solidFill>
                  <a:schemeClr val="bg1"/>
                </a:solidFill>
              </a:rPr>
              <a:t>O gerenciamento </a:t>
            </a:r>
            <a:r>
              <a:rPr lang="pt-BR" dirty="0" smtClean="0"/>
              <a:t>de riscos é um processo formal para identificar, avaliar, planejar reação, monitorar e controlar a ocorrência de riscos para reduzir seu impacto negativo sobre o projeto.  A</a:t>
            </a:r>
            <a:r>
              <a:rPr lang="pt-BR" dirty="0" smtClean="0">
                <a:solidFill>
                  <a:schemeClr val="bg1"/>
                </a:solidFill>
              </a:rPr>
              <a:t>borda os eventos de risco segundo duas perspectivas:</a:t>
            </a:r>
          </a:p>
          <a:p>
            <a:pPr marL="1079500" lvl="4" indent="-184150">
              <a:spcAft>
                <a:spcPts val="600"/>
              </a:spcAft>
            </a:pPr>
            <a:r>
              <a:rPr lang="pt-BR" dirty="0" smtClean="0"/>
              <a:t>Probabilidade de ocorrência de um determinado fator de risco, e</a:t>
            </a:r>
          </a:p>
          <a:p>
            <a:pPr marL="1079500" lvl="4" indent="-184150">
              <a:spcAft>
                <a:spcPts val="600"/>
              </a:spcAft>
            </a:pPr>
            <a:r>
              <a:rPr lang="pt-BR" dirty="0" smtClean="0"/>
              <a:t>Impacto do fator de risco sobre o projeto.</a:t>
            </a:r>
          </a:p>
          <a:p>
            <a:pPr marL="628650" lvl="2" indent="-184150">
              <a:spcAft>
                <a:spcPts val="600"/>
              </a:spcAft>
              <a:buNone/>
            </a:pPr>
            <a:r>
              <a:rPr lang="pt-BR" sz="1600" dirty="0" smtClean="0"/>
              <a:t>	A boa gestão de riscos preserva e aumenta o valor do projeto pela redução da probabilidade e impacto de prejuízos.</a:t>
            </a:r>
          </a:p>
          <a:p>
            <a:pPr marL="628650" lvl="2" indent="-184150">
              <a:spcAft>
                <a:spcPts val="600"/>
              </a:spcAft>
              <a:buNone/>
            </a:pPr>
            <a:r>
              <a:rPr lang="pt-BR" sz="1600" dirty="0" smtClean="0">
                <a:solidFill>
                  <a:schemeClr val="bg1"/>
                </a:solidFill>
              </a:rPr>
              <a:t>	O gráfico do próximo </a:t>
            </a:r>
            <a:r>
              <a:rPr lang="pt-BR" sz="1600" i="1" dirty="0" smtClean="0">
                <a:solidFill>
                  <a:schemeClr val="bg1"/>
                </a:solidFill>
              </a:rPr>
              <a:t>slide</a:t>
            </a:r>
            <a:r>
              <a:rPr lang="pt-BR" sz="1600" dirty="0" smtClean="0">
                <a:solidFill>
                  <a:schemeClr val="bg1"/>
                </a:solidFill>
              </a:rPr>
              <a:t> ajuda a compreender como visualizar e administrar os fatores de risco em um projeto.</a:t>
            </a:r>
          </a:p>
        </p:txBody>
      </p:sp>
    </p:spTree>
  </p:cSld>
  <p:clrMapOvr>
    <a:masterClrMapping/>
  </p:clrMapOvr>
  <p:transition advTm="20000"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Implantando a gestão de projetos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Aft>
                <a:spcPts val="600"/>
              </a:spcAft>
              <a:buFont typeface="+mj-lt"/>
              <a:buAutoNum type="arabicPeriod" startAt="2"/>
            </a:pPr>
            <a:r>
              <a:rPr lang="pt-BR" dirty="0" smtClean="0">
                <a:solidFill>
                  <a:srgbClr val="FF0000"/>
                </a:solidFill>
              </a:rPr>
              <a:t>Planejamento do projeto</a:t>
            </a:r>
          </a:p>
          <a:p>
            <a:pPr marL="622300" lvl="2" indent="-163513">
              <a:spcAft>
                <a:spcPts val="600"/>
              </a:spcAft>
            </a:pPr>
            <a:r>
              <a:rPr lang="pt-B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Gerenciamento de riscos: Matriz Impacto X Ocorrência</a:t>
            </a:r>
          </a:p>
        </p:txBody>
      </p:sp>
      <p:grpSp>
        <p:nvGrpSpPr>
          <p:cNvPr id="51" name="Grupo 50"/>
          <p:cNvGrpSpPr/>
          <p:nvPr/>
        </p:nvGrpSpPr>
        <p:grpSpPr>
          <a:xfrm>
            <a:off x="669933" y="2565721"/>
            <a:ext cx="7752647" cy="3754687"/>
            <a:chOff x="669933" y="2565721"/>
            <a:chExt cx="7752647" cy="3754687"/>
          </a:xfrm>
        </p:grpSpPr>
        <p:sp>
          <p:nvSpPr>
            <p:cNvPr id="7" name="Text Box 40"/>
            <p:cNvSpPr txBox="1">
              <a:spLocks noChangeArrowheads="1"/>
            </p:cNvSpPr>
            <p:nvPr/>
          </p:nvSpPr>
          <p:spPr bwMode="auto">
            <a:xfrm>
              <a:off x="2648888" y="5162738"/>
              <a:ext cx="1086813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pt-BR" sz="1200" b="1" i="0">
                  <a:solidFill>
                    <a:srgbClr val="FFFF66"/>
                  </a:solidFill>
                </a:rPr>
                <a:t>Remota (1)</a:t>
              </a:r>
            </a:p>
          </p:txBody>
        </p:sp>
        <p:sp>
          <p:nvSpPr>
            <p:cNvPr id="8" name="Text Box 41"/>
            <p:cNvSpPr txBox="1">
              <a:spLocks noChangeArrowheads="1"/>
            </p:cNvSpPr>
            <p:nvPr/>
          </p:nvSpPr>
          <p:spPr bwMode="auto">
            <a:xfrm>
              <a:off x="3731172" y="5162738"/>
              <a:ext cx="1295119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pt-BR" sz="1200" b="1" i="0">
                  <a:solidFill>
                    <a:srgbClr val="FFFF66"/>
                  </a:solidFill>
                </a:rPr>
                <a:t>Improvável (2)</a:t>
              </a:r>
            </a:p>
          </p:txBody>
        </p:sp>
        <p:sp>
          <p:nvSpPr>
            <p:cNvPr id="9" name="Text Box 42"/>
            <p:cNvSpPr txBox="1">
              <a:spLocks noChangeArrowheads="1"/>
            </p:cNvSpPr>
            <p:nvPr/>
          </p:nvSpPr>
          <p:spPr bwMode="auto">
            <a:xfrm>
              <a:off x="4958365" y="5162738"/>
              <a:ext cx="1086813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pt-BR" sz="1200" b="1" i="0">
                  <a:solidFill>
                    <a:srgbClr val="FFFF66"/>
                  </a:solidFill>
                </a:rPr>
                <a:t>Possível (3)</a:t>
              </a:r>
            </a:p>
          </p:txBody>
        </p:sp>
        <p:sp>
          <p:nvSpPr>
            <p:cNvPr id="10" name="Text Box 43"/>
            <p:cNvSpPr txBox="1">
              <a:spLocks noChangeArrowheads="1"/>
            </p:cNvSpPr>
            <p:nvPr/>
          </p:nvSpPr>
          <p:spPr bwMode="auto">
            <a:xfrm>
              <a:off x="6126689" y="5162738"/>
              <a:ext cx="1086813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pt-BR" sz="1200" b="1" i="0">
                  <a:solidFill>
                    <a:srgbClr val="FFFF66"/>
                  </a:solidFill>
                </a:rPr>
                <a:t>Provável (4)</a:t>
              </a:r>
            </a:p>
          </p:txBody>
        </p:sp>
        <p:sp>
          <p:nvSpPr>
            <p:cNvPr id="11" name="Text Box 44"/>
            <p:cNvSpPr txBox="1">
              <a:spLocks noChangeArrowheads="1"/>
            </p:cNvSpPr>
            <p:nvPr/>
          </p:nvSpPr>
          <p:spPr bwMode="auto">
            <a:xfrm>
              <a:off x="7150104" y="5162738"/>
              <a:ext cx="1272476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pt-BR" sz="1200" b="1" i="0">
                  <a:solidFill>
                    <a:srgbClr val="FFFF66"/>
                  </a:solidFill>
                </a:rPr>
                <a:t>Quase certa (5)</a:t>
              </a:r>
            </a:p>
          </p:txBody>
        </p:sp>
        <p:sp>
          <p:nvSpPr>
            <p:cNvPr id="12" name="Text Box 45"/>
            <p:cNvSpPr txBox="1">
              <a:spLocks noChangeArrowheads="1"/>
            </p:cNvSpPr>
            <p:nvPr/>
          </p:nvSpPr>
          <p:spPr bwMode="auto">
            <a:xfrm>
              <a:off x="1264740" y="2603678"/>
              <a:ext cx="1363044" cy="24929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pt-BR" sz="1200" b="1" i="0" dirty="0">
                  <a:solidFill>
                    <a:srgbClr val="FFFF66"/>
                  </a:solidFill>
                </a:rPr>
                <a:t>Catastrófico (5</a:t>
              </a:r>
              <a:r>
                <a:rPr lang="pt-BR" sz="1200" b="1" i="0" dirty="0" smtClean="0">
                  <a:solidFill>
                    <a:srgbClr val="FFFF66"/>
                  </a:solidFill>
                </a:rPr>
                <a:t>)</a:t>
              </a:r>
            </a:p>
            <a:p>
              <a:pPr algn="r"/>
              <a:endParaRPr lang="pt-BR" sz="1200" b="1" i="0" dirty="0" smtClean="0">
                <a:solidFill>
                  <a:srgbClr val="FFFF66"/>
                </a:solidFill>
              </a:endParaRPr>
            </a:p>
            <a:p>
              <a:pPr algn="r"/>
              <a:endParaRPr lang="pt-BR" sz="1200" b="1" dirty="0" smtClean="0">
                <a:solidFill>
                  <a:srgbClr val="FFFF66"/>
                </a:solidFill>
              </a:endParaRPr>
            </a:p>
            <a:p>
              <a:pPr algn="r"/>
              <a:r>
                <a:rPr lang="pt-BR" sz="1200" b="1" i="0" dirty="0" smtClean="0">
                  <a:solidFill>
                    <a:srgbClr val="FFFF66"/>
                  </a:solidFill>
                </a:rPr>
                <a:t>Alto (4)</a:t>
              </a:r>
            </a:p>
            <a:p>
              <a:pPr algn="r"/>
              <a:endParaRPr lang="pt-BR" sz="1200" b="1" dirty="0" smtClean="0">
                <a:solidFill>
                  <a:srgbClr val="FFFF66"/>
                </a:solidFill>
              </a:endParaRPr>
            </a:p>
            <a:p>
              <a:pPr algn="r"/>
              <a:endParaRPr lang="pt-BR" sz="1200" b="1" dirty="0" smtClean="0">
                <a:solidFill>
                  <a:srgbClr val="FFFF66"/>
                </a:solidFill>
              </a:endParaRPr>
            </a:p>
            <a:p>
              <a:pPr algn="r"/>
              <a:r>
                <a:rPr lang="pt-BR" sz="1200" b="1" i="0" dirty="0" smtClean="0">
                  <a:solidFill>
                    <a:srgbClr val="FFFF66"/>
                  </a:solidFill>
                </a:rPr>
                <a:t>Moderado (3)</a:t>
              </a:r>
            </a:p>
            <a:p>
              <a:pPr algn="r"/>
              <a:endParaRPr lang="pt-BR" sz="1200" b="1" dirty="0" smtClean="0">
                <a:solidFill>
                  <a:srgbClr val="FFFF66"/>
                </a:solidFill>
              </a:endParaRPr>
            </a:p>
            <a:p>
              <a:pPr algn="r"/>
              <a:endParaRPr lang="pt-BR" sz="1200" b="1" dirty="0" smtClean="0">
                <a:solidFill>
                  <a:srgbClr val="FFFF66"/>
                </a:solidFill>
              </a:endParaRPr>
            </a:p>
            <a:p>
              <a:pPr algn="r"/>
              <a:r>
                <a:rPr lang="pt-BR" sz="1200" b="1" i="0" dirty="0" smtClean="0">
                  <a:solidFill>
                    <a:srgbClr val="FFFF66"/>
                  </a:solidFill>
                </a:rPr>
                <a:t>Baixo (2)</a:t>
              </a:r>
            </a:p>
            <a:p>
              <a:pPr algn="r"/>
              <a:endParaRPr lang="pt-BR" sz="1200" b="1" dirty="0" smtClean="0">
                <a:solidFill>
                  <a:srgbClr val="FFFF66"/>
                </a:solidFill>
              </a:endParaRPr>
            </a:p>
            <a:p>
              <a:pPr algn="r"/>
              <a:endParaRPr lang="pt-BR" sz="1200" b="1" dirty="0" smtClean="0">
                <a:solidFill>
                  <a:srgbClr val="FFFF66"/>
                </a:solidFill>
              </a:endParaRPr>
            </a:p>
            <a:p>
              <a:pPr algn="r"/>
              <a:r>
                <a:rPr lang="pt-BR" sz="1200" b="1" i="0" dirty="0" smtClean="0">
                  <a:solidFill>
                    <a:srgbClr val="FFFF66"/>
                  </a:solidFill>
                </a:rPr>
                <a:t>Insignificante (1)</a:t>
              </a:r>
              <a:endParaRPr lang="pt-BR" sz="1200" b="1" i="0" dirty="0">
                <a:solidFill>
                  <a:srgbClr val="FFFF66"/>
                </a:solidFill>
              </a:endParaRPr>
            </a:p>
          </p:txBody>
        </p:sp>
        <p:sp>
          <p:nvSpPr>
            <p:cNvPr id="42" name="Text Box 75"/>
            <p:cNvSpPr txBox="1">
              <a:spLocks noChangeArrowheads="1"/>
            </p:cNvSpPr>
            <p:nvPr/>
          </p:nvSpPr>
          <p:spPr bwMode="auto">
            <a:xfrm>
              <a:off x="3101946" y="5479389"/>
              <a:ext cx="485443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pt-BR" sz="2400" b="1" i="0" dirty="0">
                  <a:solidFill>
                    <a:srgbClr val="FFFF66"/>
                  </a:solidFill>
                </a:rPr>
                <a:t>Probabilidade de ocorrência</a:t>
              </a:r>
            </a:p>
          </p:txBody>
        </p:sp>
        <p:sp>
          <p:nvSpPr>
            <p:cNvPr id="43" name="Text Box 76"/>
            <p:cNvSpPr txBox="1">
              <a:spLocks noChangeArrowheads="1"/>
            </p:cNvSpPr>
            <p:nvPr/>
          </p:nvSpPr>
          <p:spPr bwMode="auto">
            <a:xfrm rot="16212277">
              <a:off x="-394968" y="3630622"/>
              <a:ext cx="259146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r"/>
              <a:r>
                <a:rPr lang="pt-BR" sz="2400" b="1" i="0" dirty="0">
                  <a:solidFill>
                    <a:srgbClr val="FFFF66"/>
                  </a:solidFill>
                </a:rPr>
                <a:t>Impacto do evento</a:t>
              </a:r>
            </a:p>
          </p:txBody>
        </p:sp>
        <p:sp>
          <p:nvSpPr>
            <p:cNvPr id="44" name="Rectangle 79"/>
            <p:cNvSpPr>
              <a:spLocks noChangeArrowheads="1"/>
            </p:cNvSpPr>
            <p:nvPr/>
          </p:nvSpPr>
          <p:spPr bwMode="auto">
            <a:xfrm>
              <a:off x="1140935" y="6015758"/>
              <a:ext cx="2173626" cy="304650"/>
            </a:xfrm>
            <a:prstGeom prst="rect">
              <a:avLst/>
            </a:prstGeom>
            <a:solidFill>
              <a:schemeClr val="accent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pt-BR" b="1" i="0"/>
                <a:t>Risco aceitável</a:t>
              </a:r>
            </a:p>
          </p:txBody>
        </p:sp>
        <p:sp>
          <p:nvSpPr>
            <p:cNvPr id="45" name="Rectangle 82"/>
            <p:cNvSpPr>
              <a:spLocks noChangeArrowheads="1"/>
            </p:cNvSpPr>
            <p:nvPr/>
          </p:nvSpPr>
          <p:spPr bwMode="auto">
            <a:xfrm>
              <a:off x="3676831" y="6015758"/>
              <a:ext cx="2173626" cy="30465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pt-BR" b="1" i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Atenção</a:t>
              </a:r>
            </a:p>
          </p:txBody>
        </p:sp>
        <p:sp>
          <p:nvSpPr>
            <p:cNvPr id="46" name="Rectangle 83"/>
            <p:cNvSpPr>
              <a:spLocks noChangeArrowheads="1"/>
            </p:cNvSpPr>
            <p:nvPr/>
          </p:nvSpPr>
          <p:spPr bwMode="auto">
            <a:xfrm>
              <a:off x="6212727" y="6015758"/>
              <a:ext cx="2173626" cy="30465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pt-BR" b="1" i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Risco inaceitável</a:t>
              </a:r>
            </a:p>
          </p:txBody>
        </p:sp>
      </p:grpSp>
      <p:graphicFrame>
        <p:nvGraphicFramePr>
          <p:cNvPr id="48" name="Tabela 47"/>
          <p:cNvGraphicFramePr>
            <a:graphicFrameLocks noGrp="1"/>
          </p:cNvGraphicFramePr>
          <p:nvPr/>
        </p:nvGraphicFramePr>
        <p:xfrm>
          <a:off x="2771799" y="2564904"/>
          <a:ext cx="5544620" cy="2520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8924"/>
                <a:gridCol w="1108924"/>
                <a:gridCol w="1108924"/>
                <a:gridCol w="1108924"/>
                <a:gridCol w="1108924"/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</a:t>
                      </a:r>
                      <a:endParaRPr lang="pt-BR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10</a:t>
                      </a:r>
                      <a:endParaRPr lang="pt-BR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15</a:t>
                      </a:r>
                      <a:endParaRPr lang="pt-BR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</a:t>
                      </a:r>
                      <a:endParaRPr lang="pt-BR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25</a:t>
                      </a:r>
                      <a:endParaRPr lang="pt-BR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</a:t>
                      </a:r>
                      <a:endParaRPr lang="pt-BR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</a:t>
                      </a:r>
                      <a:endParaRPr lang="pt-BR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12</a:t>
                      </a:r>
                      <a:endParaRPr lang="pt-BR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16</a:t>
                      </a:r>
                      <a:endParaRPr lang="pt-BR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</a:t>
                      </a:r>
                      <a:endParaRPr lang="pt-BR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endParaRPr lang="pt-BR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6</a:t>
                      </a:r>
                      <a:endParaRPr lang="pt-BR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9</a:t>
                      </a:r>
                      <a:endParaRPr lang="pt-BR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12</a:t>
                      </a:r>
                      <a:endParaRPr lang="pt-BR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15</a:t>
                      </a:r>
                      <a:endParaRPr lang="pt-BR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pt-BR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</a:t>
                      </a:r>
                      <a:endParaRPr lang="pt-BR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6</a:t>
                      </a:r>
                      <a:endParaRPr lang="pt-BR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</a:t>
                      </a:r>
                      <a:endParaRPr lang="pt-BR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10</a:t>
                      </a:r>
                      <a:endParaRPr lang="pt-BR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lang="pt-BR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pt-BR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endParaRPr lang="pt-BR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</a:t>
                      </a:r>
                      <a:endParaRPr lang="pt-BR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</a:t>
                      </a:r>
                      <a:endParaRPr lang="pt-BR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advTm="19000"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Implantando a gestão de projetos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Aft>
                <a:spcPts val="600"/>
              </a:spcAft>
              <a:buFont typeface="+mj-lt"/>
              <a:buAutoNum type="arabicPeriod" startAt="2"/>
            </a:pPr>
            <a:r>
              <a:rPr lang="pt-BR" dirty="0" smtClean="0">
                <a:solidFill>
                  <a:srgbClr val="FF0000"/>
                </a:solidFill>
              </a:rPr>
              <a:t>Planejamento do projeto</a:t>
            </a:r>
          </a:p>
          <a:p>
            <a:pPr marL="622300" lvl="2" indent="-163513">
              <a:spcAft>
                <a:spcPts val="600"/>
              </a:spcAft>
            </a:pPr>
            <a:r>
              <a:rPr lang="pt-B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Orçamento do  projeto</a:t>
            </a:r>
          </a:p>
          <a:p>
            <a:pPr marL="615950" lvl="4" indent="0">
              <a:spcAft>
                <a:spcPts val="600"/>
              </a:spcAft>
              <a:buNone/>
            </a:pPr>
            <a:r>
              <a:rPr lang="pt-BR" dirty="0" smtClean="0">
                <a:solidFill>
                  <a:schemeClr val="bg1"/>
                </a:solidFill>
              </a:rPr>
              <a:t>O orçamento do projeto incluirá:</a:t>
            </a:r>
          </a:p>
          <a:p>
            <a:pPr marL="1079500" lvl="4" indent="-184150">
              <a:spcAft>
                <a:spcPts val="600"/>
              </a:spcAft>
            </a:pPr>
            <a:r>
              <a:rPr lang="pt-BR" dirty="0" smtClean="0"/>
              <a:t>Recursos Humanos (inclusive consultorias externas) – é o item de maior relevância em projetos típicos de escritórios de advocacia que podem ser voltados à administração interna ou a clientes;</a:t>
            </a:r>
          </a:p>
          <a:p>
            <a:pPr marL="1079500" lvl="4" indent="-184150">
              <a:spcAft>
                <a:spcPts val="600"/>
              </a:spcAft>
            </a:pPr>
            <a:r>
              <a:rPr lang="pt-BR" dirty="0" smtClean="0">
                <a:solidFill>
                  <a:schemeClr val="bg1"/>
                </a:solidFill>
              </a:rPr>
              <a:t>Custos administrativos – incluem treinamentos, viagens, materiais de apoio, aluguéis de instalações e equipamentos, pesquisas, estudos de viabilidade e outros;</a:t>
            </a:r>
          </a:p>
          <a:p>
            <a:pPr marL="1079500" lvl="4" indent="-184150">
              <a:spcAft>
                <a:spcPts val="600"/>
              </a:spcAft>
            </a:pPr>
            <a:r>
              <a:rPr lang="pt-BR" dirty="0" smtClean="0"/>
              <a:t>Aquisições – incluem compras de bens móveis ou imóveis indispensáveis ao bom andamento do projeto e que serão imobilizados ou vendidos no final.</a:t>
            </a:r>
            <a:endParaRPr lang="pt-BR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Tm="18000"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Implantando a gestão de projetos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spcAft>
                <a:spcPts val="600"/>
              </a:spcAft>
              <a:buFont typeface="+mj-lt"/>
              <a:buAutoNum type="arabicPeriod" startAt="3"/>
            </a:pPr>
            <a:r>
              <a:rPr lang="pt-BR" dirty="0" smtClean="0">
                <a:solidFill>
                  <a:srgbClr val="FFCC66"/>
                </a:solidFill>
              </a:rPr>
              <a:t>Execução do projeto</a:t>
            </a:r>
          </a:p>
          <a:p>
            <a:pPr marL="446088" lvl="2" indent="0">
              <a:spcAft>
                <a:spcPts val="600"/>
              </a:spcAft>
              <a:buNone/>
            </a:pPr>
            <a:endParaRPr lang="pt-BR" dirty="0" smtClean="0"/>
          </a:p>
        </p:txBody>
      </p:sp>
      <p:sp>
        <p:nvSpPr>
          <p:cNvPr id="6" name="Retângulo de cantos arredondados 5"/>
          <p:cNvSpPr/>
          <p:nvPr/>
        </p:nvSpPr>
        <p:spPr>
          <a:xfrm>
            <a:off x="755576" y="3573016"/>
            <a:ext cx="1224136" cy="86409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Mobilizar a equipe</a:t>
            </a:r>
            <a:endParaRPr lang="pt-BR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tângulo de cantos arredondados 6"/>
          <p:cNvSpPr/>
          <p:nvPr/>
        </p:nvSpPr>
        <p:spPr>
          <a:xfrm>
            <a:off x="2411760" y="3573016"/>
            <a:ext cx="1224136" cy="86409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Acompanhar prazos e custos</a:t>
            </a:r>
            <a:endParaRPr lang="pt-BR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tângulo de cantos arredondados 7"/>
          <p:cNvSpPr/>
          <p:nvPr/>
        </p:nvSpPr>
        <p:spPr>
          <a:xfrm>
            <a:off x="3995936" y="3573016"/>
            <a:ext cx="1224136" cy="86409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Entregar </a:t>
            </a:r>
            <a:r>
              <a:rPr lang="pt-BR" sz="1400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deliverables</a:t>
            </a:r>
            <a:endParaRPr lang="pt-BR" sz="14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tângulo de cantos arredondados 8"/>
          <p:cNvSpPr/>
          <p:nvPr/>
        </p:nvSpPr>
        <p:spPr>
          <a:xfrm>
            <a:off x="5580112" y="3573016"/>
            <a:ext cx="1224136" cy="86409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Corrigir anomalias</a:t>
            </a:r>
            <a:endParaRPr lang="pt-BR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Retângulo de cantos arredondados 9"/>
          <p:cNvSpPr/>
          <p:nvPr/>
        </p:nvSpPr>
        <p:spPr>
          <a:xfrm>
            <a:off x="7164288" y="3573016"/>
            <a:ext cx="1224136" cy="86409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Ajustar escopo</a:t>
            </a:r>
            <a:endParaRPr lang="pt-BR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Retângulo de cantos arredondados 10"/>
          <p:cNvSpPr/>
          <p:nvPr/>
        </p:nvSpPr>
        <p:spPr>
          <a:xfrm>
            <a:off x="2411760" y="4797152"/>
            <a:ext cx="1224136" cy="86409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Ajustar orçamento</a:t>
            </a:r>
            <a:endParaRPr lang="pt-BR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Retângulo de cantos arredondados 11"/>
          <p:cNvSpPr/>
          <p:nvPr/>
        </p:nvSpPr>
        <p:spPr>
          <a:xfrm>
            <a:off x="2411760" y="2348880"/>
            <a:ext cx="1224136" cy="86409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Ajustar cronograma</a:t>
            </a:r>
            <a:endParaRPr lang="pt-BR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4" name="Forma 13"/>
          <p:cNvCxnSpPr>
            <a:stCxn id="9" idx="0"/>
            <a:endCxn id="12" idx="3"/>
          </p:cNvCxnSpPr>
          <p:nvPr/>
        </p:nvCxnSpPr>
        <p:spPr>
          <a:xfrm rot="16200000" flipV="1">
            <a:off x="4517994" y="1898830"/>
            <a:ext cx="792088" cy="2556284"/>
          </a:xfrm>
          <a:prstGeom prst="bentConnector2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Forma 15"/>
          <p:cNvCxnSpPr>
            <a:stCxn id="9" idx="2"/>
            <a:endCxn id="11" idx="3"/>
          </p:cNvCxnSpPr>
          <p:nvPr/>
        </p:nvCxnSpPr>
        <p:spPr>
          <a:xfrm rot="5400000">
            <a:off x="4517994" y="3555014"/>
            <a:ext cx="792088" cy="2556284"/>
          </a:xfrm>
          <a:prstGeom prst="bentConnector2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angulado 17"/>
          <p:cNvCxnSpPr>
            <a:stCxn id="10" idx="2"/>
            <a:endCxn id="11" idx="2"/>
          </p:cNvCxnSpPr>
          <p:nvPr/>
        </p:nvCxnSpPr>
        <p:spPr>
          <a:xfrm rot="5400000">
            <a:off x="4788024" y="2672916"/>
            <a:ext cx="1224136" cy="4752528"/>
          </a:xfrm>
          <a:prstGeom prst="bentConnector3">
            <a:avLst>
              <a:gd name="adj1" fmla="val 118674"/>
            </a:avLst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angulado 19"/>
          <p:cNvCxnSpPr>
            <a:stCxn id="10" idx="0"/>
            <a:endCxn id="12" idx="0"/>
          </p:cNvCxnSpPr>
          <p:nvPr/>
        </p:nvCxnSpPr>
        <p:spPr>
          <a:xfrm rot="16200000" flipV="1">
            <a:off x="4788024" y="584684"/>
            <a:ext cx="1224136" cy="4752528"/>
          </a:xfrm>
          <a:prstGeom prst="bentConnector3">
            <a:avLst>
              <a:gd name="adj1" fmla="val 118674"/>
            </a:avLst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de seta reta 21"/>
          <p:cNvCxnSpPr>
            <a:stCxn id="6" idx="3"/>
            <a:endCxn id="7" idx="1"/>
          </p:cNvCxnSpPr>
          <p:nvPr/>
        </p:nvCxnSpPr>
        <p:spPr>
          <a:xfrm>
            <a:off x="1979712" y="4005064"/>
            <a:ext cx="432048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de seta reta 23"/>
          <p:cNvCxnSpPr>
            <a:stCxn id="7" idx="3"/>
            <a:endCxn id="8" idx="1"/>
          </p:cNvCxnSpPr>
          <p:nvPr/>
        </p:nvCxnSpPr>
        <p:spPr>
          <a:xfrm>
            <a:off x="3635896" y="4005064"/>
            <a:ext cx="36004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de seta reta 25"/>
          <p:cNvCxnSpPr>
            <a:stCxn id="8" idx="3"/>
            <a:endCxn id="9" idx="1"/>
          </p:cNvCxnSpPr>
          <p:nvPr/>
        </p:nvCxnSpPr>
        <p:spPr>
          <a:xfrm>
            <a:off x="5220072" y="4005064"/>
            <a:ext cx="36004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de seta reta 27"/>
          <p:cNvCxnSpPr>
            <a:stCxn id="9" idx="3"/>
            <a:endCxn id="10" idx="1"/>
          </p:cNvCxnSpPr>
          <p:nvPr/>
        </p:nvCxnSpPr>
        <p:spPr>
          <a:xfrm>
            <a:off x="6804248" y="4005064"/>
            <a:ext cx="36004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de seta reta 31"/>
          <p:cNvCxnSpPr>
            <a:stCxn id="7" idx="2"/>
            <a:endCxn id="11" idx="0"/>
          </p:cNvCxnSpPr>
          <p:nvPr/>
        </p:nvCxnSpPr>
        <p:spPr>
          <a:xfrm rot="5400000">
            <a:off x="2843808" y="4617132"/>
            <a:ext cx="360040" cy="1588"/>
          </a:xfrm>
          <a:prstGeom prst="straightConnector1">
            <a:avLst/>
          </a:prstGeom>
          <a:ln w="28575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de seta reta 35"/>
          <p:cNvCxnSpPr>
            <a:stCxn id="7" idx="0"/>
            <a:endCxn id="12" idx="2"/>
          </p:cNvCxnSpPr>
          <p:nvPr/>
        </p:nvCxnSpPr>
        <p:spPr>
          <a:xfrm rot="5400000" flipH="1" flipV="1">
            <a:off x="2843808" y="3392996"/>
            <a:ext cx="360040" cy="1588"/>
          </a:xfrm>
          <a:prstGeom prst="straightConnector1">
            <a:avLst/>
          </a:prstGeom>
          <a:ln w="28575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Tm="12000"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tângulo de cantos arredondados 20"/>
          <p:cNvSpPr/>
          <p:nvPr/>
        </p:nvSpPr>
        <p:spPr>
          <a:xfrm>
            <a:off x="539552" y="1916832"/>
            <a:ext cx="8064896" cy="4176464"/>
          </a:xfrm>
          <a:prstGeom prst="roundRect">
            <a:avLst/>
          </a:prstGeom>
          <a:solidFill>
            <a:schemeClr val="bg1">
              <a:lumMod val="65000"/>
            </a:schemeClr>
          </a:solidFill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r"/>
            <a:r>
              <a:rPr lang="pt-BR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INFORMAR PERMANENTEMENTE</a:t>
            </a:r>
            <a:endParaRPr lang="pt-BR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Implantando a gestão de projetos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spcAft>
                <a:spcPts val="600"/>
              </a:spcAft>
              <a:buFont typeface="+mj-lt"/>
              <a:buAutoNum type="arabicPeriod" startAt="3"/>
            </a:pPr>
            <a:r>
              <a:rPr lang="pt-BR" dirty="0" smtClean="0">
                <a:solidFill>
                  <a:srgbClr val="FFCC66"/>
                </a:solidFill>
              </a:rPr>
              <a:t>Execução do projeto</a:t>
            </a:r>
          </a:p>
          <a:p>
            <a:pPr marL="446088" lvl="2" indent="0">
              <a:spcAft>
                <a:spcPts val="600"/>
              </a:spcAft>
              <a:buNone/>
            </a:pPr>
            <a:endParaRPr lang="pt-BR" dirty="0" smtClean="0"/>
          </a:p>
        </p:txBody>
      </p:sp>
      <p:sp>
        <p:nvSpPr>
          <p:cNvPr id="6" name="Retângulo de cantos arredondados 5"/>
          <p:cNvSpPr/>
          <p:nvPr/>
        </p:nvSpPr>
        <p:spPr>
          <a:xfrm>
            <a:off x="755576" y="3573016"/>
            <a:ext cx="1224136" cy="86409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Mobilizar a equipe</a:t>
            </a:r>
            <a:endParaRPr lang="pt-BR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tângulo de cantos arredondados 6"/>
          <p:cNvSpPr/>
          <p:nvPr/>
        </p:nvSpPr>
        <p:spPr>
          <a:xfrm>
            <a:off x="2411760" y="3573016"/>
            <a:ext cx="1224136" cy="86409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Acompanhar prazos e custos</a:t>
            </a:r>
            <a:endParaRPr lang="pt-BR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tângulo de cantos arredondados 7"/>
          <p:cNvSpPr/>
          <p:nvPr/>
        </p:nvSpPr>
        <p:spPr>
          <a:xfrm>
            <a:off x="3995936" y="3573016"/>
            <a:ext cx="1224136" cy="86409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Entregar </a:t>
            </a:r>
            <a:r>
              <a:rPr lang="pt-BR" sz="1400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deliverables</a:t>
            </a:r>
            <a:endParaRPr lang="pt-BR" sz="14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tângulo de cantos arredondados 8"/>
          <p:cNvSpPr/>
          <p:nvPr/>
        </p:nvSpPr>
        <p:spPr>
          <a:xfrm>
            <a:off x="5580112" y="3573016"/>
            <a:ext cx="1224136" cy="86409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Corrigir anomalias</a:t>
            </a:r>
            <a:endParaRPr lang="pt-BR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Retângulo de cantos arredondados 9"/>
          <p:cNvSpPr/>
          <p:nvPr/>
        </p:nvSpPr>
        <p:spPr>
          <a:xfrm>
            <a:off x="7164288" y="3573016"/>
            <a:ext cx="1224136" cy="86409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Ajustar escopo</a:t>
            </a:r>
            <a:endParaRPr lang="pt-BR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Retângulo de cantos arredondados 10"/>
          <p:cNvSpPr/>
          <p:nvPr/>
        </p:nvSpPr>
        <p:spPr>
          <a:xfrm>
            <a:off x="2411760" y="4797152"/>
            <a:ext cx="1224136" cy="86409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Ajustar orçamento</a:t>
            </a:r>
            <a:endParaRPr lang="pt-BR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Retângulo de cantos arredondados 11"/>
          <p:cNvSpPr/>
          <p:nvPr/>
        </p:nvSpPr>
        <p:spPr>
          <a:xfrm>
            <a:off x="2411760" y="2348880"/>
            <a:ext cx="1224136" cy="86409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Ajustar cronograma</a:t>
            </a:r>
            <a:endParaRPr lang="pt-BR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4" name="Forma 13"/>
          <p:cNvCxnSpPr>
            <a:stCxn id="9" idx="0"/>
            <a:endCxn id="12" idx="3"/>
          </p:cNvCxnSpPr>
          <p:nvPr/>
        </p:nvCxnSpPr>
        <p:spPr>
          <a:xfrm rot="16200000" flipV="1">
            <a:off x="4517994" y="1898830"/>
            <a:ext cx="792088" cy="2556284"/>
          </a:xfrm>
          <a:prstGeom prst="bentConnector2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Forma 15"/>
          <p:cNvCxnSpPr>
            <a:stCxn id="9" idx="2"/>
            <a:endCxn id="11" idx="3"/>
          </p:cNvCxnSpPr>
          <p:nvPr/>
        </p:nvCxnSpPr>
        <p:spPr>
          <a:xfrm rot="5400000">
            <a:off x="4517994" y="3555014"/>
            <a:ext cx="792088" cy="2556284"/>
          </a:xfrm>
          <a:prstGeom prst="bentConnector2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angulado 17"/>
          <p:cNvCxnSpPr>
            <a:stCxn id="10" idx="2"/>
            <a:endCxn id="11" idx="2"/>
          </p:cNvCxnSpPr>
          <p:nvPr/>
        </p:nvCxnSpPr>
        <p:spPr>
          <a:xfrm rot="5400000">
            <a:off x="4788024" y="2672916"/>
            <a:ext cx="1224136" cy="4752528"/>
          </a:xfrm>
          <a:prstGeom prst="bentConnector3">
            <a:avLst>
              <a:gd name="adj1" fmla="val 118674"/>
            </a:avLst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angulado 19"/>
          <p:cNvCxnSpPr>
            <a:stCxn id="10" idx="0"/>
            <a:endCxn id="12" idx="0"/>
          </p:cNvCxnSpPr>
          <p:nvPr/>
        </p:nvCxnSpPr>
        <p:spPr>
          <a:xfrm rot="16200000" flipV="1">
            <a:off x="4788024" y="584684"/>
            <a:ext cx="1224136" cy="4752528"/>
          </a:xfrm>
          <a:prstGeom prst="bentConnector3">
            <a:avLst>
              <a:gd name="adj1" fmla="val 118674"/>
            </a:avLst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de seta reta 21"/>
          <p:cNvCxnSpPr>
            <a:stCxn id="6" idx="3"/>
            <a:endCxn id="7" idx="1"/>
          </p:cNvCxnSpPr>
          <p:nvPr/>
        </p:nvCxnSpPr>
        <p:spPr>
          <a:xfrm>
            <a:off x="1979712" y="4005064"/>
            <a:ext cx="432048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de seta reta 23"/>
          <p:cNvCxnSpPr>
            <a:stCxn id="7" idx="3"/>
            <a:endCxn id="8" idx="1"/>
          </p:cNvCxnSpPr>
          <p:nvPr/>
        </p:nvCxnSpPr>
        <p:spPr>
          <a:xfrm>
            <a:off x="3635896" y="4005064"/>
            <a:ext cx="36004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de seta reta 25"/>
          <p:cNvCxnSpPr>
            <a:stCxn id="8" idx="3"/>
            <a:endCxn id="9" idx="1"/>
          </p:cNvCxnSpPr>
          <p:nvPr/>
        </p:nvCxnSpPr>
        <p:spPr>
          <a:xfrm>
            <a:off x="5220072" y="4005064"/>
            <a:ext cx="36004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de seta reta 27"/>
          <p:cNvCxnSpPr>
            <a:stCxn id="9" idx="3"/>
            <a:endCxn id="10" idx="1"/>
          </p:cNvCxnSpPr>
          <p:nvPr/>
        </p:nvCxnSpPr>
        <p:spPr>
          <a:xfrm>
            <a:off x="6804248" y="4005064"/>
            <a:ext cx="36004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de seta reta 31"/>
          <p:cNvCxnSpPr>
            <a:stCxn id="7" idx="2"/>
            <a:endCxn id="11" idx="0"/>
          </p:cNvCxnSpPr>
          <p:nvPr/>
        </p:nvCxnSpPr>
        <p:spPr>
          <a:xfrm rot="5400000">
            <a:off x="2843808" y="4617132"/>
            <a:ext cx="360040" cy="1588"/>
          </a:xfrm>
          <a:prstGeom prst="straightConnector1">
            <a:avLst/>
          </a:prstGeom>
          <a:ln w="28575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de seta reta 35"/>
          <p:cNvCxnSpPr>
            <a:stCxn id="7" idx="0"/>
            <a:endCxn id="12" idx="2"/>
          </p:cNvCxnSpPr>
          <p:nvPr/>
        </p:nvCxnSpPr>
        <p:spPr>
          <a:xfrm rot="5400000" flipH="1" flipV="1">
            <a:off x="2843808" y="3392996"/>
            <a:ext cx="360040" cy="1588"/>
          </a:xfrm>
          <a:prstGeom prst="straightConnector1">
            <a:avLst/>
          </a:prstGeom>
          <a:ln w="28575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Tm="2000"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Implantando a gestão de projetos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 startAt="4"/>
            </a:pPr>
            <a:r>
              <a:rPr lang="pt-BR" dirty="0" smtClean="0">
                <a:solidFill>
                  <a:srgbClr val="FF0000"/>
                </a:solidFill>
              </a:rPr>
              <a:t>Controle e monitoramento</a:t>
            </a:r>
          </a:p>
          <a:p>
            <a:pPr marL="622300" lvl="2" indent="-163513"/>
            <a:r>
              <a:rPr lang="pt-B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Controle das mudanças</a:t>
            </a:r>
          </a:p>
          <a:p>
            <a:pPr marL="622300" lvl="3" indent="11113">
              <a:buNone/>
            </a:pPr>
            <a:r>
              <a:rPr lang="pt-BR" dirty="0" smtClean="0"/>
              <a:t>Mudanças originam-se de diversas fontes: cliente, equipe, usuários, </a:t>
            </a:r>
            <a:r>
              <a:rPr lang="pt-BR" dirty="0" err="1" smtClean="0"/>
              <a:t>etc</a:t>
            </a:r>
            <a:r>
              <a:rPr lang="pt-BR" dirty="0" smtClean="0"/>
              <a:t> e devem ser controladas e todos os seus efeitos e impactos levados ao conhecimento para aprovação do cliente/patrocinador </a:t>
            </a:r>
            <a:r>
              <a:rPr lang="pt-BR" u="sng" dirty="0" smtClean="0"/>
              <a:t>antes de efetivadas</a:t>
            </a:r>
            <a:r>
              <a:rPr lang="pt-BR" dirty="0" smtClean="0"/>
              <a:t>.</a:t>
            </a:r>
            <a:endParaRPr lang="pt-BR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1187624" y="3201000"/>
          <a:ext cx="7416825" cy="274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3365"/>
                <a:gridCol w="1483365"/>
                <a:gridCol w="1483365"/>
                <a:gridCol w="1483365"/>
                <a:gridCol w="1483365"/>
              </a:tblGrid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PROJETO – IMPLANTAÇÃO DE ERP NO ESCRITÓRIO XYZ</a:t>
                      </a:r>
                      <a:endParaRPr lang="pt-BR" sz="160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Descrição</a:t>
                      </a:r>
                      <a:endParaRPr lang="pt-BR" sz="160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Data</a:t>
                      </a:r>
                      <a:endParaRPr lang="pt-BR" sz="160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Impacto</a:t>
                      </a:r>
                      <a:r>
                        <a:rPr lang="pt-BR" sz="1600" baseline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do prazo</a:t>
                      </a:r>
                      <a:endParaRPr lang="pt-BR" sz="160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Impacto no orçamento</a:t>
                      </a:r>
                      <a:endParaRPr lang="pt-BR" sz="160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Data de aprovação</a:t>
                      </a:r>
                      <a:endParaRPr lang="pt-BR" sz="160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Alterar as regras de faturamento dos contratos por hora; estabelecer valores</a:t>
                      </a:r>
                      <a:r>
                        <a:rPr lang="pt-BR" sz="1400" baseline="0" dirty="0" smtClean="0"/>
                        <a:t> máximos permitidos por contrasto e por mês.</a:t>
                      </a:r>
                      <a:endParaRPr lang="pt-BR" sz="14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10/04/2011</a:t>
                      </a:r>
                      <a:endParaRPr lang="pt-BR" sz="14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15 dias</a:t>
                      </a:r>
                      <a:r>
                        <a:rPr lang="pt-BR" sz="1400" baseline="0" dirty="0" smtClean="0"/>
                        <a:t> úteis</a:t>
                      </a:r>
                      <a:endParaRPr lang="pt-BR" sz="14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400" dirty="0" smtClean="0"/>
                        <a:t>Aumento de R$</a:t>
                      </a:r>
                      <a:r>
                        <a:rPr lang="pt-BR" sz="1400" baseline="0" dirty="0" smtClean="0"/>
                        <a:t> 5.500,00 no custo do projeto.</a:t>
                      </a:r>
                      <a:endParaRPr lang="pt-BR" sz="14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15/05/2011</a:t>
                      </a:r>
                      <a:endParaRPr lang="pt-BR" sz="1400" dirty="0"/>
                    </a:p>
                  </a:txBody>
                  <a:tcPr marL="45720" marR="45720"/>
                </a:tc>
              </a:tr>
            </a:tbl>
          </a:graphicData>
        </a:graphic>
      </p:graphicFrame>
    </p:spTree>
  </p:cSld>
  <p:clrMapOvr>
    <a:masterClrMapping/>
  </p:clrMapOvr>
  <p:transition advTm="1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Implantando a gestão de projetos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 startAt="4"/>
            </a:pPr>
            <a:r>
              <a:rPr lang="pt-BR" dirty="0" smtClean="0">
                <a:solidFill>
                  <a:srgbClr val="FF0000"/>
                </a:solidFill>
              </a:rPr>
              <a:t>Controle e monitoramento</a:t>
            </a:r>
          </a:p>
          <a:p>
            <a:pPr marL="622300" lvl="2" indent="-163513"/>
            <a:r>
              <a:rPr lang="pt-B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Acompanhamento do projeto</a:t>
            </a:r>
          </a:p>
          <a:p>
            <a:pPr marL="622300" lvl="3" indent="11113">
              <a:buNone/>
            </a:pPr>
            <a:r>
              <a:rPr lang="pt-BR" dirty="0" smtClean="0"/>
              <a:t>O projeto será acompanhado regularmente </a:t>
            </a:r>
            <a:endParaRPr lang="pt-BR" dirty="0"/>
          </a:p>
        </p:txBody>
      </p:sp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595282" y="2564908"/>
          <a:ext cx="8297198" cy="3317440"/>
        </p:xfrm>
        <a:graphic>
          <a:graphicData uri="http://schemas.openxmlformats.org/drawingml/2006/table">
            <a:tbl>
              <a:tblPr/>
              <a:tblGrid>
                <a:gridCol w="304310"/>
                <a:gridCol w="3816424"/>
                <a:gridCol w="1584176"/>
                <a:gridCol w="288032"/>
                <a:gridCol w="288032"/>
                <a:gridCol w="288032"/>
                <a:gridCol w="288032"/>
                <a:gridCol w="288032"/>
                <a:gridCol w="288032"/>
                <a:gridCol w="288032"/>
                <a:gridCol w="288032"/>
                <a:gridCol w="288032"/>
              </a:tblGrid>
              <a:tr h="487970">
                <a:tc gridSpan="12"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PROJETO:</a:t>
                      </a:r>
                      <a:r>
                        <a:rPr lang="pt-BR" sz="14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IMPLANTAÇÃO DE ERP EM ESCRITÓRIO DE ADVOCACIA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pt-B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pt-B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57472">
                <a:tc rowSpan="2">
                  <a:txBody>
                    <a:bodyPr/>
                    <a:lstStyle/>
                    <a:p>
                      <a:pPr algn="ctr" fontAlgn="ctr"/>
                      <a:endParaRPr lang="pt-B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Atividades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Responsáveis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Semanas </a:t>
                      </a:r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 projeto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2365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...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13486">
                <a:tc>
                  <a:txBody>
                    <a:bodyPr/>
                    <a:lstStyle/>
                    <a:p>
                      <a:pPr marL="0" indent="0" algn="ctr" fontAlgn="b"/>
                      <a:r>
                        <a:rPr lang="pt-BR" sz="1100" b="1" i="0" u="none" strike="noStrike" dirty="0" smtClean="0"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P</a:t>
                      </a:r>
                      <a:endParaRPr lang="pt-BR" sz="1100" b="1" i="0" u="none" strike="noStrike" dirty="0">
                        <a:solidFill>
                          <a:srgbClr val="FFCC66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39000" marR="0" marT="0" marB="0" anchor="b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fontAlgn="b"/>
                      <a:r>
                        <a:rPr lang="pt-BR" sz="1100" b="1" i="0" u="none" strike="noStrike" dirty="0" smtClean="0"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Estabelecimento</a:t>
                      </a:r>
                      <a:r>
                        <a:rPr lang="pt-BR" sz="1100" b="1" i="0" u="none" strike="noStrike" baseline="0" dirty="0" smtClean="0"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 do cronograma detalhado do projeto</a:t>
                      </a:r>
                      <a:endParaRPr lang="pt-BR" sz="1100" b="1" i="0" u="none" strike="noStrike" dirty="0">
                        <a:solidFill>
                          <a:srgbClr val="FFCC66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3900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0" i="0" u="none" strike="noStrike" dirty="0" err="1" smtClean="0"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SWHouse</a:t>
                      </a:r>
                      <a:r>
                        <a:rPr lang="pt-BR" sz="1100" b="0" i="0" u="none" strike="noStrike" dirty="0" smtClean="0"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 / </a:t>
                      </a:r>
                      <a:r>
                        <a:rPr lang="pt-BR" sz="1100" b="0" i="0" u="none" strike="noStrike" dirty="0" err="1" smtClean="0"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Gte</a:t>
                      </a:r>
                      <a:r>
                        <a:rPr lang="pt-BR" sz="1100" b="0" i="0" u="none" strike="noStrike" dirty="0" smtClean="0"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 Projeto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48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R</a:t>
                      </a:r>
                      <a:endParaRPr lang="pt-BR" sz="1100" b="1" i="0" u="none" strike="noStrike" dirty="0">
                        <a:solidFill>
                          <a:srgbClr val="FFCC66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39000" marR="0" marT="0" marB="0" anchor="b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1" i="0" u="none" strike="noStrike" dirty="0">
                        <a:solidFill>
                          <a:srgbClr val="FFCC66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3900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486">
                <a:tc>
                  <a:txBody>
                    <a:bodyPr/>
                    <a:lstStyle/>
                    <a:p>
                      <a:pPr algn="ctr" fontAlgn="b"/>
                      <a:endParaRPr lang="pt-BR" sz="1100" b="1" i="0" u="none" strike="noStrike" dirty="0">
                        <a:solidFill>
                          <a:srgbClr val="FFCC66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39000" marR="0" marT="0" marB="0" anchor="b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1" i="0" u="none" strike="noStrike" dirty="0"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Consultoria preliminar </a:t>
                      </a:r>
                    </a:p>
                  </a:txBody>
                  <a:tcPr marL="3900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48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P</a:t>
                      </a:r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8000" marR="0" marT="0" marB="0" anchor="b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Entrevistas com os </a:t>
                      </a:r>
                      <a:r>
                        <a:rPr lang="pt-BR" sz="1100" b="0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Sócios, Gerente Projeto e Supervisor de TI</a:t>
                      </a:r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800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err="1" smtClean="0">
                          <a:solidFill>
                            <a:schemeClr val="bg1"/>
                          </a:solidFill>
                          <a:latin typeface="Calibri"/>
                        </a:rPr>
                        <a:t>SWHouse</a:t>
                      </a:r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48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R</a:t>
                      </a:r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8000" marR="0" marT="0" marB="0" anchor="b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800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48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P</a:t>
                      </a:r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8000" marR="0" marT="0" marB="0" anchor="b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Análise </a:t>
                      </a:r>
                      <a:r>
                        <a:rPr lang="pt-BR" sz="1100" b="0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e adequação da </a:t>
                      </a:r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estrutura organizacional</a:t>
                      </a:r>
                    </a:p>
                  </a:txBody>
                  <a:tcPr marL="7800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err="1" smtClean="0">
                          <a:solidFill>
                            <a:schemeClr val="bg1"/>
                          </a:solidFill>
                          <a:latin typeface="Calibri"/>
                        </a:rPr>
                        <a:t>SWHouse</a:t>
                      </a:r>
                      <a:r>
                        <a:rPr lang="pt-BR" sz="1100" b="0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 </a:t>
                      </a:r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/ </a:t>
                      </a:r>
                      <a:r>
                        <a:rPr lang="pt-BR" sz="1100" b="0" i="0" u="none" strike="noStrike" dirty="0" err="1" smtClean="0">
                          <a:solidFill>
                            <a:schemeClr val="bg1"/>
                          </a:solidFill>
                          <a:latin typeface="Calibri"/>
                        </a:rPr>
                        <a:t>Gte</a:t>
                      </a:r>
                      <a:r>
                        <a:rPr lang="pt-BR" sz="1100" b="0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 Projeto</a:t>
                      </a:r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48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R</a:t>
                      </a:r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8000" marR="0" marT="0" marB="0" anchor="b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800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48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P</a:t>
                      </a:r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8000" marR="0" marT="0" marB="0" anchor="b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Análise </a:t>
                      </a:r>
                      <a:r>
                        <a:rPr lang="pt-BR" sz="1100" b="0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e adequação do </a:t>
                      </a:r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plano de contas / custos</a:t>
                      </a:r>
                    </a:p>
                  </a:txBody>
                  <a:tcPr marL="7800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err="1" smtClean="0">
                          <a:solidFill>
                            <a:schemeClr val="bg1"/>
                          </a:solidFill>
                          <a:latin typeface="Calibri"/>
                        </a:rPr>
                        <a:t>SWHouse</a:t>
                      </a:r>
                      <a:r>
                        <a:rPr lang="pt-BR" sz="1100" b="0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 </a:t>
                      </a:r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/ </a:t>
                      </a:r>
                      <a:r>
                        <a:rPr lang="pt-BR" sz="1100" b="0" i="0" u="none" strike="noStrike" dirty="0" err="1">
                          <a:solidFill>
                            <a:schemeClr val="bg1"/>
                          </a:solidFill>
                          <a:latin typeface="Calibri"/>
                        </a:rPr>
                        <a:t>G</a:t>
                      </a:r>
                      <a:r>
                        <a:rPr lang="pt-BR" sz="1100" b="0" i="0" u="none" strike="noStrike" dirty="0" err="1" smtClean="0">
                          <a:solidFill>
                            <a:schemeClr val="bg1"/>
                          </a:solidFill>
                          <a:latin typeface="Calibri"/>
                        </a:rPr>
                        <a:t>te</a:t>
                      </a:r>
                      <a:r>
                        <a:rPr lang="pt-BR" sz="1100" b="0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 </a:t>
                      </a:r>
                      <a:r>
                        <a:rPr lang="pt-BR" sz="1100" b="0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Projeto</a:t>
                      </a:r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48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R</a:t>
                      </a:r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8000" marR="0" marT="0" marB="0" anchor="b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800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48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P</a:t>
                      </a:r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8000" marR="0" marT="0" marB="0" anchor="b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Conhecimento da estrutura de cargos e salários</a:t>
                      </a:r>
                    </a:p>
                  </a:txBody>
                  <a:tcPr marL="7800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err="1" smtClean="0">
                          <a:solidFill>
                            <a:schemeClr val="bg1"/>
                          </a:solidFill>
                          <a:latin typeface="Calibri"/>
                        </a:rPr>
                        <a:t>SWHouse</a:t>
                      </a:r>
                      <a:r>
                        <a:rPr lang="pt-BR" sz="1100" b="0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 </a:t>
                      </a:r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/ </a:t>
                      </a:r>
                      <a:r>
                        <a:rPr lang="pt-BR" sz="1100" b="0" i="0" u="none" strike="noStrike" dirty="0" err="1">
                          <a:solidFill>
                            <a:schemeClr val="bg1"/>
                          </a:solidFill>
                          <a:latin typeface="Calibri"/>
                        </a:rPr>
                        <a:t>G</a:t>
                      </a:r>
                      <a:r>
                        <a:rPr lang="pt-BR" sz="1100" b="0" i="0" u="none" strike="noStrike" dirty="0" err="1" smtClean="0">
                          <a:solidFill>
                            <a:schemeClr val="bg1"/>
                          </a:solidFill>
                          <a:latin typeface="Calibri"/>
                        </a:rPr>
                        <a:t>te</a:t>
                      </a:r>
                      <a:r>
                        <a:rPr lang="pt-BR" sz="1100" b="0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 </a:t>
                      </a:r>
                      <a:r>
                        <a:rPr lang="pt-BR" sz="1100" b="0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Projeto</a:t>
                      </a:r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48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R</a:t>
                      </a:r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8000" marR="0" marT="0" marB="0" anchor="b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800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advTm="7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que são projetos?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663990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pt-BR" sz="2800" dirty="0" smtClean="0"/>
              <a:t>“Projetos são processos </a:t>
            </a:r>
            <a:r>
              <a:rPr lang="pt-BR" sz="2800" b="1" dirty="0" smtClean="0">
                <a:solidFill>
                  <a:srgbClr val="FFC000"/>
                </a:solidFill>
              </a:rPr>
              <a:t>únicos</a:t>
            </a:r>
            <a:r>
              <a:rPr lang="pt-BR" sz="2800" dirty="0" smtClean="0"/>
              <a:t>, consistindo em grupos de atividades </a:t>
            </a:r>
            <a:r>
              <a:rPr lang="pt-BR" sz="2800" b="1" dirty="0" smtClean="0">
                <a:solidFill>
                  <a:srgbClr val="FFC000"/>
                </a:solidFill>
              </a:rPr>
              <a:t>coordenadas e controladas</a:t>
            </a:r>
            <a:r>
              <a:rPr lang="pt-BR" sz="2800" dirty="0" smtClean="0"/>
              <a:t> com </a:t>
            </a:r>
            <a:r>
              <a:rPr lang="pt-BR" sz="2800" b="1" dirty="0" smtClean="0">
                <a:solidFill>
                  <a:srgbClr val="FFC000"/>
                </a:solidFill>
              </a:rPr>
              <a:t>datas para início e término</a:t>
            </a:r>
            <a:r>
              <a:rPr lang="pt-BR" sz="2800" dirty="0" smtClean="0"/>
              <a:t>, empreendidos para o alcance de objetivos conforme </a:t>
            </a:r>
            <a:r>
              <a:rPr lang="pt-BR" sz="2800" b="1" dirty="0" smtClean="0">
                <a:solidFill>
                  <a:srgbClr val="FFC000"/>
                </a:solidFill>
              </a:rPr>
              <a:t>requisitos específicos</a:t>
            </a:r>
            <a:r>
              <a:rPr lang="pt-BR" sz="2800" dirty="0" smtClean="0"/>
              <a:t> que incluem </a:t>
            </a:r>
            <a:r>
              <a:rPr lang="pt-BR" sz="2800" b="1" dirty="0" smtClean="0">
                <a:solidFill>
                  <a:srgbClr val="FFC000"/>
                </a:solidFill>
              </a:rPr>
              <a:t>limitações de tempo, custos e recursos</a:t>
            </a:r>
            <a:r>
              <a:rPr lang="pt-BR" sz="2800" dirty="0" smtClean="0"/>
              <a:t>.”</a:t>
            </a:r>
            <a:r>
              <a:rPr lang="pt-BR" sz="2800" baseline="30000" dirty="0" smtClean="0"/>
              <a:t>*</a:t>
            </a:r>
          </a:p>
          <a:p>
            <a:pPr marL="0" indent="0">
              <a:spcAft>
                <a:spcPts val="600"/>
              </a:spcAft>
              <a:buNone/>
            </a:pPr>
            <a:endParaRPr lang="pt-BR" dirty="0" smtClean="0"/>
          </a:p>
          <a:p>
            <a:pPr marL="0" indent="0">
              <a:spcAft>
                <a:spcPts val="600"/>
              </a:spcAft>
              <a:buNone/>
            </a:pPr>
            <a:endParaRPr lang="pt-BR" dirty="0" smtClean="0"/>
          </a:p>
          <a:p>
            <a:pPr marL="0" indent="0">
              <a:spcAft>
                <a:spcPts val="600"/>
              </a:spcAft>
              <a:buNone/>
            </a:pPr>
            <a:endParaRPr lang="pt-BR" dirty="0" smtClean="0"/>
          </a:p>
          <a:p>
            <a:pPr marL="0" indent="0">
              <a:spcAft>
                <a:spcPts val="600"/>
              </a:spcAft>
              <a:buNone/>
            </a:pPr>
            <a:endParaRPr lang="pt-BR" dirty="0" smtClean="0"/>
          </a:p>
          <a:p>
            <a:pPr marL="0" indent="0">
              <a:spcAft>
                <a:spcPts val="600"/>
              </a:spcAft>
              <a:buNone/>
            </a:pPr>
            <a:r>
              <a:rPr lang="pt-BR" sz="1400" dirty="0" smtClean="0"/>
              <a:t>* Definição conforme norma ISO-10.006</a:t>
            </a:r>
          </a:p>
        </p:txBody>
      </p:sp>
    </p:spTree>
  </p:cSld>
  <p:clrMapOvr>
    <a:masterClrMapping/>
  </p:clrMapOvr>
  <p:transition advTm="12000"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Implantando a gestão de projetos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 startAt="5"/>
            </a:pPr>
            <a:r>
              <a:rPr lang="pt-BR" dirty="0" smtClean="0">
                <a:solidFill>
                  <a:srgbClr val="FFC000"/>
                </a:solidFill>
              </a:rPr>
              <a:t>Encerramento do projeto</a:t>
            </a:r>
          </a:p>
          <a:p>
            <a:pPr marL="622300" lvl="2" indent="-163513"/>
            <a:r>
              <a:rPr lang="pt-BR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Documentação e objetivos</a:t>
            </a:r>
          </a:p>
          <a:p>
            <a:pPr marL="622300" lvl="3" indent="11113">
              <a:buNone/>
            </a:pPr>
            <a:r>
              <a:rPr lang="pt-BR" dirty="0" smtClean="0"/>
              <a:t>O projeto será encerrado formalmente para que todos os </a:t>
            </a:r>
            <a:r>
              <a:rPr lang="pt-BR" i="1" dirty="0" err="1" smtClean="0"/>
              <a:t>stakeholders</a:t>
            </a:r>
            <a:r>
              <a:rPr lang="pt-BR" dirty="0" smtClean="0"/>
              <a:t> possam verificar se seus objetivos foram cumpridos conforme planejado.</a:t>
            </a:r>
            <a:endParaRPr lang="pt-BR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1187624" y="2852936"/>
          <a:ext cx="7488831" cy="333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77"/>
                <a:gridCol w="2496277"/>
                <a:gridCol w="2496277"/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PROJETO – IMPLANTAÇÃO DE ERP NO ESCRITÓRIO XYZ</a:t>
                      </a:r>
                      <a:endParaRPr lang="pt-BR" sz="160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Documentos</a:t>
                      </a:r>
                      <a:endParaRPr lang="pt-BR" sz="160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Responsáveis</a:t>
                      </a:r>
                      <a:endParaRPr lang="pt-BR" sz="160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Ação</a:t>
                      </a:r>
                      <a:endParaRPr lang="pt-BR" sz="160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Termos</a:t>
                      </a:r>
                      <a:r>
                        <a:rPr lang="pt-BR" sz="1400" baseline="0" dirty="0" smtClean="0"/>
                        <a:t> de aceitação de todos os elementos do projeto.</a:t>
                      </a:r>
                      <a:endParaRPr lang="pt-BR" sz="14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Gerente do projeto</a:t>
                      </a:r>
                      <a:endParaRPr lang="pt-BR" sz="14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400" dirty="0" smtClean="0"/>
                        <a:t>Obter aprovação dos </a:t>
                      </a:r>
                      <a:r>
                        <a:rPr lang="pt-BR" sz="1400" i="1" dirty="0" err="1" smtClean="0"/>
                        <a:t>stakeholders</a:t>
                      </a:r>
                      <a:r>
                        <a:rPr lang="pt-BR" sz="1400" dirty="0" smtClean="0"/>
                        <a:t> envolvidos.</a:t>
                      </a:r>
                      <a:endParaRPr lang="pt-BR" sz="1400" dirty="0"/>
                    </a:p>
                  </a:txBody>
                  <a:tcPr marL="45720" marR="457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Resumo</a:t>
                      </a:r>
                      <a:r>
                        <a:rPr lang="pt-BR" sz="1400" baseline="0" dirty="0" smtClean="0"/>
                        <a:t> financeiro dos investimentos efetuados.</a:t>
                      </a:r>
                      <a:endParaRPr lang="pt-BR" sz="14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Gerente do projeto</a:t>
                      </a:r>
                      <a:endParaRPr lang="pt-BR" sz="14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400" dirty="0" smtClean="0"/>
                        <a:t>Entregar ao departamento contábil do cliente.</a:t>
                      </a:r>
                      <a:endParaRPr lang="pt-BR" sz="1400" dirty="0"/>
                    </a:p>
                  </a:txBody>
                  <a:tcPr marL="45720" marR="457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Documentação completa do sistema implantado.</a:t>
                      </a:r>
                      <a:endParaRPr lang="pt-BR" sz="14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Gerente do projeto e equipe técnica</a:t>
                      </a:r>
                      <a:endParaRPr lang="pt-BR" sz="14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400" dirty="0" smtClean="0"/>
                        <a:t>Entregar</a:t>
                      </a:r>
                      <a:r>
                        <a:rPr lang="pt-BR" sz="1400" baseline="0" dirty="0" smtClean="0"/>
                        <a:t> aos usuários do sistema.</a:t>
                      </a:r>
                      <a:endParaRPr lang="pt-BR" sz="1400" dirty="0"/>
                    </a:p>
                  </a:txBody>
                  <a:tcPr marL="45720" marR="457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Documentação completa dos bens adquiridos.</a:t>
                      </a:r>
                      <a:endParaRPr lang="pt-BR" sz="14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Gerente do projeto</a:t>
                      </a:r>
                      <a:endParaRPr lang="pt-BR" sz="14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400" dirty="0" smtClean="0"/>
                        <a:t>Entregar ao departamento contábil do cliente.</a:t>
                      </a:r>
                      <a:endParaRPr lang="pt-BR" sz="1400" dirty="0"/>
                    </a:p>
                  </a:txBody>
                  <a:tcPr marL="45720" marR="457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Atas de reuniões ocorridas durante o projeto</a:t>
                      </a:r>
                      <a:endParaRPr lang="pt-BR" sz="14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Gerente do projeto e equipe do projeto</a:t>
                      </a:r>
                      <a:endParaRPr lang="pt-BR" sz="14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400" dirty="0" smtClean="0"/>
                        <a:t>Arquivar.</a:t>
                      </a:r>
                      <a:endParaRPr lang="pt-BR" sz="1400" dirty="0"/>
                    </a:p>
                  </a:txBody>
                  <a:tcPr marL="45720" marR="45720"/>
                </a:tc>
              </a:tr>
            </a:tbl>
          </a:graphicData>
        </a:graphic>
      </p:graphicFrame>
    </p:spTree>
  </p:cSld>
  <p:clrMapOvr>
    <a:masterClrMapping/>
  </p:clrMapOvr>
  <p:transition advTm="20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Implantando a gestão de projetos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 startAt="5"/>
            </a:pPr>
            <a:r>
              <a:rPr lang="pt-BR" dirty="0" smtClean="0">
                <a:solidFill>
                  <a:srgbClr val="FFC000"/>
                </a:solidFill>
              </a:rPr>
              <a:t>Encerramento do projeto</a:t>
            </a:r>
          </a:p>
          <a:p>
            <a:pPr marL="622300" lvl="2" indent="-163513"/>
            <a:r>
              <a:rPr lang="pt-BR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Documentação e objetivos</a:t>
            </a:r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1187624" y="2348880"/>
          <a:ext cx="7488831" cy="177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77"/>
                <a:gridCol w="2496277"/>
                <a:gridCol w="2496277"/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PROJETO – IMPLANTAÇÃO DE ERP NO ESCRITÓRIO XYZ</a:t>
                      </a:r>
                      <a:endParaRPr lang="pt-BR" sz="160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Documentos</a:t>
                      </a:r>
                      <a:endParaRPr lang="pt-BR" sz="160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Responsáveis</a:t>
                      </a:r>
                      <a:endParaRPr lang="pt-BR" sz="160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Ação</a:t>
                      </a:r>
                      <a:endParaRPr lang="pt-BR" sz="160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45720" marR="4572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Contratos</a:t>
                      </a:r>
                      <a:r>
                        <a:rPr lang="pt-BR" sz="1400" baseline="0" dirty="0" smtClean="0"/>
                        <a:t> de consultores contratados.</a:t>
                      </a:r>
                      <a:endParaRPr lang="pt-BR" sz="14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Gerente do projeto</a:t>
                      </a:r>
                      <a:endParaRPr lang="pt-BR" sz="14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400" dirty="0" smtClean="0"/>
                        <a:t>Encerrar</a:t>
                      </a:r>
                      <a:r>
                        <a:rPr lang="pt-BR" sz="1400" baseline="0" dirty="0" smtClean="0"/>
                        <a:t> e arquivar.</a:t>
                      </a:r>
                      <a:endParaRPr lang="pt-BR" sz="1400" dirty="0"/>
                    </a:p>
                  </a:txBody>
                  <a:tcPr marL="45720" marR="457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i="1" dirty="0" smtClean="0"/>
                        <a:t>Feedback</a:t>
                      </a:r>
                      <a:r>
                        <a:rPr lang="pt-BR" sz="1400" baseline="0" dirty="0" smtClean="0"/>
                        <a:t> do projeto para futuras ações de melhorias.</a:t>
                      </a:r>
                      <a:endParaRPr lang="pt-BR" sz="14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Gerente do projeto e </a:t>
                      </a:r>
                      <a:r>
                        <a:rPr lang="pt-BR" sz="1400" i="1" dirty="0" err="1" smtClean="0"/>
                        <a:t>stakeholders</a:t>
                      </a:r>
                      <a:endParaRPr lang="pt-BR" sz="1400" i="1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400" dirty="0" smtClean="0"/>
                        <a:t>Entregar ao cliente.</a:t>
                      </a:r>
                      <a:endParaRPr lang="pt-BR" sz="1400" dirty="0"/>
                    </a:p>
                  </a:txBody>
                  <a:tcPr marL="45720" marR="45720"/>
                </a:tc>
              </a:tr>
            </a:tbl>
          </a:graphicData>
        </a:graphic>
      </p:graphicFrame>
    </p:spTree>
  </p:cSld>
  <p:clrMapOvr>
    <a:masterClrMapping/>
  </p:clrMapOvr>
  <p:transition advTm="11000"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Conclusão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pt-BR" sz="2000" dirty="0" smtClean="0"/>
              <a:t>Administrar projetos significa tomar todas as medidas necessárias para que os investimentos do escritório e de seus clientes sejam recompensados com resultados financeiros e organizacionais de elevados padrões.</a:t>
            </a:r>
          </a:p>
          <a:p>
            <a:pPr marL="0" indent="0">
              <a:spcAft>
                <a:spcPts val="1800"/>
              </a:spcAft>
              <a:buNone/>
            </a:pPr>
            <a:r>
              <a:rPr lang="pt-BR" sz="2000" dirty="0" smtClean="0"/>
              <a:t>Administrar projetos significa planejar e controlar exaustivamente, evitando desvios e surpresas. Projetos, como dito no início desta apresentação, são processos únicos, consistindo em grupos de atividades coordenadas e controladas com datas para início e término, empreendidos para o alcance de objetivos conforme requisitos específicos que incluem limitações de tempo, custos e recursos.</a:t>
            </a:r>
          </a:p>
          <a:p>
            <a:pPr marL="0" indent="0">
              <a:spcAft>
                <a:spcPts val="1800"/>
              </a:spcAft>
              <a:buNone/>
            </a:pPr>
            <a:r>
              <a:rPr lang="pt-BR" sz="2000" dirty="0" smtClean="0"/>
              <a:t>Portanto, administrar projetos significa cuidar com precisão de cada um dos detalhes do escopo, prazo, orçamento, qualidade e riscos.</a:t>
            </a:r>
            <a:endParaRPr lang="pt-BR" sz="2000" dirty="0"/>
          </a:p>
        </p:txBody>
      </p:sp>
    </p:spTree>
  </p:cSld>
  <p:clrMapOvr>
    <a:masterClrMapping/>
  </p:clrMapOvr>
  <p:transition advTm="26000"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527726" y="6264495"/>
            <a:ext cx="20313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www.tellescorrea.com.br</a:t>
            </a:r>
            <a:endParaRPr lang="pt-BR" sz="1400" dirty="0">
              <a:solidFill>
                <a:schemeClr val="accent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Tm="2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que são projetos?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096038"/>
          </a:xfrm>
        </p:spPr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pt-BR" dirty="0" smtClean="0"/>
              <a:t>As palavras em cor laranja nesta definição induzem à caracterização dada pelo PMI</a:t>
            </a:r>
            <a:r>
              <a:rPr lang="pt-BR" baseline="30000" dirty="0" smtClean="0"/>
              <a:t>*</a:t>
            </a:r>
            <a:r>
              <a:rPr lang="pt-BR" dirty="0" smtClean="0"/>
              <a:t> aos projetos. Eles devem abranger nove áreas de conhecimentos:</a:t>
            </a:r>
          </a:p>
          <a:p>
            <a:pPr marL="741363" lvl="1" indent="-457200">
              <a:buFont typeface="+mj-lt"/>
              <a:buAutoNum type="arabicPeriod"/>
            </a:pPr>
            <a:r>
              <a:rPr lang="pt-BR" dirty="0" smtClean="0"/>
              <a:t>Escopo 		(requisitos específicos)</a:t>
            </a:r>
          </a:p>
          <a:p>
            <a:pPr marL="741363" lvl="1" indent="-457200">
              <a:buFont typeface="+mj-lt"/>
              <a:buAutoNum type="arabicPeriod"/>
            </a:pPr>
            <a:r>
              <a:rPr lang="pt-BR" dirty="0" smtClean="0"/>
              <a:t>Tempo 		(data de início e de término)</a:t>
            </a:r>
          </a:p>
          <a:p>
            <a:pPr marL="741363" lvl="1" indent="-457200">
              <a:buFont typeface="+mj-lt"/>
              <a:buAutoNum type="arabicPeriod"/>
            </a:pPr>
            <a:r>
              <a:rPr lang="pt-BR" dirty="0" smtClean="0"/>
              <a:t>RH 		(recursos)</a:t>
            </a:r>
          </a:p>
          <a:p>
            <a:pPr marL="741363" lvl="1" indent="-457200">
              <a:buFont typeface="+mj-lt"/>
              <a:buAutoNum type="arabicPeriod"/>
            </a:pPr>
            <a:r>
              <a:rPr lang="pt-BR" dirty="0" smtClean="0"/>
              <a:t>Custos 		(custos e recursos)</a:t>
            </a:r>
          </a:p>
          <a:p>
            <a:pPr marL="741363" lvl="1" indent="-457200">
              <a:buFont typeface="+mj-lt"/>
              <a:buAutoNum type="arabicPeriod"/>
            </a:pPr>
            <a:r>
              <a:rPr lang="pt-BR" dirty="0" smtClean="0"/>
              <a:t>Aquisições 	(custos e recursos)</a:t>
            </a:r>
          </a:p>
          <a:p>
            <a:pPr marL="741363" lvl="1" indent="-457200">
              <a:buFont typeface="+mj-lt"/>
              <a:buAutoNum type="arabicPeriod"/>
            </a:pPr>
            <a:r>
              <a:rPr lang="pt-BR" dirty="0" smtClean="0"/>
              <a:t>Qualidade 	(requisitos específicos)</a:t>
            </a:r>
          </a:p>
          <a:p>
            <a:pPr marL="741363" lvl="1" indent="-457200">
              <a:buFont typeface="+mj-lt"/>
              <a:buAutoNum type="arabicPeriod"/>
            </a:pPr>
            <a:r>
              <a:rPr lang="pt-BR" dirty="0" smtClean="0"/>
              <a:t>Riscos 		(tempo, custos e recursos)</a:t>
            </a:r>
          </a:p>
          <a:p>
            <a:pPr marL="741363" lvl="1" indent="-457200">
              <a:buFont typeface="+mj-lt"/>
              <a:buAutoNum type="arabicPeriod"/>
            </a:pPr>
            <a:r>
              <a:rPr lang="pt-BR" dirty="0" smtClean="0"/>
              <a:t>Comunicações 	(coordenação e controle)</a:t>
            </a:r>
          </a:p>
          <a:p>
            <a:pPr marL="741363" lvl="1" indent="-457200">
              <a:spcAft>
                <a:spcPts val="1200"/>
              </a:spcAft>
              <a:buFont typeface="+mj-lt"/>
              <a:buAutoNum type="arabicPeriod"/>
            </a:pPr>
            <a:r>
              <a:rPr lang="pt-BR" dirty="0" smtClean="0"/>
              <a:t>Integração 	(coordenação e controle)</a:t>
            </a:r>
          </a:p>
          <a:p>
            <a:pPr marL="457200" indent="-457200">
              <a:buNone/>
            </a:pPr>
            <a:r>
              <a:rPr lang="pt-BR" sz="1400" dirty="0" smtClean="0"/>
              <a:t>*</a:t>
            </a:r>
            <a:r>
              <a:rPr lang="pt-BR" sz="1400" i="1" dirty="0" smtClean="0"/>
              <a:t> Project Management </a:t>
            </a:r>
            <a:r>
              <a:rPr lang="pt-BR" sz="1400" i="1" dirty="0" err="1" smtClean="0"/>
              <a:t>Institute</a:t>
            </a:r>
            <a:endParaRPr lang="pt-BR" sz="1400" i="1" dirty="0"/>
          </a:p>
        </p:txBody>
      </p:sp>
    </p:spTree>
  </p:cSld>
  <p:clrMapOvr>
    <a:masterClrMapping/>
  </p:clrMapOvr>
  <p:transition advTm="28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90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30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0"/>
                            </p:stCondLst>
                            <p:childTnLst>
                              <p:par>
                                <p:cTn id="2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70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9000"/>
                            </p:stCondLst>
                            <p:childTnLst>
                              <p:par>
                                <p:cTn id="3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1000"/>
                            </p:stCondLst>
                            <p:childTnLst>
                              <p:par>
                                <p:cTn id="4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3000"/>
                            </p:stCondLst>
                            <p:childTnLst>
                              <p:par>
                                <p:cTn id="4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upo 15"/>
          <p:cNvGrpSpPr/>
          <p:nvPr/>
        </p:nvGrpSpPr>
        <p:grpSpPr>
          <a:xfrm>
            <a:off x="144016" y="1844824"/>
            <a:ext cx="8820472" cy="4752528"/>
            <a:chOff x="0" y="1916832"/>
            <a:chExt cx="8820472" cy="4752528"/>
          </a:xfrm>
        </p:grpSpPr>
        <p:sp>
          <p:nvSpPr>
            <p:cNvPr id="14" name="Elipse 13"/>
            <p:cNvSpPr/>
            <p:nvPr/>
          </p:nvSpPr>
          <p:spPr>
            <a:xfrm>
              <a:off x="0" y="1916832"/>
              <a:ext cx="8820472" cy="4752528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" name="CaixaDeTexto 14"/>
            <p:cNvSpPr txBox="1"/>
            <p:nvPr/>
          </p:nvSpPr>
          <p:spPr>
            <a:xfrm>
              <a:off x="3550557" y="3789040"/>
              <a:ext cx="248318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pt-BR" b="1" dirty="0" smtClean="0">
                  <a:solidFill>
                    <a:schemeClr val="tx2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MONITORAMENTO E</a:t>
              </a:r>
            </a:p>
            <a:p>
              <a:pPr algn="ctr"/>
              <a:r>
                <a:rPr lang="pt-BR" b="1" dirty="0" smtClean="0">
                  <a:solidFill>
                    <a:schemeClr val="tx2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CONTROLE DO PROJETO</a:t>
              </a:r>
            </a:p>
          </p:txBody>
        </p:sp>
      </p:grp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As fases de um projeto</a:t>
            </a:r>
            <a:endParaRPr lang="pt-BR" dirty="0"/>
          </a:p>
        </p:txBody>
      </p:sp>
      <p:sp>
        <p:nvSpPr>
          <p:cNvPr id="8" name="Seta para a direita 7"/>
          <p:cNvSpPr/>
          <p:nvPr/>
        </p:nvSpPr>
        <p:spPr>
          <a:xfrm>
            <a:off x="611560" y="3068960"/>
            <a:ext cx="2160240" cy="18722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INICIAÇÃO DO PROJETO</a:t>
            </a:r>
            <a:endParaRPr lang="pt-BR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Seta para a direita 8"/>
          <p:cNvSpPr/>
          <p:nvPr/>
        </p:nvSpPr>
        <p:spPr>
          <a:xfrm>
            <a:off x="6516216" y="3068960"/>
            <a:ext cx="2160240" cy="18722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ENCERRAMENTO DO PROJETO</a:t>
            </a:r>
            <a:endParaRPr lang="pt-BR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7" name="Grupo 16"/>
          <p:cNvGrpSpPr/>
          <p:nvPr/>
        </p:nvGrpSpPr>
        <p:grpSpPr>
          <a:xfrm>
            <a:off x="2987824" y="2204864"/>
            <a:ext cx="3312368" cy="1728192"/>
            <a:chOff x="2915816" y="2204864"/>
            <a:chExt cx="3168352" cy="1728192"/>
          </a:xfrm>
        </p:grpSpPr>
        <p:sp>
          <p:nvSpPr>
            <p:cNvPr id="10" name="Seta em forma de U 9"/>
            <p:cNvSpPr/>
            <p:nvPr/>
          </p:nvSpPr>
          <p:spPr>
            <a:xfrm>
              <a:off x="2915816" y="2204864"/>
              <a:ext cx="3168352" cy="1728192"/>
            </a:xfrm>
            <a:prstGeom prst="uturnArrow">
              <a:avLst>
                <a:gd name="adj1" fmla="val 42007"/>
                <a:gd name="adj2" fmla="val 25000"/>
                <a:gd name="adj3" fmla="val 25000"/>
                <a:gd name="adj4" fmla="val 42490"/>
                <a:gd name="adj5" fmla="val 75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1" name="CaixaDeTexto 10"/>
            <p:cNvSpPr txBox="1"/>
            <p:nvPr/>
          </p:nvSpPr>
          <p:spPr>
            <a:xfrm>
              <a:off x="3670994" y="2276873"/>
              <a:ext cx="154907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PLANEJAMENTO</a:t>
              </a:r>
            </a:p>
            <a:p>
              <a:pPr algn="ctr"/>
              <a:r>
                <a:rPr lang="pt-BR" sz="16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DO PROJETO</a:t>
              </a:r>
              <a:endParaRPr lang="pt-BR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8" name="Grupo 17"/>
          <p:cNvGrpSpPr/>
          <p:nvPr/>
        </p:nvGrpSpPr>
        <p:grpSpPr>
          <a:xfrm>
            <a:off x="2987824" y="4077072"/>
            <a:ext cx="3312368" cy="1800200"/>
            <a:chOff x="2915816" y="4077072"/>
            <a:chExt cx="3168352" cy="1800200"/>
          </a:xfrm>
        </p:grpSpPr>
        <p:sp>
          <p:nvSpPr>
            <p:cNvPr id="12" name="Seta em forma de U 11"/>
            <p:cNvSpPr/>
            <p:nvPr/>
          </p:nvSpPr>
          <p:spPr>
            <a:xfrm flipV="1">
              <a:off x="2915816" y="4077072"/>
              <a:ext cx="3168352" cy="1800200"/>
            </a:xfrm>
            <a:prstGeom prst="uturnArrow">
              <a:avLst>
                <a:gd name="adj1" fmla="val 42007"/>
                <a:gd name="adj2" fmla="val 25000"/>
                <a:gd name="adj3" fmla="val 25000"/>
                <a:gd name="adj4" fmla="val 42490"/>
                <a:gd name="adj5" fmla="val 75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" name="CaixaDeTexto 12"/>
            <p:cNvSpPr txBox="1"/>
            <p:nvPr/>
          </p:nvSpPr>
          <p:spPr>
            <a:xfrm>
              <a:off x="3832604" y="5220489"/>
              <a:ext cx="126201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pt-BR" sz="16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EXECUÇÃO</a:t>
              </a:r>
            </a:p>
            <a:p>
              <a:pPr algn="ctr"/>
              <a:r>
                <a:rPr lang="pt-BR" sz="16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DO PROJETO</a:t>
              </a:r>
              <a:endParaRPr lang="pt-BR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 smtClean="0"/>
              <a:t>São cinco as fases de um projeto:</a:t>
            </a:r>
            <a:endParaRPr lang="pt-BR" dirty="0"/>
          </a:p>
        </p:txBody>
      </p:sp>
    </p:spTree>
  </p:cSld>
  <p:clrMapOvr>
    <a:masterClrMapping/>
  </p:clrMapOvr>
  <p:transition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As fases de um projeto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 smtClean="0"/>
              <a:t>Nestas cinco fases aplicam-se os conhecimentos necessários.</a:t>
            </a:r>
            <a:endParaRPr lang="pt-BR" dirty="0"/>
          </a:p>
        </p:txBody>
      </p:sp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539550" y="1916832"/>
          <a:ext cx="8280922" cy="452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2"/>
                <a:gridCol w="1296144"/>
                <a:gridCol w="1296144"/>
                <a:gridCol w="1296144"/>
                <a:gridCol w="1296144"/>
                <a:gridCol w="1296144"/>
              </a:tblGrid>
              <a:tr h="406844">
                <a:tc rowSpan="2"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CONHECIMENTOS NECESSÁRIOS E </a:t>
                      </a:r>
                      <a:r>
                        <a:rPr lang="pt-BR" sz="1600" baseline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pt-BR" sz="160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GESTÃO DE:</a:t>
                      </a:r>
                      <a:endParaRPr lang="pt-BR" sz="160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FASES DO PROJETO</a:t>
                      </a:r>
                      <a:endParaRPr lang="pt-BR" sz="160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406844">
                <a:tc vMerge="1">
                  <a:txBody>
                    <a:bodyPr/>
                    <a:lstStyle/>
                    <a:p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INICIAÇÃO</a:t>
                      </a:r>
                      <a:endParaRPr lang="pt-BR" sz="1200" b="1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PLANEJAMENTO</a:t>
                      </a:r>
                      <a:endParaRPr lang="pt-BR" sz="1200" b="1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EXECUÇÃO</a:t>
                      </a:r>
                      <a:endParaRPr lang="pt-BR" sz="1200" b="1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MONITORAMENTO E CONTROLE</a:t>
                      </a:r>
                      <a:endParaRPr lang="pt-BR" sz="1200" b="1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ENCERRAMENTO</a:t>
                      </a:r>
                      <a:endParaRPr lang="pt-BR" sz="1200" b="1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406844">
                <a:tc>
                  <a:txBody>
                    <a:bodyPr/>
                    <a:lstStyle/>
                    <a:p>
                      <a:r>
                        <a:rPr lang="pt-BR" sz="12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ESCOPO</a:t>
                      </a:r>
                      <a:endParaRPr lang="pt-BR" sz="12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X</a:t>
                      </a:r>
                      <a:endParaRPr lang="pt-BR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80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X</a:t>
                      </a:r>
                      <a:endParaRPr lang="pt-BR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6844">
                <a:tc>
                  <a:txBody>
                    <a:bodyPr/>
                    <a:lstStyle/>
                    <a:p>
                      <a:r>
                        <a:rPr lang="pt-BR" sz="12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TEMPO</a:t>
                      </a:r>
                      <a:endParaRPr lang="pt-BR" sz="12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X</a:t>
                      </a:r>
                      <a:endParaRPr lang="pt-BR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80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X</a:t>
                      </a:r>
                      <a:endParaRPr lang="pt-BR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6844">
                <a:tc>
                  <a:txBody>
                    <a:bodyPr/>
                    <a:lstStyle/>
                    <a:p>
                      <a:r>
                        <a:rPr lang="pt-BR" sz="12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RECURSOS HUMANOS</a:t>
                      </a:r>
                      <a:endParaRPr lang="pt-BR" sz="12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X</a:t>
                      </a:r>
                      <a:endParaRPr lang="pt-BR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X</a:t>
                      </a:r>
                      <a:endParaRPr lang="pt-BR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6844">
                <a:tc>
                  <a:txBody>
                    <a:bodyPr/>
                    <a:lstStyle/>
                    <a:p>
                      <a:r>
                        <a:rPr lang="pt-BR" sz="12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CUSTOS</a:t>
                      </a:r>
                      <a:endParaRPr lang="pt-BR" sz="12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X</a:t>
                      </a:r>
                      <a:endParaRPr lang="pt-BR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X</a:t>
                      </a:r>
                      <a:endParaRPr lang="pt-BR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6844">
                <a:tc>
                  <a:txBody>
                    <a:bodyPr/>
                    <a:lstStyle/>
                    <a:p>
                      <a:r>
                        <a:rPr lang="pt-BR" sz="12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AQUISIÇÕES</a:t>
                      </a:r>
                      <a:endParaRPr lang="pt-BR" sz="12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X</a:t>
                      </a:r>
                      <a:endParaRPr lang="pt-BR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X</a:t>
                      </a:r>
                      <a:endParaRPr lang="pt-BR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X</a:t>
                      </a:r>
                      <a:endParaRPr lang="pt-BR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X</a:t>
                      </a:r>
                      <a:endParaRPr lang="pt-BR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6844">
                <a:tc>
                  <a:txBody>
                    <a:bodyPr/>
                    <a:lstStyle/>
                    <a:p>
                      <a:r>
                        <a:rPr lang="pt-BR" sz="12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QUALIDADE</a:t>
                      </a:r>
                      <a:endParaRPr lang="pt-BR" sz="12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X</a:t>
                      </a:r>
                      <a:endParaRPr lang="pt-BR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X</a:t>
                      </a:r>
                      <a:endParaRPr lang="pt-BR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X</a:t>
                      </a:r>
                      <a:endParaRPr lang="pt-BR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6844">
                <a:tc>
                  <a:txBody>
                    <a:bodyPr/>
                    <a:lstStyle/>
                    <a:p>
                      <a:r>
                        <a:rPr lang="pt-BR" sz="12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RISCOS</a:t>
                      </a:r>
                      <a:endParaRPr lang="pt-BR" sz="12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80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X</a:t>
                      </a:r>
                      <a:endParaRPr lang="pt-BR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X</a:t>
                      </a:r>
                      <a:endParaRPr lang="pt-BR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6844">
                <a:tc>
                  <a:txBody>
                    <a:bodyPr/>
                    <a:lstStyle/>
                    <a:p>
                      <a:r>
                        <a:rPr lang="pt-BR" sz="12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COMUNICAÇÃO</a:t>
                      </a:r>
                      <a:endParaRPr lang="pt-BR" sz="12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X</a:t>
                      </a:r>
                      <a:endParaRPr lang="pt-BR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X</a:t>
                      </a:r>
                      <a:endParaRPr lang="pt-BR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X</a:t>
                      </a:r>
                      <a:endParaRPr lang="pt-BR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X</a:t>
                      </a:r>
                      <a:endParaRPr lang="pt-BR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6844">
                <a:tc>
                  <a:txBody>
                    <a:bodyPr/>
                    <a:lstStyle/>
                    <a:p>
                      <a:r>
                        <a:rPr lang="pt-BR" sz="12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INTEGRAÇÃO</a:t>
                      </a:r>
                      <a:endParaRPr lang="pt-BR" sz="12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X</a:t>
                      </a:r>
                      <a:endParaRPr lang="pt-BR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X</a:t>
                      </a:r>
                      <a:endParaRPr lang="pt-BR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X</a:t>
                      </a:r>
                      <a:endParaRPr lang="pt-BR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X</a:t>
                      </a:r>
                      <a:endParaRPr lang="pt-BR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X</a:t>
                      </a:r>
                      <a:endParaRPr lang="pt-BR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ransition advTm="23000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Situação atual no Brasil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 smtClean="0"/>
              <a:t>Segundo pesquisas recentes, </a:t>
            </a:r>
            <a:r>
              <a:rPr lang="pt-BR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somente 11%</a:t>
            </a:r>
            <a:r>
              <a:rPr lang="pt-BR" dirty="0" smtClean="0"/>
              <a:t> das organizações apresentam elevado grau de maturidade em gerenciamento de projetos.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sz="2800" dirty="0" smtClean="0"/>
          </a:p>
          <a:p>
            <a:pPr marL="0" indent="0">
              <a:buNone/>
            </a:pPr>
            <a:r>
              <a:rPr lang="pt-BR" sz="1400" dirty="0" smtClean="0"/>
              <a:t>Fonte: Pesquisa Archibald &amp; Prado – 2010/2011</a:t>
            </a:r>
            <a:endParaRPr lang="pt-BR" sz="1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7263" y="2673449"/>
            <a:ext cx="7229475" cy="277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Elipse 5"/>
          <p:cNvSpPr/>
          <p:nvPr/>
        </p:nvSpPr>
        <p:spPr>
          <a:xfrm>
            <a:off x="5220072" y="3933056"/>
            <a:ext cx="2808312" cy="18722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ransition advTm="10000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Situação atual no Brasil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pt-BR" dirty="0" smtClean="0"/>
              <a:t>Estes 11% concentram-se em poucas áreas de atuação (aquelas com grau superior a 3,0 no gráfico abaixo)</a:t>
            </a:r>
          </a:p>
          <a:p>
            <a:pPr marL="0" indent="0">
              <a:spcAft>
                <a:spcPts val="1800"/>
              </a:spcAft>
              <a:buNone/>
            </a:pPr>
            <a:endParaRPr lang="pt-BR" sz="32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spcAft>
                <a:spcPts val="1800"/>
              </a:spcAft>
              <a:buNone/>
            </a:pPr>
            <a:endParaRPr lang="pt-BR" sz="32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spcAft>
                <a:spcPts val="1800"/>
              </a:spcAft>
              <a:buNone/>
            </a:pPr>
            <a:endParaRPr lang="pt-BR" sz="32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spcAft>
                <a:spcPts val="1800"/>
              </a:spcAft>
              <a:buNone/>
            </a:pPr>
            <a:endParaRPr lang="pt-BR" sz="1800" dirty="0" smtClean="0"/>
          </a:p>
          <a:p>
            <a:pPr marL="0" indent="0">
              <a:spcAft>
                <a:spcPts val="1800"/>
              </a:spcAft>
              <a:buNone/>
            </a:pPr>
            <a:endParaRPr lang="pt-BR" sz="2000" dirty="0" smtClean="0"/>
          </a:p>
          <a:p>
            <a:pPr marL="0" indent="0">
              <a:spcAft>
                <a:spcPts val="1800"/>
              </a:spcAft>
              <a:buNone/>
            </a:pPr>
            <a:r>
              <a:rPr lang="pt-BR" sz="1400" dirty="0" smtClean="0"/>
              <a:t>Fonte: Pesquisa Archibald &amp; Prado – 2010/2011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57388" y="2160240"/>
            <a:ext cx="5229225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Elipse 5"/>
          <p:cNvSpPr/>
          <p:nvPr/>
        </p:nvSpPr>
        <p:spPr>
          <a:xfrm>
            <a:off x="2483768" y="4869160"/>
            <a:ext cx="5112568" cy="72008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ransition advTm="9000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 as advocacias?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pt-BR" dirty="0" smtClean="0"/>
              <a:t>Os escritórios de advocacia não são sequer citados na pesquisa da Archibald &amp; Prado. Isso significa um enorme potencial de benefícios:</a:t>
            </a:r>
          </a:p>
          <a:p>
            <a:pPr marL="0" indent="0">
              <a:spcAft>
                <a:spcPts val="600"/>
              </a:spcAft>
              <a:buNone/>
            </a:pPr>
            <a:endParaRPr lang="pt-BR" dirty="0" smtClean="0"/>
          </a:p>
          <a:p>
            <a:pPr marL="0" indent="0">
              <a:spcAft>
                <a:spcPts val="600"/>
              </a:spcAft>
              <a:buNone/>
            </a:pPr>
            <a:endParaRPr lang="pt-BR" dirty="0" smtClean="0"/>
          </a:p>
          <a:p>
            <a:pPr marL="0" indent="0">
              <a:spcAft>
                <a:spcPts val="600"/>
              </a:spcAft>
              <a:buNone/>
            </a:pPr>
            <a:endParaRPr lang="pt-BR" dirty="0" smtClean="0"/>
          </a:p>
          <a:p>
            <a:pPr marL="0" indent="0">
              <a:spcAft>
                <a:spcPts val="600"/>
              </a:spcAft>
              <a:buNone/>
            </a:pPr>
            <a:endParaRPr lang="pt-BR" dirty="0" smtClean="0"/>
          </a:p>
          <a:p>
            <a:pPr marL="0" indent="0">
              <a:spcAft>
                <a:spcPts val="600"/>
              </a:spcAft>
              <a:buNone/>
            </a:pPr>
            <a:endParaRPr lang="pt-BR" dirty="0" smtClean="0"/>
          </a:p>
          <a:p>
            <a:pPr marL="0" indent="0">
              <a:spcAft>
                <a:spcPts val="600"/>
              </a:spcAft>
              <a:buNone/>
            </a:pPr>
            <a:endParaRPr lang="pt-BR" dirty="0" smtClean="0"/>
          </a:p>
          <a:p>
            <a:pPr marL="0" indent="0">
              <a:spcAft>
                <a:spcPts val="600"/>
              </a:spcAft>
              <a:buNone/>
            </a:pPr>
            <a:r>
              <a:rPr lang="pt-BR" sz="1400" dirty="0" smtClean="0"/>
              <a:t>Fonte: Pesquisa Archibald &amp; Prado – 2010/2011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71713" y="2601441"/>
            <a:ext cx="4600575" cy="277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12000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1552</TotalTime>
  <Words>2760</Words>
  <Application>Microsoft Office PowerPoint</Application>
  <PresentationFormat>Apresentação na tela (4:3)</PresentationFormat>
  <Paragraphs>903</Paragraphs>
  <Slides>33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33</vt:i4>
      </vt:variant>
    </vt:vector>
  </HeadingPairs>
  <TitlesOfParts>
    <vt:vector size="34" baseType="lpstr">
      <vt:lpstr>Tema do Office</vt:lpstr>
      <vt:lpstr>Apresentação do PowerPoint</vt:lpstr>
      <vt:lpstr>Apresentação do PowerPoint</vt:lpstr>
      <vt:lpstr>O que são projetos?</vt:lpstr>
      <vt:lpstr>O que são projetos?</vt:lpstr>
      <vt:lpstr>As fases de um projeto</vt:lpstr>
      <vt:lpstr>As fases de um projeto</vt:lpstr>
      <vt:lpstr>Situação atual no Brasil</vt:lpstr>
      <vt:lpstr>Situação atual no Brasil</vt:lpstr>
      <vt:lpstr>E as advocacias?</vt:lpstr>
      <vt:lpstr>E as advocacias?</vt:lpstr>
      <vt:lpstr>E as advocacias?</vt:lpstr>
      <vt:lpstr>Implantando a gestão de projetos</vt:lpstr>
      <vt:lpstr>Implantando a gestão de projetos</vt:lpstr>
      <vt:lpstr>Implantando a gestão de projetos</vt:lpstr>
      <vt:lpstr>Implantando a gestão de projetos</vt:lpstr>
      <vt:lpstr>Implantando a gestão de projetos</vt:lpstr>
      <vt:lpstr>Implantando a gestão de projetos</vt:lpstr>
      <vt:lpstr>Implantando a gestão de projetos</vt:lpstr>
      <vt:lpstr>Implantando a gestão de projetos</vt:lpstr>
      <vt:lpstr>Implantando a gestão de projetos</vt:lpstr>
      <vt:lpstr>Implantando a gestão de projetos</vt:lpstr>
      <vt:lpstr>Implantando a gestão de projetos</vt:lpstr>
      <vt:lpstr>Implantando a gestão de projetos</vt:lpstr>
      <vt:lpstr>Implantando a gestão de projetos</vt:lpstr>
      <vt:lpstr>Implantando a gestão de projetos</vt:lpstr>
      <vt:lpstr>Implantando a gestão de projetos</vt:lpstr>
      <vt:lpstr>Implantando a gestão de projetos</vt:lpstr>
      <vt:lpstr>Implantando a gestão de projetos</vt:lpstr>
      <vt:lpstr>Implantando a gestão de projetos</vt:lpstr>
      <vt:lpstr>Implantando a gestão de projetos</vt:lpstr>
      <vt:lpstr>Implantando a gestão de projetos</vt:lpstr>
      <vt:lpstr>Conclusão</vt:lpstr>
      <vt:lpstr>Apresentação do PowerPoint</vt:lpstr>
    </vt:vector>
  </TitlesOfParts>
  <Company>Telles Corrêa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Telles Corrêa</dc:creator>
  <cp:lastModifiedBy>João Telles Corrêa Filho</cp:lastModifiedBy>
  <cp:revision>551</cp:revision>
  <dcterms:created xsi:type="dcterms:W3CDTF">2011-03-17T12:43:21Z</dcterms:created>
  <dcterms:modified xsi:type="dcterms:W3CDTF">2014-06-12T12:24:03Z</dcterms:modified>
</cp:coreProperties>
</file>