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442" r:id="rId3"/>
    <p:sldId id="444" r:id="rId4"/>
    <p:sldId id="392" r:id="rId5"/>
    <p:sldId id="393" r:id="rId6"/>
    <p:sldId id="394" r:id="rId7"/>
    <p:sldId id="395" r:id="rId8"/>
    <p:sldId id="435" r:id="rId9"/>
    <p:sldId id="396" r:id="rId10"/>
    <p:sldId id="397" r:id="rId11"/>
    <p:sldId id="398" r:id="rId12"/>
    <p:sldId id="399" r:id="rId13"/>
    <p:sldId id="400" r:id="rId14"/>
    <p:sldId id="436" r:id="rId15"/>
    <p:sldId id="401" r:id="rId16"/>
    <p:sldId id="402" r:id="rId17"/>
    <p:sldId id="403" r:id="rId18"/>
    <p:sldId id="404" r:id="rId19"/>
    <p:sldId id="405" r:id="rId20"/>
    <p:sldId id="406" r:id="rId21"/>
    <p:sldId id="437" r:id="rId22"/>
    <p:sldId id="407" r:id="rId23"/>
    <p:sldId id="419" r:id="rId24"/>
    <p:sldId id="408" r:id="rId25"/>
    <p:sldId id="409" r:id="rId26"/>
    <p:sldId id="391" r:id="rId27"/>
    <p:sldId id="376" r:id="rId28"/>
    <p:sldId id="377" r:id="rId29"/>
    <p:sldId id="378" r:id="rId30"/>
    <p:sldId id="379" r:id="rId31"/>
    <p:sldId id="410" r:id="rId32"/>
    <p:sldId id="374" r:id="rId33"/>
    <p:sldId id="380" r:id="rId34"/>
    <p:sldId id="381" r:id="rId35"/>
    <p:sldId id="382" r:id="rId36"/>
    <p:sldId id="375" r:id="rId37"/>
    <p:sldId id="383" r:id="rId38"/>
    <p:sldId id="384" r:id="rId39"/>
    <p:sldId id="385" r:id="rId40"/>
    <p:sldId id="389" r:id="rId41"/>
    <p:sldId id="390" r:id="rId42"/>
    <p:sldId id="388" r:id="rId43"/>
    <p:sldId id="369" r:id="rId44"/>
    <p:sldId id="411" r:id="rId45"/>
    <p:sldId id="412" r:id="rId46"/>
    <p:sldId id="413" r:id="rId47"/>
    <p:sldId id="414" r:id="rId48"/>
    <p:sldId id="415" r:id="rId49"/>
    <p:sldId id="420" r:id="rId50"/>
    <p:sldId id="416" r:id="rId51"/>
    <p:sldId id="421" r:id="rId52"/>
    <p:sldId id="422" r:id="rId53"/>
    <p:sldId id="423" r:id="rId54"/>
    <p:sldId id="424" r:id="rId55"/>
    <p:sldId id="425" r:id="rId56"/>
    <p:sldId id="417" r:id="rId57"/>
    <p:sldId id="418" r:id="rId58"/>
    <p:sldId id="439" r:id="rId59"/>
    <p:sldId id="440" r:id="rId60"/>
    <p:sldId id="441" r:id="rId61"/>
    <p:sldId id="438" r:id="rId62"/>
    <p:sldId id="429" r:id="rId63"/>
    <p:sldId id="430" r:id="rId64"/>
    <p:sldId id="431" r:id="rId65"/>
    <p:sldId id="432" r:id="rId66"/>
    <p:sldId id="433" r:id="rId67"/>
    <p:sldId id="434" r:id="rId68"/>
    <p:sldId id="340" r:id="rId69"/>
    <p:sldId id="443" r:id="rId70"/>
  </p:sldIdLst>
  <p:sldSz cx="9144000" cy="6858000" type="screen4x3"/>
  <p:notesSz cx="6858000" cy="95440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ey4++y/Fo6otoxm4qzB5aA==" hashData="hgnAOXV2k+p/+j8q5ietvcpfYU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accent2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8BC"/>
    <a:srgbClr val="003366"/>
    <a:srgbClr val="FFFF99"/>
    <a:srgbClr val="3FB5AA"/>
    <a:srgbClr val="FF5B5B"/>
    <a:srgbClr val="4AB463"/>
    <a:srgbClr val="000066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>
        <p:scale>
          <a:sx n="66" d="100"/>
          <a:sy n="66" d="100"/>
        </p:scale>
        <p:origin x="-1110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i e John\Documents\João\Formulários\JT_site.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0"/>
            <a:ext cx="9180000" cy="685802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>
                <a:latin typeface="Calibri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 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32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Char char="–"/>
        <a:defRPr sz="2600" b="1">
          <a:solidFill>
            <a:schemeClr val="bg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bg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6"/>
            <a:ext cx="9144000" cy="6858025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3302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Escolha da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tecnologia mais adequada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à empresa;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Escolha da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tecnologia mais adequada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à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	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Especificação de estruturas, funções e ferramentas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conforme modelo de gestão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Escolha da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tecnologia mais adequada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à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	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Especificação de estruturas, funções e ferramentas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conforme modelo de gestão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Planejamento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e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implementação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das soluções definidas – prazo mais longo;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Escolha da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tecnologia mais adequada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à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Especificação de estruturas, funções e ferramentas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conforme modelo de gestão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Planejamento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implementação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das        soluções definidas – prazo mais longo;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Implantação de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novas funções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sempre que necessário para a correta gestão dos negócios.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Escolha da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tecnologia mais adequada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à empresa;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Especificação de estruturas, funções e ferramentas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conforme modelo de gestão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Planejamento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implementação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das        soluções definidas – prazo mais longo;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Implantação de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novas funções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sempre que necessário para a correta gestão dos negócios.</a:t>
            </a:r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592138" y="4613275"/>
            <a:ext cx="26844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FFFF66"/>
                </a:solidFill>
                <a:latin typeface="Calibri" pitchFamily="34" charset="0"/>
              </a:rPr>
              <a:t>Todos os programas são de propriedade exclusiva do Escritório</a:t>
            </a:r>
            <a:endParaRPr lang="pt-BR" b="1" i="1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235528" name="Line 8"/>
          <p:cNvSpPr>
            <a:spLocks noChangeShapeType="1"/>
          </p:cNvSpPr>
          <p:nvPr/>
        </p:nvSpPr>
        <p:spPr bwMode="auto">
          <a:xfrm>
            <a:off x="2484438" y="6021387"/>
            <a:ext cx="1373182" cy="33657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5529" name="Line 9"/>
          <p:cNvSpPr>
            <a:spLocks noChangeShapeType="1"/>
          </p:cNvSpPr>
          <p:nvPr/>
        </p:nvSpPr>
        <p:spPr bwMode="auto">
          <a:xfrm flipH="1" flipV="1">
            <a:off x="2195513" y="5445125"/>
            <a:ext cx="288925" cy="5762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b="1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e processamento de dados via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9446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processamento        de dados via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Atualização tecnológica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indiferenciada a todos os clientes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processamento        de dados via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tecnológica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indiferenciada a    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Atualização de funções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indiferenciada a todos os clientes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91494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processamento        de dados via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tecnológica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indiferenciada a    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de funções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indiferenciada a     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Treinamento dos usuários para implantação;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 smtClean="0"/>
              <a:t>Implantação de sistemas de gestão</a:t>
            </a:r>
            <a:endParaRPr lang="pt-BR" sz="4000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ts val="24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pt-BR" sz="2000" b="0" dirty="0" smtClean="0"/>
              <a:t>A gestão de escritórios vem passando por transformações significativas nos últimos anos. Modelos desenvolvidos para outros segmentos de mercado foram incorporados e passaram a fazer parte do dia a dia administrativo dos escritórios.</a:t>
            </a:r>
          </a:p>
          <a:p>
            <a:pPr marL="0" indent="0">
              <a:lnSpc>
                <a:spcPts val="24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pt-BR" sz="2000" b="0" dirty="0" smtClean="0"/>
              <a:t>Conceitos como remuneração estratégica, KPI, BSC e outros até então fora da gestão dos escritórios começaram a ser usados com frequência crescente. Ocorre que usar estas ferramentas exige disponibilidade de dados e facilidade de pesquisa, o que só pode ser conseguido com a implantação de sistemas integrados.</a:t>
            </a:r>
          </a:p>
          <a:p>
            <a:pPr marL="0" indent="0">
              <a:lnSpc>
                <a:spcPts val="2400"/>
              </a:lnSpc>
              <a:spcAft>
                <a:spcPts val="600"/>
              </a:spcAft>
              <a:buFont typeface="Wingdings" pitchFamily="2" charset="2"/>
              <a:buNone/>
            </a:pPr>
            <a:r>
              <a:rPr lang="pt-BR" sz="2000" b="0" dirty="0" smtClean="0"/>
              <a:t>Nesta </a:t>
            </a:r>
            <a:r>
              <a:rPr lang="pt-BR" sz="2000" b="0" dirty="0" err="1" smtClean="0"/>
              <a:t>sequência</a:t>
            </a:r>
            <a:r>
              <a:rPr lang="pt-BR" sz="2000" b="0" dirty="0" smtClean="0"/>
              <a:t> de </a:t>
            </a:r>
            <a:r>
              <a:rPr lang="pt-BR" sz="2000" b="0" i="1" dirty="0" smtClean="0"/>
              <a:t>slides </a:t>
            </a:r>
            <a:r>
              <a:rPr lang="pt-BR" sz="2000" b="0" dirty="0" smtClean="0"/>
              <a:t>são apresentados os principais passos e conceitos para um projeto bem sucedido que envolva desde a escolha do modelo até sua efetiva utilização.</a:t>
            </a:r>
            <a:endParaRPr lang="pt-BR" sz="2000" b="0" dirty="0"/>
          </a:p>
        </p:txBody>
      </p:sp>
    </p:spTree>
  </p:cSld>
  <p:clrMapOvr>
    <a:masterClrMapping/>
  </p:clrMapOvr>
  <p:transition advTm="24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processamento        de dados via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tecnológica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indistinta a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de funções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indistinta a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Treinamento dos usuários para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	implantação;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Implantação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rápida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236550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Clr>
                <a:schemeClr val="bg1"/>
              </a:buClr>
              <a:buFont typeface="Wingdings" pitchFamily="2" charset="2"/>
              <a:buChar char="ü"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Acesso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via internet a pacotes de gestão;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Armazenamento, </a:t>
            </a:r>
            <a:r>
              <a:rPr lang="pt-BR" i="1" dirty="0">
                <a:solidFill>
                  <a:schemeClr val="bg1"/>
                </a:solidFill>
                <a:latin typeface="Calibri" pitchFamily="34" charset="0"/>
              </a:rPr>
              <a:t>backup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e processamento        de dados via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internet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tecnológica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indistinta a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Atualização de funções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indistinta a todos os clientes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Treinamento dos usuários para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	implantação;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Implantação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rápida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36551" name="Text Box 7"/>
          <p:cNvSpPr txBox="1">
            <a:spLocks noChangeArrowheads="1"/>
          </p:cNvSpPr>
          <p:nvPr/>
        </p:nvSpPr>
        <p:spPr bwMode="auto">
          <a:xfrm>
            <a:off x="592138" y="4613275"/>
            <a:ext cx="26844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FFFF66"/>
                </a:solidFill>
                <a:latin typeface="Calibri" pitchFamily="34" charset="0"/>
              </a:rPr>
              <a:t>Todos os programas são de propriedade exclusiva do fornecedor</a:t>
            </a:r>
            <a:endParaRPr lang="pt-BR" b="1" i="1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236552" name="Line 8"/>
          <p:cNvSpPr>
            <a:spLocks noChangeShapeType="1"/>
          </p:cNvSpPr>
          <p:nvPr/>
        </p:nvSpPr>
        <p:spPr bwMode="auto">
          <a:xfrm flipV="1">
            <a:off x="2484438" y="4581525"/>
            <a:ext cx="1366837" cy="14398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6553" name="Line 9"/>
          <p:cNvSpPr>
            <a:spLocks noChangeShapeType="1"/>
          </p:cNvSpPr>
          <p:nvPr/>
        </p:nvSpPr>
        <p:spPr bwMode="auto">
          <a:xfrm flipH="1" flipV="1">
            <a:off x="2195513" y="5445125"/>
            <a:ext cx="288925" cy="576263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6554" name="AutoShape 10"/>
          <p:cNvSpPr>
            <a:spLocks/>
          </p:cNvSpPr>
          <p:nvPr/>
        </p:nvSpPr>
        <p:spPr bwMode="auto">
          <a:xfrm>
            <a:off x="3924300" y="4076700"/>
            <a:ext cx="71438" cy="1008063"/>
          </a:xfrm>
          <a:prstGeom prst="leftBrace">
            <a:avLst>
              <a:gd name="adj1" fmla="val 117592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 HOUSE</a:t>
            </a: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Normalmente as indicações para cada um destes modelos têm a configuração abaixo: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Normalmente as indicações para cada um destes modelos têm a configuração abaixo:</a:t>
            </a:r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447675" y="3700463"/>
            <a:ext cx="23955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Funções </a:t>
            </a:r>
            <a:r>
              <a:rPr lang="pt-BR" sz="1600" b="1" dirty="0">
                <a:solidFill>
                  <a:srgbClr val="FF0000"/>
                </a:solidFill>
                <a:latin typeface="Calibri" pitchFamily="34" charset="0"/>
              </a:rPr>
              <a:t>padronizadas</a:t>
            </a:r>
          </a:p>
          <a:p>
            <a:pPr marL="363538" lvl="1" indent="-184150">
              <a:buFontTx/>
              <a:buChar char="•"/>
            </a:pP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Contabilidade</a:t>
            </a:r>
          </a:p>
          <a:p>
            <a:pPr marL="363538" lvl="1" indent="-184150">
              <a:buFontTx/>
              <a:buChar char="•"/>
            </a:pP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Folha de pagamento</a:t>
            </a:r>
          </a:p>
          <a:p>
            <a:pPr marL="363538" lvl="1" indent="-184150">
              <a:buFontTx/>
              <a:buChar char="•"/>
            </a:pP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Estoques</a:t>
            </a:r>
          </a:p>
          <a:p>
            <a:pPr marL="363538" lvl="1" indent="-184150">
              <a:buFontTx/>
              <a:buChar char="•"/>
            </a:pP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Compras, etc.</a:t>
            </a:r>
          </a:p>
          <a:p>
            <a:r>
              <a:rPr lang="pt-BR" sz="1600" b="1" dirty="0">
                <a:solidFill>
                  <a:srgbClr val="FF0000"/>
                </a:solidFill>
                <a:latin typeface="Calibri" pitchFamily="34" charset="0"/>
              </a:rPr>
              <a:t>Média flexibilidade</a:t>
            </a:r>
          </a:p>
          <a:p>
            <a:r>
              <a:rPr lang="pt-BR" sz="1600" b="1" dirty="0">
                <a:solidFill>
                  <a:srgbClr val="FF0000"/>
                </a:solidFill>
                <a:latin typeface="Calibri" pitchFamily="34" charset="0"/>
              </a:rPr>
              <a:t>Alta dependência</a:t>
            </a:r>
            <a:r>
              <a:rPr lang="pt-BR" sz="1600" b="1" dirty="0">
                <a:solidFill>
                  <a:schemeClr val="bg1"/>
                </a:solidFill>
                <a:latin typeface="Calibri" pitchFamily="34" charset="0"/>
              </a:rPr>
              <a:t> do fornecedor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1584000" cy="792000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Normalmente as indicações para cada um destes modelos têm a configuração abaixo: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447675" y="3700463"/>
            <a:ext cx="23955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Funções </a:t>
            </a:r>
            <a:r>
              <a:rPr lang="pt-BR" sz="1600" dirty="0">
                <a:solidFill>
                  <a:srgbClr val="FF0000"/>
                </a:solidFill>
                <a:latin typeface="Calibri" pitchFamily="34" charset="0"/>
              </a:rPr>
              <a:t>padronizadas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Contabilidade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Folha de pagamento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Estoques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Compras</a:t>
            </a:r>
          </a:p>
          <a:p>
            <a:r>
              <a:rPr lang="pt-BR" sz="1600" dirty="0">
                <a:solidFill>
                  <a:srgbClr val="FF0000"/>
                </a:solidFill>
                <a:latin typeface="Calibri" pitchFamily="34" charset="0"/>
              </a:rPr>
              <a:t>Média flexibilidade</a:t>
            </a:r>
          </a:p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Alta dependência do fornecedor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3255963" y="3716338"/>
            <a:ext cx="2395537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Funções </a:t>
            </a:r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especializadas</a:t>
            </a: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Gestão de projetos</a:t>
            </a: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Gestão de contratos</a:t>
            </a: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P.C.P.</a:t>
            </a: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Crédito</a:t>
            </a: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Gestão de custos e de produtividade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Alta flexibilidade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Baixa dependência</a:t>
            </a: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 do fornecedor</a:t>
            </a: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684213" y="2852738"/>
            <a:ext cx="1584000" cy="792000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3666942" y="2852738"/>
            <a:ext cx="1548000" cy="79200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/>
              <a:t>Normalmente as indicações para cada um destes modelos têm a configuração abaixo:</a:t>
            </a:r>
          </a:p>
        </p:txBody>
      </p:sp>
      <p:sp>
        <p:nvSpPr>
          <p:cNvPr id="195592" name="Text Box 8"/>
          <p:cNvSpPr txBox="1">
            <a:spLocks noChangeArrowheads="1"/>
          </p:cNvSpPr>
          <p:nvPr/>
        </p:nvSpPr>
        <p:spPr bwMode="auto">
          <a:xfrm>
            <a:off x="447675" y="3700463"/>
            <a:ext cx="2395538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Funções </a:t>
            </a:r>
            <a:r>
              <a:rPr lang="pt-BR" sz="1600" dirty="0">
                <a:solidFill>
                  <a:srgbClr val="FF0000"/>
                </a:solidFill>
                <a:latin typeface="Calibri" pitchFamily="34" charset="0"/>
              </a:rPr>
              <a:t>padronizadas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Contabilidade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Folha de pagamento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Estoques</a:t>
            </a:r>
          </a:p>
          <a:p>
            <a:pPr marL="363538" lvl="1" indent="-184150">
              <a:buFontTx/>
              <a:buChar char="•"/>
            </a:pP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Compras, etc</a:t>
            </a:r>
          </a:p>
          <a:p>
            <a:r>
              <a:rPr lang="pt-BR" sz="1600" dirty="0">
                <a:solidFill>
                  <a:srgbClr val="FF0000"/>
                </a:solidFill>
                <a:latin typeface="Calibri" pitchFamily="34" charset="0"/>
              </a:rPr>
              <a:t>Média flexibilidade</a:t>
            </a:r>
          </a:p>
          <a:p>
            <a:r>
              <a:rPr lang="pt-BR" sz="1600" dirty="0">
                <a:solidFill>
                  <a:srgbClr val="FF0000"/>
                </a:solidFill>
                <a:latin typeface="Calibri" pitchFamily="34" charset="0"/>
              </a:rPr>
              <a:t>Alta dependência</a:t>
            </a:r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 do fornecedor</a:t>
            </a:r>
          </a:p>
        </p:txBody>
      </p:sp>
      <p:sp>
        <p:nvSpPr>
          <p:cNvPr id="195593" name="Text Box 9"/>
          <p:cNvSpPr txBox="1">
            <a:spLocks noChangeArrowheads="1"/>
          </p:cNvSpPr>
          <p:nvPr/>
        </p:nvSpPr>
        <p:spPr bwMode="auto">
          <a:xfrm>
            <a:off x="3255963" y="3716338"/>
            <a:ext cx="2395537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Funções </a:t>
            </a:r>
            <a:r>
              <a:rPr lang="pt-BR" sz="1600">
                <a:solidFill>
                  <a:srgbClr val="FF0000"/>
                </a:solidFill>
                <a:latin typeface="Calibri" pitchFamily="34" charset="0"/>
              </a:rPr>
              <a:t>especializadas</a:t>
            </a:r>
          </a:p>
          <a:p>
            <a:pPr marL="363538" lvl="1" indent="-184150">
              <a:buFontTx/>
              <a:buChar char="•"/>
            </a:pP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Gestão de projetos</a:t>
            </a:r>
          </a:p>
          <a:p>
            <a:pPr marL="363538" lvl="1" indent="-184150">
              <a:buFontTx/>
              <a:buChar char="•"/>
            </a:pP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Gestão de contratos</a:t>
            </a:r>
          </a:p>
          <a:p>
            <a:pPr marL="363538" lvl="1" indent="-184150">
              <a:buFontTx/>
              <a:buChar char="•"/>
            </a:pP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P.C.P.</a:t>
            </a:r>
          </a:p>
          <a:p>
            <a:pPr marL="363538" lvl="1" indent="-184150">
              <a:buFontTx/>
              <a:buChar char="•"/>
            </a:pP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Crédito</a:t>
            </a:r>
          </a:p>
          <a:p>
            <a:pPr marL="363538" lvl="1" indent="-184150">
              <a:buFontTx/>
              <a:buChar char="•"/>
            </a:pP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Gestão de custos e    de produtividade</a:t>
            </a:r>
          </a:p>
          <a:p>
            <a:r>
              <a:rPr lang="pt-BR" sz="1600">
                <a:solidFill>
                  <a:srgbClr val="FF0000"/>
                </a:solidFill>
                <a:latin typeface="Calibri" pitchFamily="34" charset="0"/>
              </a:rPr>
              <a:t>Alta flexibilidade</a:t>
            </a:r>
          </a:p>
          <a:p>
            <a:r>
              <a:rPr lang="pt-BR" sz="1600">
                <a:solidFill>
                  <a:srgbClr val="FF0000"/>
                </a:solidFill>
                <a:latin typeface="Calibri" pitchFamily="34" charset="0"/>
              </a:rPr>
              <a:t>Baixa dependência</a:t>
            </a:r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 do fornecedor</a:t>
            </a:r>
          </a:p>
        </p:txBody>
      </p:sp>
      <p:sp>
        <p:nvSpPr>
          <p:cNvPr id="195594" name="Text Box 10"/>
          <p:cNvSpPr txBox="1">
            <a:spLocks noChangeArrowheads="1"/>
          </p:cNvSpPr>
          <p:nvPr/>
        </p:nvSpPr>
        <p:spPr bwMode="auto">
          <a:xfrm>
            <a:off x="6497638" y="3716338"/>
            <a:ext cx="2395537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Baixo</a:t>
            </a: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 de utilização</a:t>
            </a:r>
            <a:endParaRPr lang="pt-BR" sz="1600" b="1">
              <a:solidFill>
                <a:srgbClr val="FF0000"/>
              </a:solidFill>
              <a:latin typeface="Calibri" pitchFamily="34" charset="0"/>
            </a:endParaRPr>
          </a:p>
          <a:p>
            <a:pPr marL="363538" lvl="1" indent="-184150">
              <a:buFontTx/>
              <a:buChar char="•"/>
            </a:pP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Funções-padrão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Pouca</a:t>
            </a: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 infra-estrutura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Baixa flexibilidade</a:t>
            </a:r>
          </a:p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Total dependência</a:t>
            </a:r>
            <a:r>
              <a:rPr lang="pt-BR" sz="1600" b="1">
                <a:solidFill>
                  <a:schemeClr val="bg1"/>
                </a:solidFill>
                <a:latin typeface="Calibri" pitchFamily="34" charset="0"/>
              </a:rPr>
              <a:t> do fornecedor</a:t>
            </a:r>
          </a:p>
        </p:txBody>
      </p:sp>
      <p:sp>
        <p:nvSpPr>
          <p:cNvPr id="11" name="AutoShape 33"/>
          <p:cNvSpPr>
            <a:spLocks noChangeArrowheads="1"/>
          </p:cNvSpPr>
          <p:nvPr/>
        </p:nvSpPr>
        <p:spPr bwMode="auto">
          <a:xfrm>
            <a:off x="684213" y="2852738"/>
            <a:ext cx="1584000" cy="792000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  <p:sp>
        <p:nvSpPr>
          <p:cNvPr id="12" name="AutoShape 33"/>
          <p:cNvSpPr>
            <a:spLocks noChangeArrowheads="1"/>
          </p:cNvSpPr>
          <p:nvPr/>
        </p:nvSpPr>
        <p:spPr bwMode="auto">
          <a:xfrm>
            <a:off x="3666942" y="2852738"/>
            <a:ext cx="1548000" cy="792000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14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14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3" name="AutoShape 33"/>
          <p:cNvSpPr>
            <a:spLocks noChangeArrowheads="1"/>
          </p:cNvSpPr>
          <p:nvPr/>
        </p:nvSpPr>
        <p:spPr bwMode="auto">
          <a:xfrm>
            <a:off x="6858016" y="2852738"/>
            <a:ext cx="1584000" cy="792000"/>
          </a:xfrm>
          <a:prstGeom prst="flowChartMagneticDisk">
            <a:avLst/>
          </a:prstGeom>
          <a:solidFill>
            <a:srgbClr val="FFFF99"/>
          </a:solidFill>
          <a:ln w="28575">
            <a:solidFill>
              <a:schemeClr val="accent5">
                <a:lumMod val="50000"/>
              </a:schemeClr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DATAWARE</a:t>
            </a:r>
            <a:r>
              <a:rPr lang="pt-BR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 </a:t>
            </a:r>
            <a:r>
              <a:rPr lang="pt-BR" sz="1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HOUSE</a:t>
            </a:r>
            <a:endParaRPr lang="pt-BR" sz="1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Flexibilidade na definição dos modelos de contratos com seus clientes;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dos modelos de contratos         com seus clientes;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Agilidade na evolução da sua estrutura organizacional;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59750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9751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dos modelos de contratos         com seus clientes;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Agilidade na evolução da sua estrutura organizacional;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Flexibilidade na definição do modo de remunerar seus colaboradores;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dos modelos de contratos         com seus clientes;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Agilidade na evolução da sua estrutura organizacional;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 modo de remunerar seus colaboradores;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Facilidade para construir os instrumentos de apoio à decisão adequados a sua realidade;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31105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  <p:sp>
        <p:nvSpPr>
          <p:cNvPr id="131107" name="Text Box 35"/>
          <p:cNvSpPr txBox="1">
            <a:spLocks noChangeArrowheads="1"/>
          </p:cNvSpPr>
          <p:nvPr/>
        </p:nvSpPr>
        <p:spPr bwMode="auto">
          <a:xfrm>
            <a:off x="3471863" y="2781300"/>
            <a:ext cx="5203825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QUE: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Representam 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a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dos modelos de gestão das empresas a que se destinam;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dos modelos de contratos         com seus clientes;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Agilidade na evolução da sua estrutura organizacional;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 modo de remunerar seus colaboradores;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Facilidade para construir os instrumentos de apoio à    decisão adequados a sua realidade;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Portabilidade de plataforma de </a:t>
            </a:r>
            <a:r>
              <a:rPr lang="pt-BR" b="1" i="1">
                <a:solidFill>
                  <a:srgbClr val="FFFF66"/>
                </a:solidFill>
                <a:latin typeface="Calibri" pitchFamily="34" charset="0"/>
              </a:rPr>
              <a:t>software</a:t>
            </a: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 básico;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96614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96615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 grau de liberdade exigido para a correta administração de seu Escritório, em termos de: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dos modelos de contratos         com seus clientes;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Agilidade na evolução da sua estrutura organizacional;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Flexibilidade na definição do modo de remunerar seus colaboradores;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Facilidade para construir os instrumentos de apoio à decisão adequados a sua realidade;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Portabilidade de plataforma de </a:t>
            </a:r>
            <a:r>
              <a:rPr lang="pt-BR" i="1">
                <a:solidFill>
                  <a:schemeClr val="bg1"/>
                </a:solidFill>
                <a:latin typeface="Calibri" pitchFamily="34" charset="0"/>
              </a:rPr>
              <a:t>software</a:t>
            </a:r>
            <a:r>
              <a:rPr lang="pt-BR">
                <a:solidFill>
                  <a:schemeClr val="bg1"/>
                </a:solidFill>
                <a:latin typeface="Calibri" pitchFamily="34" charset="0"/>
              </a:rPr>
              <a:t> básico;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Dependência do fornecedor.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custos envolvidos na implantação de um sistema, considerando: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Especificação das funcionalidades e da tecnologia necessárias para que o grau de liberdade definido seja, de fato, uma realidade;</a:t>
            </a:r>
          </a:p>
        </p:txBody>
      </p:sp>
      <p:sp>
        <p:nvSpPr>
          <p:cNvPr id="156681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7667625" y="5661025"/>
            <a:ext cx="790575" cy="790575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>
            <a:off x="7524750" y="2565400"/>
            <a:ext cx="1150938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 flipH="1">
            <a:off x="8101013" y="2565400"/>
            <a:ext cx="574675" cy="2951163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custos envolvidos na implantação de um sistema, considerando: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Especificação das funcionalidades e da tecnologia  necessárias para que o grau de liberdade definido seja,         de fato, uma realidade;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A base de software exigida para que isto seja possível;</a:t>
            </a: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3848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custos envolvidos na implantação de um sistema, considerando: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Especificação das funcionalidades e da tecnologia  necessárias para que o grau de liberdade definido seja,         de fato, uma realidade;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base de software exigida para que isto seja possível;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A infra-estrutura de hardware necessária para tanto;</a:t>
            </a:r>
          </a:p>
        </p:txBody>
      </p:sp>
      <p:sp>
        <p:nvSpPr>
          <p:cNvPr id="163849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4870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4871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custos envolvidos na implantação de um sistema, considerando: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Especificação das funcionalidades e da tecnologia   necessárias para que o grau de liberdade definido seja,         de fato, uma realidade;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base de software exigida para que isto seja possível;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infra-estrutura de hardware necessária para tanto;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Os serviços de programação, implementação e treinamento indispensáveis ao sucesso da implantação.</a:t>
            </a: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57702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7703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benefícios que o sistema trará ao Escritório, o que inclui: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O incremento da produtividade e a conseqüente redução dos custos operacionais;</a:t>
            </a: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49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  <p:sp>
        <p:nvSpPr>
          <p:cNvPr id="157707" name="Oval 11"/>
          <p:cNvSpPr>
            <a:spLocks noChangeArrowheads="1"/>
          </p:cNvSpPr>
          <p:nvPr/>
        </p:nvSpPr>
        <p:spPr bwMode="auto">
          <a:xfrm>
            <a:off x="7643834" y="6000768"/>
            <a:ext cx="1077912" cy="576263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>
            <a:off x="8027988" y="2492375"/>
            <a:ext cx="647700" cy="73025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 flipH="1">
            <a:off x="8459788" y="2565400"/>
            <a:ext cx="215900" cy="338455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5894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5895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benefícios que o sistema trará ao Escritório, o que inclui: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 incremento da produtividade e a conseqüente         redução dos custos operacionais;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A velocidade de obtenção das informações necessárias à gestão dos negócios;</a:t>
            </a:r>
          </a:p>
        </p:txBody>
      </p:sp>
      <p:sp>
        <p:nvSpPr>
          <p:cNvPr id="165897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49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65898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6920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benefícios que o sistema trará ao Escritório, o que inclui: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 incremento da produtividade e a conseqüente         redução dos custos operacionais;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velocidade de obtenção das informações necessárias          à gestão dos negócios;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A diversidade de avaliações que serão colocadas à disposição dos sócios, administradores e gerentes de áreas;</a:t>
            </a:r>
          </a:p>
        </p:txBody>
      </p:sp>
      <p:sp>
        <p:nvSpPr>
          <p:cNvPr id="166921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49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66922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Portanto, são três as variáveis a ser analisadas:</a:t>
            </a: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1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bg1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67942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7943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67944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Os benefícios que o sistema trará ao Escritório, o que inclui: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 incremento da produtividade e a conseqüente         redução dos custos operacionais;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velocidade de obtenção das informações necessárias          à gestão dos negócios;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A diversidade de avaliações que serão colocadas à   disposição dos sócios, administradores e gerentes de      áreas;</a:t>
            </a:r>
          </a:p>
          <a:p>
            <a:pPr marL="711200" lvl="1" indent="-254000">
              <a:buFont typeface="Wingdings" pitchFamily="2" charset="2"/>
              <a:buChar char="ü"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A facilidade, segurança e rapidez na manutenção dos dados, modelos e relatórios.</a:t>
            </a:r>
          </a:p>
        </p:txBody>
      </p:sp>
      <p:sp>
        <p:nvSpPr>
          <p:cNvPr id="167945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492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>
                <a:solidFill>
                  <a:schemeClr val="bg1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QUE: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>
                <a:solidFill>
                  <a:schemeClr val="bg1"/>
                </a:solidFill>
                <a:latin typeface="Calibri" pitchFamily="34" charset="0"/>
              </a:rPr>
              <a:t>Representam 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dos modelos de        gestão das empresas a que se destinam;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Necessitam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customizações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(adaptações) para que atendam as necessidades específicas das empresas;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É necessário analisar todos estes efeitos: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72038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2039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72042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 flipV="1">
            <a:off x="1692275" y="3357563"/>
            <a:ext cx="5616575" cy="2519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2044" name="Text Box 12"/>
          <p:cNvSpPr txBox="1">
            <a:spLocks noChangeArrowheads="1"/>
          </p:cNvSpPr>
          <p:nvPr/>
        </p:nvSpPr>
        <p:spPr bwMode="auto">
          <a:xfrm>
            <a:off x="1908175" y="2276475"/>
            <a:ext cx="633571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Estas três variáveis comportam-se de maneira bastante previsível:</a:t>
            </a:r>
          </a:p>
          <a:p>
            <a:pPr marL="711200" lvl="1" indent="-254000" algn="just">
              <a:buFont typeface="Wingdings" pitchFamily="2" charset="2"/>
              <a:buChar char="ü"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Os custos crescem junto </a:t>
            </a:r>
          </a:p>
          <a:p>
            <a:pPr marL="711200" lvl="1" indent="-254000" algn="just">
              <a:buFont typeface="Wingdings" pitchFamily="2" charset="2"/>
              <a:buNone/>
            </a:pPr>
            <a:r>
              <a:rPr lang="pt-BR" b="1">
                <a:solidFill>
                  <a:srgbClr val="FF0000"/>
                </a:solidFill>
                <a:latin typeface="Calibri" pitchFamily="34" charset="0"/>
              </a:rPr>
              <a:t>	com o grau de liberdade;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8" name="Line 12"/>
          <p:cNvSpPr>
            <a:spLocks noChangeShapeType="1"/>
          </p:cNvSpPr>
          <p:nvPr/>
        </p:nvSpPr>
        <p:spPr bwMode="auto">
          <a:xfrm flipV="1">
            <a:off x="1692275" y="2781300"/>
            <a:ext cx="5256213" cy="3095625"/>
          </a:xfrm>
          <a:prstGeom prst="line">
            <a:avLst/>
          </a:prstGeom>
          <a:noFill/>
          <a:ln w="57150">
            <a:solidFill>
              <a:srgbClr val="99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É necessário analisar todos estes efeitos:</a:t>
            </a:r>
          </a:p>
        </p:txBody>
      </p:sp>
      <p:sp>
        <p:nvSpPr>
          <p:cNvPr id="173061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3063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1908175" y="2276475"/>
            <a:ext cx="63357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Estas três variáveis comportam-se de maneira bastante previsível:</a:t>
            </a:r>
          </a:p>
          <a:p>
            <a:pPr marL="711200" lvl="1" indent="-254000" algn="just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Os custos crescem junto </a:t>
            </a:r>
          </a:p>
          <a:p>
            <a:pPr marL="711200" lvl="1" indent="-254000" algn="just">
              <a:buFont typeface="Wingdings" pitchFamily="2" charset="2"/>
              <a:buNone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	com o grau de liberdade;</a:t>
            </a:r>
          </a:p>
          <a:p>
            <a:pPr marL="711200" lvl="1" indent="-254000" algn="just">
              <a:buFont typeface="Wingdings" pitchFamily="2" charset="2"/>
              <a:buChar char="ü"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Os benefícios seguem </a:t>
            </a:r>
          </a:p>
          <a:p>
            <a:pPr marL="711200" lvl="1" indent="-254000" algn="just">
              <a:buFont typeface="Wingdings" pitchFamily="2" charset="2"/>
              <a:buNone/>
            </a:pPr>
            <a:r>
              <a:rPr lang="pt-BR" b="1">
                <a:solidFill>
                  <a:srgbClr val="99FF66"/>
                </a:solidFill>
                <a:latin typeface="Calibri" pitchFamily="34" charset="0"/>
              </a:rPr>
              <a:t>	a mesma lógica ...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É necessário analisar todos estes efeitos: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66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1015" name="Line 7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1908175" y="2276475"/>
            <a:ext cx="6335713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BR" sz="2000">
                <a:solidFill>
                  <a:schemeClr val="bg1"/>
                </a:solidFill>
                <a:latin typeface="Calibri" pitchFamily="34" charset="0"/>
              </a:rPr>
              <a:t>Estas três variáveis comportam-se de maneira bastante previsível:</a:t>
            </a:r>
          </a:p>
          <a:p>
            <a:pPr marL="711200" lvl="1" indent="-254000" algn="just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Os custos crescem junto </a:t>
            </a:r>
          </a:p>
          <a:p>
            <a:pPr marL="711200" lvl="1" indent="-254000" algn="just">
              <a:buFont typeface="Wingdings" pitchFamily="2" charset="2"/>
              <a:buNone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	com o grau de liberdade;</a:t>
            </a:r>
          </a:p>
          <a:p>
            <a:pPr marL="711200" lvl="1" indent="-254000" algn="just">
              <a:buFont typeface="Wingdings" pitchFamily="2" charset="2"/>
              <a:buChar char="ü"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Os benefícios seguem </a:t>
            </a:r>
          </a:p>
          <a:p>
            <a:pPr marL="711200" lvl="1" indent="-254000" algn="just">
              <a:buFont typeface="Wingdings" pitchFamily="2" charset="2"/>
              <a:buNone/>
            </a:pPr>
            <a:r>
              <a:rPr lang="pt-BR">
                <a:solidFill>
                  <a:schemeClr val="bg1"/>
                </a:solidFill>
                <a:latin typeface="Calibri" pitchFamily="34" charset="0"/>
              </a:rPr>
              <a:t>	a mesma lógica ...</a:t>
            </a:r>
          </a:p>
          <a:p>
            <a:pPr algn="just">
              <a:buFont typeface="Wingdings" pitchFamily="2" charset="2"/>
              <a:buNone/>
            </a:pPr>
            <a:endParaRPr lang="pt-BR">
              <a:solidFill>
                <a:schemeClr val="bg1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pt-BR" sz="2400" b="1">
                <a:solidFill>
                  <a:srgbClr val="FFFF66"/>
                </a:solidFill>
                <a:latin typeface="Calibri" pitchFamily="34" charset="0"/>
              </a:rPr>
              <a:t>O caminho, portanto, é encontrar o modelo que atenda as necessidades estratégicas de seu Escritório – não pode ser “perecível”.</a:t>
            </a:r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71018" name="Text Box 10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escolha é estratégica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combinação destes comportamentos resulta em: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447675" y="2332038"/>
            <a:ext cx="106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00"/>
                </a:solidFill>
                <a:latin typeface="Calibri" pitchFamily="34" charset="0"/>
              </a:rPr>
              <a:t>Liberdade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7740650" y="5900738"/>
            <a:ext cx="688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FF0000"/>
                </a:solidFill>
                <a:latin typeface="Calibri" pitchFamily="34" charset="0"/>
              </a:rPr>
              <a:t>Custo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7740650" y="6116638"/>
            <a:ext cx="100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>
                <a:solidFill>
                  <a:srgbClr val="99FF66"/>
                </a:solidFill>
                <a:latin typeface="Calibri" pitchFamily="34" charset="0"/>
              </a:rPr>
              <a:t>Benefício</a:t>
            </a:r>
          </a:p>
        </p:txBody>
      </p:sp>
      <p:sp>
        <p:nvSpPr>
          <p:cNvPr id="151560" name="AutoShape 8"/>
          <p:cNvSpPr>
            <a:spLocks noChangeArrowheads="1"/>
          </p:cNvSpPr>
          <p:nvPr/>
        </p:nvSpPr>
        <p:spPr bwMode="auto">
          <a:xfrm rot="20142695" flipH="1">
            <a:off x="1258888" y="3843338"/>
            <a:ext cx="6483350" cy="738187"/>
          </a:xfrm>
          <a:prstGeom prst="rtTriangle">
            <a:avLst/>
          </a:prstGeom>
          <a:gradFill rotWithShape="1">
            <a:gsLst>
              <a:gs pos="0">
                <a:schemeClr val="accent1">
                  <a:alpha val="64999"/>
                </a:schemeClr>
              </a:gs>
              <a:gs pos="100000">
                <a:schemeClr val="accent1">
                  <a:gamma/>
                  <a:shade val="46275"/>
                  <a:invGamma/>
                  <a:alpha val="67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1561" name="AutoShape 9"/>
          <p:cNvSpPr>
            <a:spLocks noChangeArrowheads="1"/>
          </p:cNvSpPr>
          <p:nvPr/>
        </p:nvSpPr>
        <p:spPr bwMode="auto">
          <a:xfrm>
            <a:off x="7308850" y="2565400"/>
            <a:ext cx="576263" cy="935038"/>
          </a:xfrm>
          <a:prstGeom prst="rtTriangle">
            <a:avLst/>
          </a:prstGeom>
          <a:solidFill>
            <a:srgbClr val="021C3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 flipV="1">
            <a:off x="1692275" y="2565400"/>
            <a:ext cx="5616575" cy="3311525"/>
          </a:xfrm>
          <a:prstGeom prst="line">
            <a:avLst/>
          </a:prstGeom>
          <a:noFill/>
          <a:ln w="57150">
            <a:solidFill>
              <a:srgbClr val="99FF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 flipV="1">
            <a:off x="1692275" y="3357563"/>
            <a:ext cx="5616575" cy="2519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>
            <a:off x="1692275" y="5876925"/>
            <a:ext cx="6408738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 flipV="1">
            <a:off x="1692275" y="2349500"/>
            <a:ext cx="0" cy="3527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6077532" y="4221163"/>
            <a:ext cx="17641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REPRESENTA</a:t>
            </a:r>
          </a:p>
          <a:p>
            <a:pPr algn="ctr"/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O BENEFÍCIO</a:t>
            </a:r>
          </a:p>
          <a:p>
            <a:pPr algn="ctr"/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LÍQUIDO DOS</a:t>
            </a:r>
          </a:p>
          <a:p>
            <a:pPr algn="ctr"/>
            <a:r>
              <a:rPr lang="pt-BR" b="1">
                <a:solidFill>
                  <a:srgbClr val="FFFF66"/>
                </a:solidFill>
                <a:latin typeface="Calibri" pitchFamily="34" charset="0"/>
              </a:rPr>
              <a:t>INVESTIMENTOS</a:t>
            </a:r>
          </a:p>
        </p:txBody>
      </p:sp>
      <p:sp>
        <p:nvSpPr>
          <p:cNvPr id="151567" name="Line 15"/>
          <p:cNvSpPr>
            <a:spLocks noChangeShapeType="1"/>
          </p:cNvSpPr>
          <p:nvPr/>
        </p:nvSpPr>
        <p:spPr bwMode="auto">
          <a:xfrm>
            <a:off x="4932363" y="4221163"/>
            <a:ext cx="0" cy="576262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8" name="Line 16"/>
          <p:cNvSpPr>
            <a:spLocks noChangeShapeType="1"/>
          </p:cNvSpPr>
          <p:nvPr/>
        </p:nvSpPr>
        <p:spPr bwMode="auto">
          <a:xfrm>
            <a:off x="4932363" y="4797425"/>
            <a:ext cx="719137" cy="0"/>
          </a:xfrm>
          <a:prstGeom prst="line">
            <a:avLst/>
          </a:prstGeom>
          <a:noFill/>
          <a:ln w="38100">
            <a:solidFill>
              <a:schemeClr val="bg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2189163" y="2728913"/>
            <a:ext cx="26701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t-BR" b="1">
                <a:solidFill>
                  <a:schemeClr val="bg1"/>
                </a:solidFill>
                <a:latin typeface="Calibri" pitchFamily="34" charset="0"/>
              </a:rPr>
              <a:t>É vital que os custos e os </a:t>
            </a:r>
          </a:p>
          <a:p>
            <a:pPr algn="ctr"/>
            <a:r>
              <a:rPr lang="pt-BR" b="1">
                <a:solidFill>
                  <a:schemeClr val="bg1"/>
                </a:solidFill>
                <a:latin typeface="Calibri" pitchFamily="34" charset="0"/>
              </a:rPr>
              <a:t>benefícios sejam </a:t>
            </a:r>
          </a:p>
          <a:p>
            <a:pPr algn="ctr"/>
            <a:r>
              <a:rPr lang="pt-BR" b="1">
                <a:solidFill>
                  <a:schemeClr val="bg1"/>
                </a:solidFill>
                <a:latin typeface="Calibri" pitchFamily="34" charset="0"/>
              </a:rPr>
              <a:t>precisamente  analisados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organização de um projeto de implantação de sistema de gestão passa por alguns pontos básicos:</a:t>
            </a:r>
          </a:p>
          <a:p>
            <a:pPr marL="0" indent="0">
              <a:buFont typeface="Wingdings" pitchFamily="2" charset="2"/>
              <a:buNone/>
            </a:pPr>
            <a:endParaRPr lang="pt-BR" sz="1200"/>
          </a:p>
          <a:p>
            <a:pPr marL="808038" lvl="1" indent="-276225">
              <a:buFont typeface="Wingdings" pitchFamily="2" charset="2"/>
              <a:buAutoNum type="arabicPeriod"/>
            </a:pPr>
            <a:r>
              <a:rPr lang="pt-BR" sz="2100">
                <a:solidFill>
                  <a:srgbClr val="FFFF66"/>
                </a:solidFill>
              </a:rPr>
              <a:t>Determinação precisa das necessidades do Escritório em termos de: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Controles gerenciais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Rotinas operacionais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Rotinas administrativas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Acesso externo (clientes, colaboradores e órgãos públicos)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Exclusividade das aplicações</a:t>
            </a:r>
          </a:p>
          <a:p>
            <a:pPr marL="1262063" lvl="2" indent="-274638">
              <a:buFont typeface="Garamond" pitchFamily="18" charset="0"/>
              <a:buChar char="•"/>
            </a:pPr>
            <a:r>
              <a:rPr lang="pt-BR" sz="2000"/>
              <a:t>Flexibilidade para mudanças</a:t>
            </a:r>
          </a:p>
          <a:p>
            <a:pPr marL="1262063" lvl="2" indent="-274638">
              <a:buFont typeface="Garamond" pitchFamily="18" charset="0"/>
              <a:buChar char="•"/>
            </a:pPr>
            <a:endParaRPr lang="pt-BR" sz="2000"/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organização de um projeto de implantação de sistema de gestão passa por alguns pontos básicos:</a:t>
            </a:r>
          </a:p>
          <a:p>
            <a:pPr marL="0" indent="0">
              <a:buFont typeface="Wingdings" pitchFamily="2" charset="2"/>
              <a:buNone/>
            </a:pPr>
            <a:endParaRPr lang="pt-BR" sz="1200"/>
          </a:p>
          <a:p>
            <a:pPr marL="808038" lvl="1" indent="-279400">
              <a:buFont typeface="Wingdings" pitchFamily="2" charset="2"/>
              <a:buAutoNum type="arabicPeriod" startAt="2"/>
            </a:pPr>
            <a:r>
              <a:rPr lang="pt-BR" sz="2100">
                <a:solidFill>
                  <a:srgbClr val="FFFF66"/>
                </a:solidFill>
              </a:rPr>
              <a:t>Determinação das disponibilidades do Escritório:</a:t>
            </a:r>
          </a:p>
          <a:p>
            <a:pPr marL="1160463" lvl="2" indent="-173038">
              <a:buFont typeface="Garamond" pitchFamily="18" charset="0"/>
              <a:buChar char="•"/>
            </a:pPr>
            <a:r>
              <a:rPr lang="pt-BR" sz="2000"/>
              <a:t>Financeiras (fluxo de caixa)</a:t>
            </a:r>
          </a:p>
          <a:p>
            <a:pPr marL="1160463" lvl="2" indent="-173038">
              <a:buFont typeface="Garamond" pitchFamily="18" charset="0"/>
              <a:buChar char="•"/>
            </a:pPr>
            <a:r>
              <a:rPr lang="pt-BR" sz="2000"/>
              <a:t>De equipe para conduzir o projeto (inclusive sócios)</a:t>
            </a:r>
          </a:p>
          <a:p>
            <a:pPr marL="1160463" lvl="2" indent="-173038">
              <a:buFont typeface="Garamond" pitchFamily="18" charset="0"/>
              <a:buChar char="•"/>
            </a:pPr>
            <a:r>
              <a:rPr lang="pt-BR" sz="2000"/>
              <a:t>De prazo para implantação (impactos nas metas estratégicas)</a:t>
            </a:r>
          </a:p>
          <a:p>
            <a:pPr marL="1160463" lvl="2" indent="-173038">
              <a:buFont typeface="Garamond" pitchFamily="18" charset="0"/>
              <a:buChar char="•"/>
            </a:pPr>
            <a:r>
              <a:rPr lang="pt-BR" sz="2000"/>
              <a:t>De infra-estrutura (</a:t>
            </a:r>
            <a:r>
              <a:rPr lang="pt-BR" sz="2000" i="1"/>
              <a:t>software</a:t>
            </a:r>
            <a:r>
              <a:rPr lang="pt-BR" sz="2000"/>
              <a:t>, </a:t>
            </a:r>
            <a:r>
              <a:rPr lang="pt-BR" sz="2000" i="1"/>
              <a:t>hardware</a:t>
            </a:r>
            <a:r>
              <a:rPr lang="pt-BR" sz="2000"/>
              <a:t>, comunicações)</a:t>
            </a:r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organização de um projeto de implantação de sistema de gestão passa por alguns pontos básicos:</a:t>
            </a:r>
          </a:p>
          <a:p>
            <a:pPr marL="0" indent="0">
              <a:buFont typeface="Wingdings" pitchFamily="2" charset="2"/>
              <a:buNone/>
            </a:pPr>
            <a:endParaRPr lang="pt-BR" sz="1200"/>
          </a:p>
          <a:p>
            <a:pPr marL="812800" lvl="1" indent="-276225">
              <a:buFont typeface="Wingdings" pitchFamily="2" charset="2"/>
              <a:buAutoNum type="arabicPeriod" startAt="3"/>
            </a:pPr>
            <a:r>
              <a:rPr lang="pt-BR" sz="2100">
                <a:solidFill>
                  <a:srgbClr val="FFFF66"/>
                </a:solidFill>
              </a:rPr>
              <a:t>Avaliação dos modelos X necessidades &amp; disponibilidades</a:t>
            </a:r>
          </a:p>
        </p:txBody>
      </p:sp>
      <p:graphicFrame>
        <p:nvGraphicFramePr>
          <p:cNvPr id="202058" name="Group 330"/>
          <p:cNvGraphicFramePr>
            <a:graphicFrameLocks noGrp="1"/>
          </p:cNvGraphicFramePr>
          <p:nvPr/>
        </p:nvGraphicFramePr>
        <p:xfrm>
          <a:off x="1116013" y="3397250"/>
          <a:ext cx="6046787" cy="2408239"/>
        </p:xfrm>
        <a:graphic>
          <a:graphicData uri="http://schemas.openxmlformats.org/drawingml/2006/table">
            <a:tbl>
              <a:tblPr/>
              <a:tblGrid>
                <a:gridCol w="1727200"/>
                <a:gridCol w="1079500"/>
                <a:gridCol w="1079500"/>
                <a:gridCol w="1081087"/>
                <a:gridCol w="1079500"/>
              </a:tblGrid>
              <a:tr h="4826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Necessidades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Disponibilidades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810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Funcionais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Técnicas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Materiais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Técnicas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Pacotes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66">
                            <a:alpha val="83000"/>
                          </a:srgbClr>
                        </a:gs>
                        <a:gs pos="100000">
                          <a:srgbClr val="FFFF66">
                            <a:gamma/>
                            <a:shade val="46275"/>
                            <a:invGamma/>
                            <a:alpha val="83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EBC5">
                        <a:alpha val="6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Desenvolvimento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66">
                            <a:alpha val="83000"/>
                          </a:srgbClr>
                        </a:gs>
                        <a:gs pos="100000">
                          <a:srgbClr val="FFFF66">
                            <a:gamma/>
                            <a:shade val="46275"/>
                            <a:invGamma/>
                            <a:alpha val="83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Dataware-house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66">
                            <a:alpha val="83000"/>
                          </a:srgbClr>
                        </a:gs>
                        <a:gs pos="100000">
                          <a:srgbClr val="FFFF66">
                            <a:gamma/>
                            <a:shade val="46275"/>
                            <a:invGamma/>
                            <a:alpha val="83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S/N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7000"/>
                          </a:srgbClr>
                        </a:gs>
                        <a:gs pos="100000">
                          <a:srgbClr val="CEEBC5">
                            <a:gamma/>
                            <a:tint val="63529"/>
                            <a:invGamma/>
                            <a:alpha val="67000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202057" name="Text Box 329"/>
          <p:cNvSpPr txBox="1">
            <a:spLocks noChangeArrowheads="1"/>
          </p:cNvSpPr>
          <p:nvPr/>
        </p:nvSpPr>
        <p:spPr bwMode="auto">
          <a:xfrm>
            <a:off x="7235825" y="4322763"/>
            <a:ext cx="15011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 = Atende</a:t>
            </a:r>
          </a:p>
          <a:p>
            <a:r>
              <a:rPr lang="pt-BR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 = Não atende</a:t>
            </a:r>
          </a:p>
        </p:txBody>
      </p:sp>
    </p:spTree>
  </p:cSld>
  <p:clrMapOvr>
    <a:masterClrMapping/>
  </p:clrMapOvr>
  <p:transition advTm="16000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organização de um projeto de implantação de sistema de gestão passa por alguns pontos básicos:</a:t>
            </a:r>
          </a:p>
          <a:p>
            <a:pPr marL="0" indent="0">
              <a:buFont typeface="Wingdings" pitchFamily="2" charset="2"/>
              <a:buNone/>
            </a:pPr>
            <a:endParaRPr lang="pt-BR" sz="1200"/>
          </a:p>
          <a:p>
            <a:pPr marL="812800" lvl="1" indent="-276225">
              <a:buFont typeface="Wingdings" pitchFamily="2" charset="2"/>
              <a:buAutoNum type="arabicPeriod" startAt="4"/>
            </a:pPr>
            <a:r>
              <a:rPr lang="pt-BR" sz="2100">
                <a:solidFill>
                  <a:srgbClr val="FFFF66"/>
                </a:solidFill>
              </a:rPr>
              <a:t>Refinar  para os casos favoráveis (um exemplo)</a:t>
            </a:r>
          </a:p>
        </p:txBody>
      </p:sp>
      <p:graphicFrame>
        <p:nvGraphicFramePr>
          <p:cNvPr id="205894" name="Group 70"/>
          <p:cNvGraphicFramePr>
            <a:graphicFrameLocks noGrp="1"/>
          </p:cNvGraphicFramePr>
          <p:nvPr/>
        </p:nvGraphicFramePr>
        <p:xfrm>
          <a:off x="1116013" y="3397250"/>
          <a:ext cx="6046787" cy="2408239"/>
        </p:xfrm>
        <a:graphic>
          <a:graphicData uri="http://schemas.openxmlformats.org/drawingml/2006/table">
            <a:tbl>
              <a:tblPr/>
              <a:tblGrid>
                <a:gridCol w="1727200"/>
                <a:gridCol w="1079500"/>
                <a:gridCol w="1079500"/>
                <a:gridCol w="1081087"/>
                <a:gridCol w="1079500"/>
              </a:tblGrid>
              <a:tr h="482600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pt-B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36000" marR="36000" marT="36000" marB="36000" anchor="ctr" anchorCtr="1" horzOverflow="overflow">
                    <a:lnL cap="flat">
                      <a:noFill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Necessidades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Disponibilidades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8101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Funcionais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Técnicas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Materiais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Técnicas</a:t>
                      </a:r>
                    </a:p>
                  </a:txBody>
                  <a:tcPr marL="36000" marR="36000" marT="36000" marB="360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accent1">
                            <a:alpha val="89999"/>
                          </a:schemeClr>
                        </a:gs>
                        <a:gs pos="100000">
                          <a:schemeClr val="accent1">
                            <a:gamma/>
                            <a:shade val="46275"/>
                            <a:invGamma/>
                            <a:alpha val="89999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Pacotes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60001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Desenvolvimento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FDA3">
                        <a:alpha val="71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FDA3">
                        <a:alpha val="71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FDA3">
                        <a:alpha val="71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FDA3">
                        <a:alpha val="7100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FDA3">
                        <a:alpha val="71001"/>
                      </a:srgb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21C38"/>
                          </a:solidFill>
                          <a:effectLst/>
                          <a:latin typeface="Calibri" pitchFamily="34" charset="0"/>
                        </a:rPr>
                        <a:t>Dataware-house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FF99">
                            <a:alpha val="60001"/>
                          </a:srgbClr>
                        </a:gs>
                        <a:gs pos="100000">
                          <a:srgbClr val="FFFF99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21C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CEEBC5">
                            <a:alpha val="60001"/>
                          </a:srgbClr>
                        </a:gs>
                        <a:gs pos="100000">
                          <a:srgbClr val="CEEBC5">
                            <a:gamma/>
                            <a:shade val="46275"/>
                            <a:invGamma/>
                            <a:alpha val="60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205895" name="AutoShape 71"/>
          <p:cNvSpPr>
            <a:spLocks noChangeArrowheads="1"/>
          </p:cNvSpPr>
          <p:nvPr/>
        </p:nvSpPr>
        <p:spPr bwMode="auto">
          <a:xfrm>
            <a:off x="611188" y="4868863"/>
            <a:ext cx="431800" cy="431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5896" name="AutoShape 72"/>
          <p:cNvSpPr>
            <a:spLocks noChangeArrowheads="1"/>
          </p:cNvSpPr>
          <p:nvPr/>
        </p:nvSpPr>
        <p:spPr bwMode="auto">
          <a:xfrm flipH="1" flipV="1">
            <a:off x="7235825" y="4868863"/>
            <a:ext cx="431800" cy="431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refinamento desta análise é tarefa a ser conduzida por uma equipe mista (Escritório &amp; Especialista) que deverá avaliar: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Fornecedores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Experiência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Conhecimento do ramo (Escritórios de Advocacia)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Referências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Como decidir?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refinamento desta análise é tarefa a ser conduzida por uma equipe mista (Escritório &amp; Especialista) que deverá avaliar: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Fornecedores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Experiência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Conhecimento do ramo (Escritórios de Advocacia)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Referências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Produtos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Portabilidade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Funcionalidade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Conectividade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Representam 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dos modelos de        gestão das empresas a que se destinam;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Necessitam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customizações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(adaptações)        para que atendam as necessidades       específicas das empresas;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Exigem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taxas anuais de manutenção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para que haja suporte e atualização tecnológica periódica.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da  produtividade dos colaboradores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da  produtividade dos colaboradores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dos módulos gerenciais com os administrativos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da  produtividade dos colaboradores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dos módulos gerenciais com os administrativos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utilização remota via internet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da  produtividade dos colaboradores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dos módulos gerenciais com os administrativos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utilização remota via internet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com sistemas de controle de processos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A solução escolhida – pacote, desenvolvimento ou dataware house – deverá permitir:</a:t>
            </a:r>
          </a:p>
          <a:p>
            <a:pPr marL="0" indent="0">
              <a:buFont typeface="Wingdings" pitchFamily="2" charset="2"/>
              <a:buNone/>
            </a:pPr>
            <a:endParaRPr lang="pt-BR" sz="700"/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dos resultados do Escritório do ponto de vista de: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Departamentos (centros de custos ou de resultados)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Clientes (ou grupos de clientes)</a:t>
            </a:r>
          </a:p>
          <a:p>
            <a:pPr marL="1160463" lvl="2" indent="-173038"/>
            <a:r>
              <a:rPr lang="pt-BR" sz="1900">
                <a:solidFill>
                  <a:srgbClr val="FFFF66"/>
                </a:solidFill>
              </a:rPr>
              <a:t>Serviços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avaliação da  produtividade dos colaboradores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dos módulos gerenciais com os administrativos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utilização remota via internet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com sistemas de controle de processos</a:t>
            </a:r>
          </a:p>
          <a:p>
            <a:pPr marL="808038" lvl="1" indent="-279400">
              <a:buFont typeface="Wingdings" pitchFamily="2" charset="2"/>
              <a:buChar char="ü"/>
            </a:pPr>
            <a:r>
              <a:rPr lang="pt-BR" sz="2100">
                <a:solidFill>
                  <a:srgbClr val="FFFF66"/>
                </a:solidFill>
              </a:rPr>
              <a:t>A integração com sistemas de gestão de conhecimento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modelo</a:t>
            </a:r>
          </a:p>
        </p:txBody>
      </p:sp>
      <p:grpSp>
        <p:nvGrpSpPr>
          <p:cNvPr id="92" name="Grupo 91"/>
          <p:cNvGrpSpPr/>
          <p:nvPr/>
        </p:nvGrpSpPr>
        <p:grpSpPr>
          <a:xfrm>
            <a:off x="428596" y="1500174"/>
            <a:ext cx="8215370" cy="4933718"/>
            <a:chOff x="428596" y="1500174"/>
            <a:chExt cx="8215370" cy="4933718"/>
          </a:xfrm>
        </p:grpSpPr>
        <p:sp>
          <p:nvSpPr>
            <p:cNvPr id="11" name="Retângulo de cantos arredondados 10"/>
            <p:cNvSpPr/>
            <p:nvPr/>
          </p:nvSpPr>
          <p:spPr>
            <a:xfrm>
              <a:off x="8072462" y="1500174"/>
              <a:ext cx="571504" cy="4929222"/>
            </a:xfrm>
            <a:prstGeom prst="roundRect">
              <a:avLst/>
            </a:prstGeom>
            <a:solidFill>
              <a:srgbClr val="C6E8BC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pt-BR" sz="2400" b="1" dirty="0" smtClean="0">
                  <a:solidFill>
                    <a:srgbClr val="00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Plano de contas</a:t>
              </a:r>
              <a:endParaRPr lang="pt-BR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2" name="Retângulo de cantos arredondados 11"/>
            <p:cNvSpPr/>
            <p:nvPr/>
          </p:nvSpPr>
          <p:spPr>
            <a:xfrm>
              <a:off x="428596" y="1500174"/>
              <a:ext cx="571504" cy="4929222"/>
            </a:xfrm>
            <a:prstGeom prst="roundRect">
              <a:avLst/>
            </a:prstGeom>
            <a:solidFill>
              <a:srgbClr val="C6E8BC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pt-BR" sz="2400" b="1" i="1" dirty="0" smtClean="0">
                  <a:solidFill>
                    <a:srgbClr val="0033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Workflow</a:t>
              </a:r>
              <a:endParaRPr lang="pt-BR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3" name="Retângulo de cantos arredondados 12"/>
            <p:cNvSpPr/>
            <p:nvPr/>
          </p:nvSpPr>
          <p:spPr>
            <a:xfrm>
              <a:off x="3737818" y="1567116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i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Timesheet</a:t>
              </a:r>
              <a:endParaRPr lang="pt-BR" sz="1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4" name="Retângulo de cantos arredondados 13"/>
            <p:cNvSpPr/>
            <p:nvPr/>
          </p:nvSpPr>
          <p:spPr>
            <a:xfrm>
              <a:off x="3737818" y="2281496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Eventos Agenda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5" name="Retângulo de cantos arredondados 14"/>
            <p:cNvSpPr/>
            <p:nvPr/>
          </p:nvSpPr>
          <p:spPr>
            <a:xfrm>
              <a:off x="3737818" y="2995876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Colaboradores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6" name="Retângulo de cantos arredondados 15"/>
            <p:cNvSpPr/>
            <p:nvPr/>
          </p:nvSpPr>
          <p:spPr>
            <a:xfrm>
              <a:off x="3737818" y="3710256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Despesas Custas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7" name="Retângulo de cantos arredondados 16"/>
            <p:cNvSpPr/>
            <p:nvPr/>
          </p:nvSpPr>
          <p:spPr>
            <a:xfrm>
              <a:off x="3737818" y="4424636"/>
              <a:ext cx="1620000" cy="576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Orçamento Resultados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8" name="Retângulo de cantos arredondados 17"/>
            <p:cNvSpPr/>
            <p:nvPr/>
          </p:nvSpPr>
          <p:spPr>
            <a:xfrm>
              <a:off x="3737818" y="5139016"/>
              <a:ext cx="1620000" cy="576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Contabilidade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19" name="Retângulo de cantos arredondados 18"/>
            <p:cNvSpPr/>
            <p:nvPr/>
          </p:nvSpPr>
          <p:spPr>
            <a:xfrm>
              <a:off x="3737818" y="5853396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Suprimentos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1" name="Retângulo de cantos arredondados 20"/>
            <p:cNvSpPr/>
            <p:nvPr/>
          </p:nvSpPr>
          <p:spPr>
            <a:xfrm>
              <a:off x="5952396" y="1928802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Faturamento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2" name="Retângulo de cantos arredondados 21"/>
            <p:cNvSpPr/>
            <p:nvPr/>
          </p:nvSpPr>
          <p:spPr>
            <a:xfrm>
              <a:off x="1571604" y="1928802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Processos Consultas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3" name="Retângulo de cantos arredondados 22"/>
            <p:cNvSpPr/>
            <p:nvPr/>
          </p:nvSpPr>
          <p:spPr>
            <a:xfrm>
              <a:off x="1571604" y="4424636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Clientes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4" name="Retângulo de cantos arredondados 23"/>
            <p:cNvSpPr/>
            <p:nvPr/>
          </p:nvSpPr>
          <p:spPr>
            <a:xfrm>
              <a:off x="1571604" y="5139016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Centros de Responsabilidades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5" name="Retângulo de cantos arredondados 24"/>
            <p:cNvSpPr/>
            <p:nvPr/>
          </p:nvSpPr>
          <p:spPr>
            <a:xfrm>
              <a:off x="1571604" y="5857892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Arquivos e GED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6" name="Retângulo de cantos arredondados 25"/>
            <p:cNvSpPr/>
            <p:nvPr/>
          </p:nvSpPr>
          <p:spPr>
            <a:xfrm>
              <a:off x="5952396" y="5139016"/>
              <a:ext cx="1620000" cy="576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Imobilizado e Estoques</a:t>
              </a:r>
              <a:endParaRPr lang="pt-BR" sz="1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sp>
          <p:nvSpPr>
            <p:cNvPr id="27" name="Retângulo de cantos arredondados 26"/>
            <p:cNvSpPr/>
            <p:nvPr/>
          </p:nvSpPr>
          <p:spPr>
            <a:xfrm>
              <a:off x="5929322" y="4424636"/>
              <a:ext cx="1620000" cy="576000"/>
            </a:xfrm>
            <a:prstGeom prst="roundRect">
              <a:avLst/>
            </a:prstGeom>
            <a:solidFill>
              <a:srgbClr val="0070C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Financeiro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endParaRPr>
            </a:p>
          </p:txBody>
        </p:sp>
        <p:cxnSp>
          <p:nvCxnSpPr>
            <p:cNvPr id="29" name="Conector reto 28"/>
            <p:cNvCxnSpPr>
              <a:stCxn id="22" idx="3"/>
            </p:cNvCxnSpPr>
            <p:nvPr/>
          </p:nvCxnSpPr>
          <p:spPr>
            <a:xfrm flipV="1">
              <a:off x="3191604" y="2214554"/>
              <a:ext cx="237388" cy="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Forma 30"/>
            <p:cNvCxnSpPr>
              <a:endCxn id="13" idx="1"/>
            </p:cNvCxnSpPr>
            <p:nvPr/>
          </p:nvCxnSpPr>
          <p:spPr>
            <a:xfrm rot="5400000" flipH="1" flipV="1">
              <a:off x="3403686" y="1880422"/>
              <a:ext cx="359438" cy="30882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Forma 32"/>
            <p:cNvCxnSpPr>
              <a:endCxn id="14" idx="1"/>
            </p:cNvCxnSpPr>
            <p:nvPr/>
          </p:nvCxnSpPr>
          <p:spPr>
            <a:xfrm rot="16200000" flipH="1">
              <a:off x="3405934" y="2237612"/>
              <a:ext cx="354942" cy="30882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 flipV="1">
              <a:off x="5691934" y="2214554"/>
              <a:ext cx="237388" cy="2248"/>
            </a:xfrm>
            <a:prstGeom prst="line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Forma 45"/>
            <p:cNvCxnSpPr/>
            <p:nvPr/>
          </p:nvCxnSpPr>
          <p:spPr>
            <a:xfrm rot="16200000" flipV="1">
              <a:off x="5332512" y="1882670"/>
              <a:ext cx="359438" cy="308826"/>
            </a:xfrm>
            <a:prstGeom prst="bentConnector2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Forma 46"/>
            <p:cNvCxnSpPr/>
            <p:nvPr/>
          </p:nvCxnSpPr>
          <p:spPr>
            <a:xfrm rot="5400000">
              <a:off x="5334760" y="2239860"/>
              <a:ext cx="354942" cy="308826"/>
            </a:xfrm>
            <a:prstGeom prst="bentConnector2">
              <a:avLst/>
            </a:prstGeom>
            <a:ln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Forma 50"/>
            <p:cNvCxnSpPr/>
            <p:nvPr/>
          </p:nvCxnSpPr>
          <p:spPr>
            <a:xfrm rot="16200000" flipH="1">
              <a:off x="2958744" y="2527876"/>
              <a:ext cx="792000" cy="7200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Forma 51"/>
            <p:cNvCxnSpPr>
              <a:endCxn id="16" idx="1"/>
            </p:cNvCxnSpPr>
            <p:nvPr/>
          </p:nvCxnSpPr>
          <p:spPr>
            <a:xfrm rot="16200000" flipH="1">
              <a:off x="2298646" y="2559083"/>
              <a:ext cx="1497949" cy="138039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to 54"/>
            <p:cNvCxnSpPr/>
            <p:nvPr/>
          </p:nvCxnSpPr>
          <p:spPr>
            <a:xfrm rot="5400000">
              <a:off x="821505" y="3464719"/>
              <a:ext cx="1928826" cy="0"/>
            </a:xfrm>
            <a:prstGeom prst="line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de seta reta 58"/>
            <p:cNvCxnSpPr/>
            <p:nvPr/>
          </p:nvCxnSpPr>
          <p:spPr>
            <a:xfrm rot="5400000">
              <a:off x="5761934" y="3454306"/>
              <a:ext cx="1908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Forma 60"/>
            <p:cNvCxnSpPr>
              <a:stCxn id="16" idx="3"/>
            </p:cNvCxnSpPr>
            <p:nvPr/>
          </p:nvCxnSpPr>
          <p:spPr>
            <a:xfrm flipV="1">
              <a:off x="5357818" y="2500306"/>
              <a:ext cx="972000" cy="13320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Forma 65"/>
            <p:cNvCxnSpPr/>
            <p:nvPr/>
          </p:nvCxnSpPr>
          <p:spPr>
            <a:xfrm>
              <a:off x="5357818" y="4177132"/>
              <a:ext cx="972000" cy="2520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angulado 69"/>
            <p:cNvCxnSpPr>
              <a:stCxn id="24" idx="3"/>
              <a:endCxn id="17" idx="1"/>
            </p:cNvCxnSpPr>
            <p:nvPr/>
          </p:nvCxnSpPr>
          <p:spPr>
            <a:xfrm flipV="1">
              <a:off x="3191604" y="4712636"/>
              <a:ext cx="546214" cy="7143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Forma 71"/>
            <p:cNvCxnSpPr>
              <a:stCxn id="19" idx="3"/>
              <a:endCxn id="26" idx="2"/>
            </p:cNvCxnSpPr>
            <p:nvPr/>
          </p:nvCxnSpPr>
          <p:spPr>
            <a:xfrm flipV="1">
              <a:off x="5357818" y="5715016"/>
              <a:ext cx="1404578" cy="42638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de seta reta 73"/>
            <p:cNvCxnSpPr>
              <a:stCxn id="26" idx="1"/>
              <a:endCxn id="18" idx="3"/>
            </p:cNvCxnSpPr>
            <p:nvPr/>
          </p:nvCxnSpPr>
          <p:spPr>
            <a:xfrm rot="10800000">
              <a:off x="5357818" y="5427016"/>
              <a:ext cx="5945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de seta reta 75"/>
            <p:cNvCxnSpPr/>
            <p:nvPr/>
          </p:nvCxnSpPr>
          <p:spPr>
            <a:xfrm rot="10800000">
              <a:off x="5357818" y="4570419"/>
              <a:ext cx="5715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angulado 77"/>
            <p:cNvCxnSpPr/>
            <p:nvPr/>
          </p:nvCxnSpPr>
          <p:spPr>
            <a:xfrm rot="10800000" flipV="1">
              <a:off x="5357818" y="4786322"/>
              <a:ext cx="571504" cy="5040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to 79"/>
            <p:cNvCxnSpPr/>
            <p:nvPr/>
          </p:nvCxnSpPr>
          <p:spPr>
            <a:xfrm>
              <a:off x="5357818" y="6284272"/>
              <a:ext cx="2357454" cy="22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Forma 81"/>
            <p:cNvCxnSpPr>
              <a:endCxn id="27" idx="3"/>
            </p:cNvCxnSpPr>
            <p:nvPr/>
          </p:nvCxnSpPr>
          <p:spPr>
            <a:xfrm rot="16200000" flipV="1">
              <a:off x="6845355" y="5416603"/>
              <a:ext cx="1573884" cy="16595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to 83"/>
            <p:cNvCxnSpPr/>
            <p:nvPr/>
          </p:nvCxnSpPr>
          <p:spPr>
            <a:xfrm rot="10800000">
              <a:off x="1285852" y="2214554"/>
              <a:ext cx="2857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Forma 85"/>
            <p:cNvCxnSpPr>
              <a:endCxn id="24" idx="1"/>
            </p:cNvCxnSpPr>
            <p:nvPr/>
          </p:nvCxnSpPr>
          <p:spPr>
            <a:xfrm rot="16200000" flipH="1">
              <a:off x="-177503" y="3677909"/>
              <a:ext cx="3212462" cy="28575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ector reto 87"/>
            <p:cNvCxnSpPr/>
            <p:nvPr/>
          </p:nvCxnSpPr>
          <p:spPr>
            <a:xfrm rot="10800000">
              <a:off x="1142976" y="2000240"/>
              <a:ext cx="4286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Forma 89"/>
            <p:cNvCxnSpPr>
              <a:endCxn id="25" idx="1"/>
            </p:cNvCxnSpPr>
            <p:nvPr/>
          </p:nvCxnSpPr>
          <p:spPr>
            <a:xfrm rot="16200000" flipH="1">
              <a:off x="-715536" y="3858752"/>
              <a:ext cx="4145652" cy="428628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 smtClean="0"/>
              <a:t>O modelo geral de um bom sistema deve prever:</a:t>
            </a:r>
            <a:endParaRPr lang="pt-BR" sz="2800" dirty="0"/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Integração dos módulos “operacionais”;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 smtClean="0"/>
              <a:t>O modelo geral de um bom sistema deve prever:</a:t>
            </a:r>
            <a:endParaRPr lang="pt-BR" sz="2800" dirty="0"/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Integração dos módulos “operacionais”;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Estabelecimento de um plano de contas, de uma estrutura organizacional (centros de responsabilidades) e de uma estrutura de projetos que permeiem todas as transações e possibilitem consolidações em todas as dimensões de análise possíveis;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 smtClean="0"/>
              <a:t>O modelo geral de um bom sistema deve prever:</a:t>
            </a:r>
            <a:endParaRPr lang="pt-BR" sz="2800" dirty="0"/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Integração dos módulos “operacionais”;</a:t>
            </a:r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Estabelecimento de um plano de contas, de uma estrutura organizacional (centros de responsabilidades) e de uma estrutura de projetos que permeiem todas as transações e possibilitem consolidações em todas as dimensões de análise possíveis;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Encadeamento do trabalho por meio do </a:t>
            </a:r>
            <a:r>
              <a:rPr lang="pt-BR" sz="2100" i="1" dirty="0" smtClean="0">
                <a:solidFill>
                  <a:srgbClr val="FFFF66"/>
                </a:solidFill>
              </a:rPr>
              <a:t>workflow</a:t>
            </a:r>
            <a:r>
              <a:rPr lang="pt-BR" sz="2100" dirty="0" smtClean="0">
                <a:solidFill>
                  <a:srgbClr val="FFFF66"/>
                </a:solidFill>
              </a:rPr>
              <a:t>;</a:t>
            </a: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Representam 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dos modelos de        gestão das empresas a que se destinam;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Necessitam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customizações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(adaptações)        para que atendam as necessidades       específicas das empresas;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Exigem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taxas anuais de manutenção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para       que haja suporte e atualização tecnológica periódica.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Podem ser implantados com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relativa rapidez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smtClean="0"/>
              <a:t>modelo</a:t>
            </a:r>
            <a:endParaRPr lang="pt-BR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 smtClean="0"/>
              <a:t>O modelo geral de um bom sistema deve prever:</a:t>
            </a:r>
            <a:endParaRPr lang="pt-BR" sz="2800" dirty="0"/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Integração dos módulos “operacionais”;</a:t>
            </a:r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Estabelecimento de um plano de contas, de uma estrutura organizacional (centros de responsabilidades) e de uma estrutura de projetos que permeiem todas as transações e possibilitem consolidações em todas as dimensões de análise possíveis;</a:t>
            </a:r>
          </a:p>
          <a:p>
            <a:pPr marL="1298575" lvl="1" indent="-495300">
              <a:buClr>
                <a:schemeClr val="bg1"/>
              </a:buClr>
              <a:buFont typeface="Wingdings" pitchFamily="2" charset="2"/>
              <a:buAutoNum type="arabicPeriod"/>
            </a:pPr>
            <a:r>
              <a:rPr lang="pt-BR" sz="2100" dirty="0" smtClean="0"/>
              <a:t>Encadeamento do trabalho por meio do </a:t>
            </a:r>
            <a:r>
              <a:rPr lang="pt-BR" sz="2100" i="1" dirty="0" smtClean="0"/>
              <a:t>workflow</a:t>
            </a:r>
            <a:r>
              <a:rPr lang="pt-BR" sz="2100" dirty="0" smtClean="0"/>
              <a:t>;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Gestão do escritório por meio de um módulo de Controladoria (caixas em vermelho no esquema).</a:t>
            </a:r>
            <a:endParaRPr lang="pt-BR" sz="21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ransition advTm="8000"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Seleção do modelo mais indicado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Seleção do modelo mais indicado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Modelagem de dados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Seleção do modelo mais indicado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Modelagem de dados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Programação (ou customizações) e testes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endParaRPr lang="pt-BR" sz="21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Seleção do modelo mais indicado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Modelagem de dados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Programação (ou customizações) e testes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Documentação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 projeto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 dirty="0"/>
              <a:t>A organização do projeto é fundamental para que os resultados planejados sejam alcançados dentro do </a:t>
            </a:r>
            <a:r>
              <a:rPr lang="pt-BR" sz="2800" i="1" dirty="0"/>
              <a:t>budget</a:t>
            </a:r>
            <a:r>
              <a:rPr lang="pt-BR" sz="2800" dirty="0"/>
              <a:t> original.</a:t>
            </a:r>
          </a:p>
          <a:p>
            <a:pPr marL="0" indent="0">
              <a:buFont typeface="Wingdings" pitchFamily="2" charset="2"/>
              <a:buNone/>
            </a:pPr>
            <a:endParaRPr lang="pt-BR" sz="700" dirty="0"/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 smtClean="0">
                <a:solidFill>
                  <a:srgbClr val="FFFF66"/>
                </a:solidFill>
              </a:rPr>
              <a:t>Mapeamento das necessidades</a:t>
            </a:r>
            <a:endParaRPr lang="pt-BR" sz="2100" dirty="0">
              <a:solidFill>
                <a:srgbClr val="FFFF66"/>
              </a:solidFill>
            </a:endParaRP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Especificação das funcionalidades e da tecnologia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Seleção do modelo mais indicado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Modelagem de dados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Programação (ou customizações) e testes</a:t>
            </a:r>
          </a:p>
          <a:p>
            <a:pPr marL="1298575" lvl="1" indent="-495300">
              <a:buClr>
                <a:srgbClr val="FFFF66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FF66"/>
                </a:solidFill>
              </a:rPr>
              <a:t>Documentação</a:t>
            </a:r>
          </a:p>
          <a:p>
            <a:pPr marL="1298575" lvl="1" indent="-495300">
              <a:buClr>
                <a:srgbClr val="FF0000"/>
              </a:buClr>
              <a:buFont typeface="Wingdings" pitchFamily="2" charset="2"/>
              <a:buAutoNum type="arabicPeriod"/>
            </a:pPr>
            <a:r>
              <a:rPr lang="pt-BR" sz="2100" dirty="0">
                <a:solidFill>
                  <a:srgbClr val="FF0000"/>
                </a:solidFill>
              </a:rPr>
              <a:t>Treinamento dos usuários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89063"/>
            <a:ext cx="8229600" cy="4703762"/>
          </a:xfrm>
          <a:noFill/>
          <a:ln/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100" b="0"/>
              <a:t>A escolha e a implantação do sistema de gestão de um Escritório não é tarefa trivial – exige dedicação dos sócios, clareza de objetivos e planejamento acurado da implantação.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600" b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100" b="0"/>
              <a:t>As definições que embasarão a especificação do novo sistema nascem, necessariamente, das estratégias de médio e longo prazos: </a:t>
            </a:r>
          </a:p>
          <a:p>
            <a:pPr marL="823913" lvl="1">
              <a:lnSpc>
                <a:spcPct val="110000"/>
              </a:lnSpc>
            </a:pPr>
            <a:r>
              <a:rPr lang="pt-BR" sz="1800" b="0"/>
              <a:t>O Escritório pretende atuar com “produtos” e contratos </a:t>
            </a:r>
            <a:r>
              <a:rPr lang="pt-BR" sz="1800" b="0" i="1"/>
              <a:t>standard</a:t>
            </a:r>
            <a:r>
              <a:rPr lang="pt-BR" sz="1800" b="0"/>
              <a:t> ou optou pela diferenciação como estratégia?</a:t>
            </a:r>
            <a:endParaRPr lang="pt-BR" sz="500" b="0"/>
          </a:p>
          <a:p>
            <a:pPr marL="823913" lvl="1">
              <a:lnSpc>
                <a:spcPct val="110000"/>
              </a:lnSpc>
            </a:pPr>
            <a:r>
              <a:rPr lang="pt-BR" sz="1800" b="0"/>
              <a:t>O prazo de implantação é fator de constrangimento estratégico ou a qualidade da solução é o quê realmente conta?</a:t>
            </a:r>
          </a:p>
          <a:p>
            <a:pPr marL="823913" lvl="1">
              <a:lnSpc>
                <a:spcPct val="110000"/>
              </a:lnSpc>
            </a:pPr>
            <a:r>
              <a:rPr lang="pt-BR" sz="1800" b="0"/>
              <a:t>O compartilhamento de estruturas com outro Escritório é aceitável?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pt-BR" sz="600" b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pt-BR" sz="2100" b="0"/>
              <a:t>As respostas podem ser difíceis de ser dadas, portanto é sempre bom contar com a assessoria de profissionais experientes no tema - informática e gestão de resultados são hoje preocupações indissociáveis.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Conclusão</a:t>
            </a:r>
          </a:p>
        </p:txBody>
      </p:sp>
    </p:spTree>
  </p:cSld>
  <p:clrMapOvr>
    <a:masterClrMapping/>
  </p:clrMapOvr>
  <p:transition advTm="20000"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i e John\Documents\João\Formulários\JT_site.apresentaca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6"/>
            <a:ext cx="9144000" cy="6858025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3881430" y="6264495"/>
            <a:ext cx="2135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rgbClr val="C6E4E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rgbClr val="C6E4E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Representam 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dos modelos de         gestão das empresas a que se destinam;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Necessitam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customizações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(adaptações)        para que atendam as necessidades       específicas das empresas;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Exigem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taxas anuais de manutenção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para       que haja suporte e atualização tecnológica periódica.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Podem ser implantados com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relativa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	rapidez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São formados por programas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fechados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234502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PRODUTOS-PADRÃO QUE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Representam a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média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dos modelos de         gestão das empresas a que se destinam;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Necessitam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customizações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(adaptações)        para que atendam as necessidades       específicas das empresas;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Exigem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taxas anuais de manutenção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 para       que haja suporte e atualização tecnológica periódica.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Podem ser implantados com </a:t>
            </a: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relativa 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None/>
            </a:pPr>
            <a:r>
              <a:rPr lang="pt-BR" dirty="0">
                <a:solidFill>
                  <a:srgbClr val="FF0000"/>
                </a:solidFill>
                <a:latin typeface="Calibri" pitchFamily="34" charset="0"/>
              </a:rPr>
              <a:t>	rapidez</a:t>
            </a:r>
            <a:r>
              <a:rPr lang="pt-BR" dirty="0">
                <a:solidFill>
                  <a:schemeClr val="bg1"/>
                </a:solidFill>
                <a:latin typeface="Calibri" pitchFamily="34" charset="0"/>
              </a:rPr>
              <a:t>;</a:t>
            </a: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São formados por programas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fechados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34503" name="Text Box 7"/>
          <p:cNvSpPr txBox="1">
            <a:spLocks noChangeArrowheads="1"/>
          </p:cNvSpPr>
          <p:nvPr/>
        </p:nvSpPr>
        <p:spPr bwMode="auto">
          <a:xfrm>
            <a:off x="592138" y="4613275"/>
            <a:ext cx="26844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 dirty="0">
                <a:solidFill>
                  <a:srgbClr val="FFFF66"/>
                </a:solidFill>
                <a:latin typeface="Calibri" pitchFamily="34" charset="0"/>
              </a:rPr>
              <a:t>Direitos de propriedade intelectual garantidos para a </a:t>
            </a:r>
            <a:r>
              <a:rPr lang="pt-BR" b="1" i="1" dirty="0" err="1">
                <a:solidFill>
                  <a:srgbClr val="FFFF66"/>
                </a:solidFill>
                <a:latin typeface="Calibri" pitchFamily="34" charset="0"/>
              </a:rPr>
              <a:t>software-house</a:t>
            </a:r>
            <a:endParaRPr lang="pt-BR" b="1" i="1" dirty="0">
              <a:solidFill>
                <a:srgbClr val="FFFF66"/>
              </a:solidFill>
              <a:latin typeface="Calibri" pitchFamily="34" charset="0"/>
            </a:endParaRPr>
          </a:p>
        </p:txBody>
      </p:sp>
      <p:sp>
        <p:nvSpPr>
          <p:cNvPr id="234504" name="Line 8"/>
          <p:cNvSpPr>
            <a:spLocks noChangeShapeType="1"/>
          </p:cNvSpPr>
          <p:nvPr/>
        </p:nvSpPr>
        <p:spPr bwMode="auto">
          <a:xfrm>
            <a:off x="2484438" y="6021388"/>
            <a:ext cx="1444620" cy="33657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4505" name="Line 9"/>
          <p:cNvSpPr>
            <a:spLocks noChangeShapeType="1"/>
          </p:cNvSpPr>
          <p:nvPr/>
        </p:nvSpPr>
        <p:spPr bwMode="auto">
          <a:xfrm flipH="1" flipV="1">
            <a:off x="2268538" y="5589588"/>
            <a:ext cx="215900" cy="431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36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PACOTES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As alternativas disponíveis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pt-BR" sz="2800"/>
              <a:t>O mercado oferece três modelos básicos de soluções para sistemas de gestão:</a:t>
            </a:r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3471863" y="2781300"/>
            <a:ext cx="5203825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SERVIÇOS DE</a:t>
            </a:r>
            <a:r>
              <a:rPr lang="pt-BR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  <a:endParaRPr lang="pt-BR" b="1" dirty="0">
              <a:solidFill>
                <a:schemeClr val="bg1"/>
              </a:solidFill>
              <a:latin typeface="Calibri" pitchFamily="34" charset="0"/>
            </a:endParaRPr>
          </a:p>
          <a:p>
            <a:pPr marL="711200" lvl="1" indent="-254000">
              <a:spcAft>
                <a:spcPts val="600"/>
              </a:spcAft>
              <a:buFont typeface="Wingdings" pitchFamily="2" charset="2"/>
              <a:buChar char="ü"/>
            </a:pP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Definição de soluções próprias </a:t>
            </a:r>
            <a:r>
              <a:rPr lang="pt-BR" b="1" dirty="0">
                <a:solidFill>
                  <a:srgbClr val="FF0000"/>
                </a:solidFill>
                <a:latin typeface="Calibri" pitchFamily="34" charset="0"/>
              </a:rPr>
              <a:t>vis-a-vis as necessidades</a:t>
            </a:r>
            <a:r>
              <a:rPr lang="pt-BR" b="1" dirty="0">
                <a:solidFill>
                  <a:schemeClr val="bg1"/>
                </a:solidFill>
                <a:latin typeface="Calibri" pitchFamily="34" charset="0"/>
              </a:rPr>
              <a:t> da empresa;</a:t>
            </a:r>
          </a:p>
        </p:txBody>
      </p:sp>
      <p:sp>
        <p:nvSpPr>
          <p:cNvPr id="7" name="AutoShape 33"/>
          <p:cNvSpPr>
            <a:spLocks noChangeArrowheads="1"/>
          </p:cNvSpPr>
          <p:nvPr/>
        </p:nvSpPr>
        <p:spPr bwMode="auto">
          <a:xfrm>
            <a:off x="684213" y="2852738"/>
            <a:ext cx="2519362" cy="1655762"/>
          </a:xfrm>
          <a:prstGeom prst="flowChartMagneticDisk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bg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DESENVOLVIMENTO</a:t>
            </a:r>
            <a:endParaRPr lang="pt-BR" sz="36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3650</Words>
  <Application>Microsoft Office PowerPoint</Application>
  <PresentationFormat>Apresentação na tela (4:3)</PresentationFormat>
  <Paragraphs>606</Paragraphs>
  <Slides>69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69</vt:i4>
      </vt:variant>
    </vt:vector>
  </HeadingPairs>
  <TitlesOfParts>
    <vt:vector size="70" baseType="lpstr">
      <vt:lpstr>Design padrão</vt:lpstr>
      <vt:lpstr>Apresentação do PowerPoint</vt:lpstr>
      <vt:lpstr>Implantação de sistemas de gestão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As alternativas disponíveis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A escolha é estratégica</vt:lpstr>
      <vt:lpstr>Como decidir?</vt:lpstr>
      <vt:lpstr>Como decidir?</vt:lpstr>
      <vt:lpstr>Como decidir?</vt:lpstr>
      <vt:lpstr>Como decidir?</vt:lpstr>
      <vt:lpstr>Como decidir?</vt:lpstr>
      <vt:lpstr>Como decidir?</vt:lpstr>
      <vt:lpstr>O modelo</vt:lpstr>
      <vt:lpstr>O modelo</vt:lpstr>
      <vt:lpstr>O modelo</vt:lpstr>
      <vt:lpstr>O modelo</vt:lpstr>
      <vt:lpstr>O modelo</vt:lpstr>
      <vt:lpstr>O modelo</vt:lpstr>
      <vt:lpstr>O modelo</vt:lpstr>
      <vt:lpstr>O modelo</vt:lpstr>
      <vt:lpstr>O modelo</vt:lpstr>
      <vt:lpstr>O modelo</vt:lpstr>
      <vt:lpstr>O modelo</vt:lpstr>
      <vt:lpstr>O projeto</vt:lpstr>
      <vt:lpstr>O projeto</vt:lpstr>
      <vt:lpstr>O projeto</vt:lpstr>
      <vt:lpstr>O projeto</vt:lpstr>
      <vt:lpstr>O projeto</vt:lpstr>
      <vt:lpstr>O projeto</vt:lpstr>
      <vt:lpstr>O projeto</vt:lpstr>
      <vt:lpstr>Conclusão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João Telles Correia Filho</dc:creator>
  <cp:lastModifiedBy>João Telles Corrêa Filho</cp:lastModifiedBy>
  <cp:revision>109</cp:revision>
  <dcterms:created xsi:type="dcterms:W3CDTF">2003-04-25T00:44:44Z</dcterms:created>
  <dcterms:modified xsi:type="dcterms:W3CDTF">2014-06-12T12:56:41Z</dcterms:modified>
</cp:coreProperties>
</file>