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3" r:id="rId3"/>
    <p:sldId id="327" r:id="rId4"/>
    <p:sldId id="304" r:id="rId5"/>
    <p:sldId id="329" r:id="rId6"/>
    <p:sldId id="303" r:id="rId7"/>
    <p:sldId id="311" r:id="rId8"/>
    <p:sldId id="312" r:id="rId9"/>
    <p:sldId id="314" r:id="rId10"/>
    <p:sldId id="315" r:id="rId11"/>
    <p:sldId id="317" r:id="rId12"/>
    <p:sldId id="320" r:id="rId13"/>
    <p:sldId id="321" r:id="rId14"/>
    <p:sldId id="319" r:id="rId15"/>
    <p:sldId id="330" r:id="rId16"/>
    <p:sldId id="322" r:id="rId17"/>
    <p:sldId id="323" r:id="rId18"/>
    <p:sldId id="326" r:id="rId19"/>
    <p:sldId id="331" r:id="rId20"/>
    <p:sldId id="332" r:id="rId21"/>
  </p:sldIdLst>
  <p:sldSz cx="9906000" cy="6858000" type="A4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modifyVerifier cryptProviderType="rsaFull" cryptAlgorithmClass="hash" cryptAlgorithmType="typeAny" cryptAlgorithmSid="4" spinCount="100000" saltData="x74tjl+kMxIB9BQ1HHtfzg==" hashData="j8rFIOSqyJXJNr0JsoJFf3knGMU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CC0000"/>
    <a:srgbClr val="FF3300"/>
    <a:srgbClr val="00FF00"/>
    <a:srgbClr val="ACC8E4"/>
    <a:srgbClr val="FFC299"/>
    <a:srgbClr val="8AD8B1"/>
    <a:srgbClr val="C6E4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45" autoAdjust="0"/>
    <p:restoredTop sz="94660"/>
  </p:normalViewPr>
  <p:slideViewPr>
    <p:cSldViewPr>
      <p:cViewPr>
        <p:scale>
          <a:sx n="80" d="100"/>
          <a:sy n="80" d="100"/>
        </p:scale>
        <p:origin x="-720" y="4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639445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21450" cy="639445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95300" y="1600200"/>
            <a:ext cx="4375150" cy="5068888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35550" y="1600200"/>
            <a:ext cx="4375150" cy="5068888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Pi e John\Documents\João\Formulários\JT_site.1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18340" y="-13672"/>
            <a:ext cx="10008000" cy="6882782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75150" cy="5068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35550" y="1600200"/>
            <a:ext cx="4375150" cy="5068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Pi e John\Documents\João\Formulários\JT_site.1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18340" y="-13672"/>
            <a:ext cx="10008000" cy="6882782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>
                <a:latin typeface="+mn-lt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000">
                <a:latin typeface="+mn-lt"/>
              </a:defRPr>
            </a:lvl4pPr>
            <a:lvl5pPr>
              <a:defRPr sz="2000">
                <a:latin typeface="+mn-lt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>
                <a:latin typeface="+mn-lt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C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506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600" b="1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just" rtl="0" eaLnBrk="0" fontAlgn="base" hangingPunct="0">
        <a:spcBef>
          <a:spcPct val="20000"/>
        </a:spcBef>
        <a:spcAft>
          <a:spcPct val="0"/>
        </a:spcAft>
        <a:buChar char="–"/>
        <a:defRPr sz="2400" b="1">
          <a:solidFill>
            <a:schemeClr val="bg1"/>
          </a:solidFill>
          <a:latin typeface="+mn-lt"/>
        </a:defRPr>
      </a:lvl2pPr>
      <a:lvl3pPr marL="1143000" indent="-228600" algn="just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bg1"/>
          </a:solidFill>
          <a:latin typeface="+mn-lt"/>
        </a:defRPr>
      </a:lvl3pPr>
      <a:lvl4pPr marL="1600200" indent="-228600" algn="just" rtl="0" eaLnBrk="0" fontAlgn="base" hangingPunct="0">
        <a:spcBef>
          <a:spcPct val="20000"/>
        </a:spcBef>
        <a:spcAft>
          <a:spcPct val="0"/>
        </a:spcAft>
        <a:buChar char="–"/>
        <a:defRPr b="1">
          <a:solidFill>
            <a:schemeClr val="bg1"/>
          </a:solidFill>
          <a:latin typeface="+mn-lt"/>
        </a:defRPr>
      </a:lvl4pPr>
      <a:lvl5pPr marL="2057400" indent="-228600" algn="just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chemeClr val="bg1"/>
          </a:solidFill>
          <a:latin typeface="+mn-lt"/>
        </a:defRPr>
      </a:lvl5pPr>
      <a:lvl6pPr marL="2514600" indent="-228600" algn="just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bg1"/>
          </a:solidFill>
          <a:latin typeface="+mn-lt"/>
        </a:defRPr>
      </a:lvl6pPr>
      <a:lvl7pPr marL="2971800" indent="-228600" algn="just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bg1"/>
          </a:solidFill>
          <a:latin typeface="+mn-lt"/>
        </a:defRPr>
      </a:lvl7pPr>
      <a:lvl8pPr marL="3429000" indent="-228600" algn="just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bg1"/>
          </a:solidFill>
          <a:latin typeface="+mn-lt"/>
        </a:defRPr>
      </a:lvl8pPr>
      <a:lvl9pPr marL="3886200" indent="-228600" algn="just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bg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Pi e John\Documents\João\Formulários\JT_site.apresentaca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7234" y="-24"/>
            <a:ext cx="9943270" cy="6858024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2000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Administração financeira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495300" y="1428750"/>
            <a:ext cx="8915400" cy="506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pt-BR" sz="2800" b="1" kern="0" dirty="0">
                <a:solidFill>
                  <a:schemeClr val="bg1"/>
                </a:solidFill>
                <a:latin typeface="Calibri" panose="020F0502020204030204" pitchFamily="34" charset="0"/>
                <a:cs typeface="+mn-cs"/>
              </a:rPr>
              <a:t>ADMINISTRAÇÃO FINANCEIRA: SEGURANÇA DURANTE AS TURBULÊNCIAS</a:t>
            </a:r>
          </a:p>
          <a:p>
            <a:pPr marL="628650" lvl="1" indent="-171450">
              <a:lnSpc>
                <a:spcPct val="90000"/>
              </a:lnSpc>
              <a:spcBef>
                <a:spcPts val="30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2400" b="1" kern="0" dirty="0">
                <a:solidFill>
                  <a:srgbClr val="FFFF99"/>
                </a:solidFill>
                <a:latin typeface="Calibri" panose="020F0502020204030204" pitchFamily="34" charset="0"/>
                <a:cs typeface="+mn-cs"/>
              </a:rPr>
              <a:t>Alguns instrumentos podem ser implantados com agilidade:</a:t>
            </a:r>
          </a:p>
          <a:p>
            <a:pPr marL="1085850" lvl="2" indent="-17145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2400" b="1" kern="0" dirty="0">
                <a:solidFill>
                  <a:srgbClr val="FF0000"/>
                </a:solidFill>
                <a:latin typeface="Calibri" panose="020F0502020204030204" pitchFamily="34" charset="0"/>
                <a:cs typeface="+mn-cs"/>
              </a:rPr>
              <a:t>A montagem e acompanhamento do fluxo de caixa ganha enorme importância. Ocorre que, normalmente, o Tesoureiro não tem influência na </a:t>
            </a:r>
            <a:r>
              <a:rPr lang="pt-BR" sz="2400" b="1" u="sng" kern="0" dirty="0">
                <a:solidFill>
                  <a:srgbClr val="FF0000"/>
                </a:solidFill>
                <a:latin typeface="Calibri" panose="020F0502020204030204" pitchFamily="34" charset="0"/>
                <a:cs typeface="+mn-cs"/>
              </a:rPr>
              <a:t>contratação</a:t>
            </a:r>
            <a:r>
              <a:rPr lang="pt-BR" sz="2400" b="1" kern="0" dirty="0">
                <a:solidFill>
                  <a:srgbClr val="FF0000"/>
                </a:solidFill>
                <a:latin typeface="Calibri" panose="020F0502020204030204" pitchFamily="34" charset="0"/>
                <a:cs typeface="+mn-cs"/>
              </a:rPr>
              <a:t> das contas a receber e a pagar – caberá aos sócios impor a disciplina necessária para que a administração conte com informações corretas e em tempo hábil.</a:t>
            </a:r>
          </a:p>
          <a:p>
            <a:pPr marL="1085850" lvl="2" indent="-171450" algn="ctr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lang="pt-BR" sz="2400" b="1" kern="0" dirty="0">
                <a:solidFill>
                  <a:srgbClr val="FFFF00"/>
                </a:solidFill>
                <a:latin typeface="Calibri" panose="020F0502020204030204" pitchFamily="34" charset="0"/>
                <a:cs typeface="+mn-cs"/>
              </a:rPr>
              <a:t>INFORMAÇÃO É FATOR CRÍTICO DE SUCESSO</a:t>
            </a:r>
          </a:p>
        </p:txBody>
      </p:sp>
    </p:spTree>
  </p:cSld>
  <p:clrMapOvr>
    <a:masterClrMapping/>
  </p:clrMapOvr>
  <p:transition spd="med" advTm="15000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Criação de valor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495300" y="1428750"/>
            <a:ext cx="8915400" cy="506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pt-BR" sz="2800" b="1" kern="0" dirty="0">
                <a:solidFill>
                  <a:schemeClr val="bg1"/>
                </a:solidFill>
                <a:latin typeface="Calibri" panose="020F0502020204030204" pitchFamily="34" charset="0"/>
                <a:cs typeface="+mn-cs"/>
              </a:rPr>
              <a:t>OS INSTRUMENTOS DE AVALIAÇÃO DEVEM DIRECIONAR AS DECISÕES PARA A CRIAÇÃO DE VALOR PARA OS SÓCIOS</a:t>
            </a:r>
          </a:p>
          <a:p>
            <a:pPr marL="628650" lvl="1" indent="-171450">
              <a:lnSpc>
                <a:spcPct val="90000"/>
              </a:lnSpc>
              <a:spcBef>
                <a:spcPts val="3000"/>
              </a:spcBef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pt-BR" sz="2400" b="1" kern="0" dirty="0">
                <a:solidFill>
                  <a:srgbClr val="FFFF99"/>
                </a:solidFill>
                <a:latin typeface="Calibri" panose="020F0502020204030204" pitchFamily="34" charset="0"/>
                <a:cs typeface="+mn-cs"/>
              </a:rPr>
              <a:t>Os sócios são investidores que aportam seus recursos em um empreendimento específico</a:t>
            </a:r>
            <a:r>
              <a:rPr lang="pt-BR" sz="2400" b="1" kern="0">
                <a:solidFill>
                  <a:srgbClr val="FFFF99"/>
                </a:solidFill>
                <a:latin typeface="Calibri" panose="020F0502020204030204" pitchFamily="34" charset="0"/>
                <a:cs typeface="+mn-cs"/>
              </a:rPr>
              <a:t>: </a:t>
            </a:r>
            <a:r>
              <a:rPr lang="pt-BR" sz="2400" b="1" kern="0" smtClean="0">
                <a:solidFill>
                  <a:srgbClr val="FFFF99"/>
                </a:solidFill>
                <a:latin typeface="Calibri" panose="020F0502020204030204" pitchFamily="34" charset="0"/>
                <a:cs typeface="+mn-cs"/>
              </a:rPr>
              <a:t>uma empresa</a:t>
            </a:r>
            <a:r>
              <a:rPr lang="pt-BR" sz="2400" b="1" kern="0" dirty="0">
                <a:solidFill>
                  <a:srgbClr val="FFFF99"/>
                </a:solidFill>
                <a:latin typeface="Calibri" panose="020F0502020204030204" pitchFamily="34" charset="0"/>
                <a:cs typeface="+mn-cs"/>
              </a:rPr>
              <a:t>. O que importa, portanto, é o Retorno Total do Investimento (RTI) *. O RTI é a combinação de:</a:t>
            </a:r>
          </a:p>
          <a:p>
            <a:pPr marL="1085850" lvl="2" indent="-1714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pt-BR" sz="2400" b="1" kern="0" dirty="0">
                <a:solidFill>
                  <a:srgbClr val="FF0000"/>
                </a:solidFill>
                <a:latin typeface="Calibri" panose="020F0502020204030204" pitchFamily="34" charset="0"/>
                <a:cs typeface="+mn-cs"/>
              </a:rPr>
              <a:t>Ganhos de capital e</a:t>
            </a:r>
          </a:p>
          <a:p>
            <a:pPr marL="1085850" lvl="2" indent="-1714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pt-BR" sz="2400" b="1" kern="0" dirty="0">
                <a:solidFill>
                  <a:srgbClr val="FF0000"/>
                </a:solidFill>
                <a:latin typeface="Calibri" panose="020F0502020204030204" pitchFamily="34" charset="0"/>
                <a:cs typeface="+mn-cs"/>
              </a:rPr>
              <a:t>Retorno em dividendos</a:t>
            </a:r>
          </a:p>
          <a:p>
            <a:pPr marL="628650" lvl="1" indent="-171450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2400" b="1" kern="0" dirty="0">
                <a:solidFill>
                  <a:srgbClr val="FFFF99"/>
                </a:solidFill>
                <a:latin typeface="Calibri" panose="020F0502020204030204" pitchFamily="34" charset="0"/>
                <a:cs typeface="+mn-cs"/>
              </a:rPr>
              <a:t>Rememorando a conceituação de RTI .......</a:t>
            </a:r>
          </a:p>
        </p:txBody>
      </p:sp>
      <p:sp>
        <p:nvSpPr>
          <p:cNvPr id="17412" name="Text Box 6"/>
          <p:cNvSpPr txBox="1">
            <a:spLocks noChangeArrowheads="1"/>
          </p:cNvSpPr>
          <p:nvPr/>
        </p:nvSpPr>
        <p:spPr bwMode="auto">
          <a:xfrm>
            <a:off x="541735" y="6224589"/>
            <a:ext cx="377218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200">
                <a:solidFill>
                  <a:schemeClr val="bg1"/>
                </a:solidFill>
              </a:rPr>
              <a:t>* Conceito desenvolvido originalmente pelo BCG-GV</a:t>
            </a:r>
          </a:p>
        </p:txBody>
      </p:sp>
    </p:spTree>
  </p:cSld>
  <p:clrMapOvr>
    <a:masterClrMapping/>
  </p:clrMapOvr>
  <p:transition spd="med" advTm="3000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Criação de valor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495300" y="1428750"/>
            <a:ext cx="8915400" cy="506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pt-BR" sz="2800" b="1" kern="0" dirty="0">
                <a:solidFill>
                  <a:schemeClr val="bg1"/>
                </a:solidFill>
                <a:latin typeface="Calibri" panose="020F0502020204030204" pitchFamily="34" charset="0"/>
                <a:cs typeface="+mn-cs"/>
              </a:rPr>
              <a:t>OS INSTRUMENTOS DE AVALIAÇÃO ...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581290" y="2862263"/>
            <a:ext cx="1950244" cy="360362"/>
          </a:xfrm>
          <a:prstGeom prst="rect">
            <a:avLst/>
          </a:prstGeom>
          <a:gradFill rotWithShape="1">
            <a:gsLst>
              <a:gs pos="0">
                <a:srgbClr val="BBE0E3"/>
              </a:gs>
              <a:gs pos="100000">
                <a:srgbClr val="BBE0E3">
                  <a:gamma/>
                  <a:shade val="5725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pt-BR" sz="1900" b="1">
                <a:solidFill>
                  <a:srgbClr val="001746"/>
                </a:solidFill>
                <a:latin typeface="+mn-lt"/>
                <a:cs typeface="+mn-cs"/>
              </a:rPr>
              <a:t>Rentabilidade</a:t>
            </a: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581290" y="3222625"/>
            <a:ext cx="1950244" cy="9906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2941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pt-BR" sz="1900" b="1">
                <a:solidFill>
                  <a:srgbClr val="001746"/>
                </a:solidFill>
                <a:latin typeface="+mn-lt"/>
                <a:cs typeface="+mn-cs"/>
              </a:rPr>
              <a:t>EBITDA</a:t>
            </a:r>
            <a:endParaRPr lang="pt-BR" sz="1900" b="1" baseline="30000">
              <a:solidFill>
                <a:srgbClr val="001746"/>
              </a:solidFill>
              <a:latin typeface="+mn-lt"/>
              <a:cs typeface="+mn-cs"/>
            </a:endParaRPr>
          </a:p>
          <a:p>
            <a:pPr>
              <a:defRPr/>
            </a:pPr>
            <a:r>
              <a:rPr lang="pt-BR" sz="1900" b="1">
                <a:solidFill>
                  <a:srgbClr val="001746"/>
                </a:solidFill>
                <a:latin typeface="+mn-lt"/>
                <a:cs typeface="+mn-cs"/>
              </a:rPr>
              <a:t>NOPAT</a:t>
            </a:r>
            <a:endParaRPr lang="pt-BR" sz="1900" b="1" baseline="30000">
              <a:solidFill>
                <a:srgbClr val="001746"/>
              </a:solidFill>
              <a:latin typeface="+mn-lt"/>
              <a:cs typeface="+mn-cs"/>
            </a:endParaRPr>
          </a:p>
          <a:p>
            <a:pPr>
              <a:defRPr/>
            </a:pPr>
            <a:r>
              <a:rPr lang="pt-BR" sz="1900" b="1">
                <a:solidFill>
                  <a:srgbClr val="001746"/>
                </a:solidFill>
                <a:latin typeface="+mn-lt"/>
                <a:cs typeface="+mn-cs"/>
              </a:rPr>
              <a:t>EVA </a:t>
            </a:r>
            <a:r>
              <a:rPr lang="en-US" sz="1900" b="1">
                <a:solidFill>
                  <a:srgbClr val="001746"/>
                </a:solidFill>
                <a:latin typeface="+mn-lt"/>
                <a:cs typeface="+mn-cs"/>
              </a:rPr>
              <a:t>®</a:t>
            </a:r>
            <a:endParaRPr lang="en-US" sz="1900" b="1" baseline="30000">
              <a:solidFill>
                <a:srgbClr val="001746"/>
              </a:solidFill>
              <a:latin typeface="+mn-lt"/>
              <a:cs typeface="+mn-cs"/>
            </a:endParaRPr>
          </a:p>
        </p:txBody>
      </p:sp>
      <p:sp>
        <p:nvSpPr>
          <p:cNvPr id="19462" name="Line 15"/>
          <p:cNvSpPr>
            <a:spLocks noChangeShapeType="1"/>
          </p:cNvSpPr>
          <p:nvPr/>
        </p:nvSpPr>
        <p:spPr bwMode="auto">
          <a:xfrm>
            <a:off x="1752469" y="3673475"/>
            <a:ext cx="3587485" cy="102235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9463" name="Line 17"/>
          <p:cNvSpPr>
            <a:spLocks noChangeShapeType="1"/>
          </p:cNvSpPr>
          <p:nvPr/>
        </p:nvSpPr>
        <p:spPr bwMode="auto">
          <a:xfrm flipV="1">
            <a:off x="1848777" y="2695576"/>
            <a:ext cx="2330317" cy="70802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1" name="Text Box 20"/>
          <p:cNvSpPr txBox="1">
            <a:spLocks noChangeArrowheads="1"/>
          </p:cNvSpPr>
          <p:nvPr/>
        </p:nvSpPr>
        <p:spPr bwMode="auto">
          <a:xfrm>
            <a:off x="4270244" y="2143125"/>
            <a:ext cx="5071665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r>
              <a:rPr lang="pt-BR" sz="1600" b="1" dirty="0" err="1">
                <a:solidFill>
                  <a:srgbClr val="FFFF99"/>
                </a:solidFill>
                <a:latin typeface="+mn-lt"/>
                <a:cs typeface="+mn-cs"/>
              </a:rPr>
              <a:t>Earnings</a:t>
            </a:r>
            <a:r>
              <a:rPr lang="pt-BR" sz="1600" b="1" dirty="0">
                <a:solidFill>
                  <a:srgbClr val="FFFF99"/>
                </a:solidFill>
                <a:latin typeface="+mn-lt"/>
                <a:cs typeface="+mn-cs"/>
              </a:rPr>
              <a:t> </a:t>
            </a:r>
            <a:r>
              <a:rPr lang="pt-BR" sz="1600" b="1" dirty="0" err="1">
                <a:solidFill>
                  <a:srgbClr val="FFFF99"/>
                </a:solidFill>
                <a:latin typeface="+mn-lt"/>
                <a:cs typeface="+mn-cs"/>
              </a:rPr>
              <a:t>Before</a:t>
            </a:r>
            <a:r>
              <a:rPr lang="pt-BR" sz="1600" b="1" dirty="0">
                <a:solidFill>
                  <a:srgbClr val="FFFF99"/>
                </a:solidFill>
                <a:latin typeface="+mn-lt"/>
                <a:cs typeface="+mn-cs"/>
              </a:rPr>
              <a:t> </a:t>
            </a:r>
            <a:r>
              <a:rPr lang="pt-BR" sz="1600" b="1" dirty="0" err="1">
                <a:solidFill>
                  <a:srgbClr val="FFFF99"/>
                </a:solidFill>
                <a:latin typeface="+mn-lt"/>
                <a:cs typeface="+mn-cs"/>
              </a:rPr>
              <a:t>Interest</a:t>
            </a:r>
            <a:r>
              <a:rPr lang="pt-BR" sz="1600" b="1" dirty="0">
                <a:solidFill>
                  <a:srgbClr val="FFFF99"/>
                </a:solidFill>
                <a:latin typeface="+mn-lt"/>
                <a:cs typeface="+mn-cs"/>
              </a:rPr>
              <a:t>, </a:t>
            </a:r>
            <a:r>
              <a:rPr lang="pt-BR" sz="1600" b="1" dirty="0" err="1">
                <a:solidFill>
                  <a:srgbClr val="FFFF99"/>
                </a:solidFill>
                <a:latin typeface="+mn-lt"/>
                <a:cs typeface="+mn-cs"/>
              </a:rPr>
              <a:t>Tax</a:t>
            </a:r>
            <a:r>
              <a:rPr lang="pt-BR" sz="1600" b="1" dirty="0">
                <a:solidFill>
                  <a:srgbClr val="FFFF99"/>
                </a:solidFill>
                <a:latin typeface="+mn-lt"/>
                <a:cs typeface="+mn-cs"/>
              </a:rPr>
              <a:t>, </a:t>
            </a:r>
            <a:r>
              <a:rPr lang="pt-BR" sz="1600" b="1" dirty="0" err="1">
                <a:solidFill>
                  <a:srgbClr val="FFFF99"/>
                </a:solidFill>
                <a:latin typeface="+mn-lt"/>
                <a:cs typeface="+mn-cs"/>
              </a:rPr>
              <a:t>Depreciation</a:t>
            </a:r>
            <a:r>
              <a:rPr lang="pt-BR" sz="1600" b="1" dirty="0">
                <a:solidFill>
                  <a:srgbClr val="FFFF99"/>
                </a:solidFill>
                <a:latin typeface="+mn-lt"/>
                <a:cs typeface="+mn-cs"/>
              </a:rPr>
              <a:t> </a:t>
            </a:r>
            <a:r>
              <a:rPr lang="pt-BR" sz="1600" b="1" dirty="0" err="1">
                <a:solidFill>
                  <a:srgbClr val="FFFF99"/>
                </a:solidFill>
                <a:latin typeface="+mn-lt"/>
                <a:cs typeface="+mn-cs"/>
              </a:rPr>
              <a:t>and</a:t>
            </a:r>
            <a:r>
              <a:rPr lang="pt-BR" sz="1600" b="1" dirty="0">
                <a:solidFill>
                  <a:srgbClr val="FFFF99"/>
                </a:solidFill>
                <a:latin typeface="+mn-lt"/>
                <a:cs typeface="+mn-cs"/>
              </a:rPr>
              <a:t> </a:t>
            </a:r>
            <a:r>
              <a:rPr lang="pt-BR" sz="1600" b="1" dirty="0" err="1">
                <a:solidFill>
                  <a:srgbClr val="FFFF99"/>
                </a:solidFill>
                <a:latin typeface="+mn-lt"/>
                <a:cs typeface="+mn-cs"/>
              </a:rPr>
              <a:t>Amortization</a:t>
            </a:r>
            <a:r>
              <a:rPr lang="pt-BR" sz="1600" b="1" dirty="0">
                <a:solidFill>
                  <a:srgbClr val="FFFF99"/>
                </a:solidFill>
                <a:latin typeface="+mn-lt"/>
                <a:cs typeface="+mn-cs"/>
              </a:rPr>
              <a:t>. É dado pela fórmula:</a:t>
            </a:r>
          </a:p>
          <a:p>
            <a:pPr algn="just">
              <a:defRPr/>
            </a:pPr>
            <a:r>
              <a:rPr lang="pt-BR" sz="1600" b="1" dirty="0">
                <a:solidFill>
                  <a:srgbClr val="00FF00"/>
                </a:solidFill>
                <a:latin typeface="+mn-lt"/>
                <a:cs typeface="+mn-cs"/>
              </a:rPr>
              <a:t>Vendas de serviços</a:t>
            </a:r>
          </a:p>
          <a:p>
            <a:pPr algn="just">
              <a:defRPr/>
            </a:pPr>
            <a:r>
              <a:rPr lang="pt-BR" sz="1600" b="1" dirty="0">
                <a:solidFill>
                  <a:srgbClr val="00FF00"/>
                </a:solidFill>
                <a:latin typeface="+mn-lt"/>
                <a:cs typeface="+mn-cs"/>
              </a:rPr>
              <a:t>(-) Custos operacionais</a:t>
            </a:r>
          </a:p>
          <a:p>
            <a:pPr lvl="1" algn="just">
              <a:buFontTx/>
              <a:buChar char="•"/>
              <a:defRPr/>
            </a:pPr>
            <a:r>
              <a:rPr lang="pt-BR" sz="1600" b="1" dirty="0">
                <a:solidFill>
                  <a:srgbClr val="00FF00"/>
                </a:solidFill>
                <a:latin typeface="+mn-lt"/>
                <a:cs typeface="+mn-cs"/>
              </a:rPr>
              <a:t> Pessoal</a:t>
            </a:r>
          </a:p>
          <a:p>
            <a:pPr lvl="1" algn="just">
              <a:buFontTx/>
              <a:buChar char="•"/>
              <a:defRPr/>
            </a:pPr>
            <a:r>
              <a:rPr lang="pt-BR" sz="1600" b="1" dirty="0">
                <a:solidFill>
                  <a:srgbClr val="00FF00"/>
                </a:solidFill>
                <a:latin typeface="+mn-lt"/>
                <a:cs typeface="+mn-cs"/>
              </a:rPr>
              <a:t> </a:t>
            </a:r>
            <a:r>
              <a:rPr lang="pt-BR" sz="1600" b="1" dirty="0" err="1">
                <a:solidFill>
                  <a:srgbClr val="00FF00"/>
                </a:solidFill>
                <a:latin typeface="+mn-lt"/>
                <a:cs typeface="+mn-cs"/>
              </a:rPr>
              <a:t>Infra-estrutura</a:t>
            </a:r>
            <a:endParaRPr lang="pt-BR" sz="1600" b="1" dirty="0">
              <a:solidFill>
                <a:srgbClr val="00FF00"/>
              </a:solidFill>
              <a:latin typeface="+mn-lt"/>
              <a:cs typeface="+mn-cs"/>
            </a:endParaRPr>
          </a:p>
          <a:p>
            <a:pPr lvl="1" algn="just">
              <a:buFontTx/>
              <a:buChar char="•"/>
              <a:defRPr/>
            </a:pPr>
            <a:r>
              <a:rPr lang="pt-BR" sz="1600" b="1" dirty="0">
                <a:solidFill>
                  <a:srgbClr val="00FF00"/>
                </a:solidFill>
                <a:latin typeface="+mn-lt"/>
                <a:cs typeface="+mn-cs"/>
              </a:rPr>
              <a:t> Marketing</a:t>
            </a:r>
          </a:p>
        </p:txBody>
      </p:sp>
      <p:sp>
        <p:nvSpPr>
          <p:cNvPr id="12" name="Text Box 21"/>
          <p:cNvSpPr txBox="1">
            <a:spLocks noChangeArrowheads="1"/>
          </p:cNvSpPr>
          <p:nvPr/>
        </p:nvSpPr>
        <p:spPr bwMode="auto">
          <a:xfrm>
            <a:off x="5537730" y="4235450"/>
            <a:ext cx="383444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1600" b="1" dirty="0">
                <a:solidFill>
                  <a:srgbClr val="FFFF99"/>
                </a:solidFill>
                <a:latin typeface="+mn-lt"/>
                <a:cs typeface="+mn-cs"/>
              </a:rPr>
              <a:t>Net </a:t>
            </a:r>
            <a:r>
              <a:rPr lang="pt-BR" sz="1600" b="1" dirty="0" err="1">
                <a:solidFill>
                  <a:srgbClr val="FFFF99"/>
                </a:solidFill>
                <a:latin typeface="+mn-lt"/>
                <a:cs typeface="+mn-cs"/>
              </a:rPr>
              <a:t>Operating</a:t>
            </a:r>
            <a:r>
              <a:rPr lang="pt-BR" sz="1600" b="1" dirty="0">
                <a:solidFill>
                  <a:srgbClr val="FFFF99"/>
                </a:solidFill>
                <a:latin typeface="+mn-lt"/>
                <a:cs typeface="+mn-cs"/>
              </a:rPr>
              <a:t> </a:t>
            </a:r>
            <a:r>
              <a:rPr lang="pt-BR" sz="1600" b="1" dirty="0" err="1">
                <a:solidFill>
                  <a:srgbClr val="FFFF99"/>
                </a:solidFill>
                <a:latin typeface="+mn-lt"/>
                <a:cs typeface="+mn-cs"/>
              </a:rPr>
              <a:t>Profit</a:t>
            </a:r>
            <a:r>
              <a:rPr lang="pt-BR" sz="1600" b="1" dirty="0">
                <a:solidFill>
                  <a:srgbClr val="FFFF99"/>
                </a:solidFill>
                <a:latin typeface="+mn-lt"/>
                <a:cs typeface="+mn-cs"/>
              </a:rPr>
              <a:t> </a:t>
            </a:r>
            <a:r>
              <a:rPr lang="pt-BR" sz="1600" b="1" dirty="0" err="1">
                <a:solidFill>
                  <a:srgbClr val="FFFF99"/>
                </a:solidFill>
                <a:latin typeface="+mn-lt"/>
                <a:cs typeface="+mn-cs"/>
              </a:rPr>
              <a:t>After</a:t>
            </a:r>
            <a:r>
              <a:rPr lang="pt-BR" sz="1600" b="1" dirty="0">
                <a:solidFill>
                  <a:srgbClr val="FFFF99"/>
                </a:solidFill>
                <a:latin typeface="+mn-lt"/>
                <a:cs typeface="+mn-cs"/>
              </a:rPr>
              <a:t> </a:t>
            </a:r>
            <a:r>
              <a:rPr lang="pt-BR" sz="1600" b="1" dirty="0" err="1">
                <a:solidFill>
                  <a:srgbClr val="FFFF99"/>
                </a:solidFill>
                <a:latin typeface="+mn-lt"/>
                <a:cs typeface="+mn-cs"/>
              </a:rPr>
              <a:t>Tax</a:t>
            </a:r>
            <a:r>
              <a:rPr lang="pt-BR" sz="1600" b="1" dirty="0">
                <a:solidFill>
                  <a:srgbClr val="FFFF99"/>
                </a:solidFill>
                <a:latin typeface="+mn-lt"/>
                <a:cs typeface="+mn-cs"/>
              </a:rPr>
              <a:t>. Dado por:</a:t>
            </a:r>
          </a:p>
          <a:p>
            <a:pPr>
              <a:defRPr/>
            </a:pPr>
            <a:r>
              <a:rPr lang="pt-BR" sz="1600" b="1" dirty="0">
                <a:solidFill>
                  <a:srgbClr val="00FF00"/>
                </a:solidFill>
                <a:latin typeface="+mn-lt"/>
                <a:cs typeface="+mn-cs"/>
              </a:rPr>
              <a:t>EBITDA</a:t>
            </a:r>
          </a:p>
          <a:p>
            <a:pPr>
              <a:defRPr/>
            </a:pPr>
            <a:r>
              <a:rPr lang="pt-BR" sz="1600" b="1" dirty="0">
                <a:solidFill>
                  <a:srgbClr val="00FF00"/>
                </a:solidFill>
                <a:latin typeface="+mn-lt"/>
                <a:cs typeface="+mn-cs"/>
              </a:rPr>
              <a:t>(-) Juros</a:t>
            </a:r>
          </a:p>
          <a:p>
            <a:pPr>
              <a:defRPr/>
            </a:pPr>
            <a:r>
              <a:rPr lang="pt-BR" sz="1600" b="1" dirty="0">
                <a:solidFill>
                  <a:srgbClr val="00FF00"/>
                </a:solidFill>
                <a:latin typeface="+mn-lt"/>
                <a:cs typeface="+mn-cs"/>
              </a:rPr>
              <a:t>     IR</a:t>
            </a:r>
          </a:p>
          <a:p>
            <a:pPr>
              <a:defRPr/>
            </a:pPr>
            <a:r>
              <a:rPr lang="pt-BR" sz="1600" b="1" dirty="0">
                <a:solidFill>
                  <a:srgbClr val="00FF00"/>
                </a:solidFill>
                <a:latin typeface="+mn-lt"/>
                <a:cs typeface="+mn-cs"/>
              </a:rPr>
              <a:t>     Depreciação</a:t>
            </a:r>
          </a:p>
          <a:p>
            <a:pPr>
              <a:defRPr/>
            </a:pPr>
            <a:r>
              <a:rPr lang="pt-BR" sz="1600" b="1" dirty="0">
                <a:solidFill>
                  <a:srgbClr val="00FF00"/>
                </a:solidFill>
                <a:latin typeface="+mn-lt"/>
                <a:cs typeface="+mn-cs"/>
              </a:rPr>
              <a:t>     Amortização</a:t>
            </a:r>
          </a:p>
        </p:txBody>
      </p:sp>
      <p:sp>
        <p:nvSpPr>
          <p:cNvPr id="19466" name="Text Box 22"/>
          <p:cNvSpPr txBox="1">
            <a:spLocks noChangeArrowheads="1"/>
          </p:cNvSpPr>
          <p:nvPr/>
        </p:nvSpPr>
        <p:spPr bwMode="auto">
          <a:xfrm>
            <a:off x="386954" y="6149975"/>
            <a:ext cx="195598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>
                <a:solidFill>
                  <a:schemeClr val="bg1"/>
                </a:solidFill>
              </a:rPr>
              <a:t>® Stern Stewart &amp; Company</a:t>
            </a:r>
          </a:p>
        </p:txBody>
      </p:sp>
    </p:spTree>
  </p:cSld>
  <p:clrMapOvr>
    <a:masterClrMapping/>
  </p:clrMapOvr>
  <p:transition spd="med" advTm="9000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Criação de valor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495300" y="1428750"/>
            <a:ext cx="8915400" cy="506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pt-BR" sz="2800" b="1" kern="0" dirty="0">
                <a:solidFill>
                  <a:schemeClr val="bg1"/>
                </a:solidFill>
                <a:latin typeface="Calibri" panose="020F0502020204030204" pitchFamily="34" charset="0"/>
                <a:cs typeface="+mn-cs"/>
              </a:rPr>
              <a:t>OS INSTRUMENTOS DE AVALIAÇÃO ...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581290" y="2862263"/>
            <a:ext cx="1950244" cy="360362"/>
          </a:xfrm>
          <a:prstGeom prst="rect">
            <a:avLst/>
          </a:prstGeom>
          <a:gradFill rotWithShape="1">
            <a:gsLst>
              <a:gs pos="0">
                <a:srgbClr val="BBE0E3"/>
              </a:gs>
              <a:gs pos="100000">
                <a:srgbClr val="BBE0E3">
                  <a:gamma/>
                  <a:shade val="5725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pt-BR" sz="1900" b="1">
                <a:solidFill>
                  <a:srgbClr val="001746"/>
                </a:solidFill>
                <a:latin typeface="+mn-lt"/>
                <a:cs typeface="+mn-cs"/>
              </a:rPr>
              <a:t>Rentabilidade</a:t>
            </a: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581290" y="3222625"/>
            <a:ext cx="1950244" cy="9906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2941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pt-BR" sz="1900" b="1">
                <a:solidFill>
                  <a:srgbClr val="001746"/>
                </a:solidFill>
                <a:latin typeface="+mn-lt"/>
                <a:cs typeface="+mn-cs"/>
              </a:rPr>
              <a:t>EBITDA</a:t>
            </a:r>
            <a:endParaRPr lang="pt-BR" sz="1900" b="1" baseline="30000">
              <a:solidFill>
                <a:srgbClr val="001746"/>
              </a:solidFill>
              <a:latin typeface="+mn-lt"/>
              <a:cs typeface="+mn-cs"/>
            </a:endParaRPr>
          </a:p>
          <a:p>
            <a:pPr>
              <a:defRPr/>
            </a:pPr>
            <a:r>
              <a:rPr lang="pt-BR" sz="1900" b="1">
                <a:solidFill>
                  <a:srgbClr val="001746"/>
                </a:solidFill>
                <a:latin typeface="+mn-lt"/>
                <a:cs typeface="+mn-cs"/>
              </a:rPr>
              <a:t>NOPAT</a:t>
            </a:r>
            <a:endParaRPr lang="pt-BR" sz="1900" b="1" baseline="30000">
              <a:solidFill>
                <a:srgbClr val="001746"/>
              </a:solidFill>
              <a:latin typeface="+mn-lt"/>
              <a:cs typeface="+mn-cs"/>
            </a:endParaRPr>
          </a:p>
          <a:p>
            <a:pPr>
              <a:defRPr/>
            </a:pPr>
            <a:r>
              <a:rPr lang="pt-BR" sz="1900" b="1">
                <a:solidFill>
                  <a:srgbClr val="001746"/>
                </a:solidFill>
                <a:latin typeface="+mn-lt"/>
                <a:cs typeface="+mn-cs"/>
              </a:rPr>
              <a:t>EVA </a:t>
            </a:r>
            <a:r>
              <a:rPr lang="en-US" sz="1900" b="1">
                <a:solidFill>
                  <a:srgbClr val="001746"/>
                </a:solidFill>
                <a:latin typeface="+mn-lt"/>
                <a:cs typeface="+mn-cs"/>
              </a:rPr>
              <a:t>®</a:t>
            </a:r>
            <a:endParaRPr lang="en-US" sz="1900" b="1" baseline="30000">
              <a:solidFill>
                <a:srgbClr val="001746"/>
              </a:solidFill>
              <a:latin typeface="+mn-lt"/>
              <a:cs typeface="+mn-cs"/>
            </a:endParaRPr>
          </a:p>
        </p:txBody>
      </p:sp>
      <p:sp>
        <p:nvSpPr>
          <p:cNvPr id="20486" name="Line 15"/>
          <p:cNvSpPr>
            <a:spLocks noChangeShapeType="1"/>
          </p:cNvSpPr>
          <p:nvPr/>
        </p:nvSpPr>
        <p:spPr bwMode="auto">
          <a:xfrm>
            <a:off x="1752469" y="3673475"/>
            <a:ext cx="3587485" cy="102235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0487" name="Line 17"/>
          <p:cNvSpPr>
            <a:spLocks noChangeShapeType="1"/>
          </p:cNvSpPr>
          <p:nvPr/>
        </p:nvSpPr>
        <p:spPr bwMode="auto">
          <a:xfrm flipV="1">
            <a:off x="1848777" y="2695576"/>
            <a:ext cx="2330317" cy="70802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9" name="Text Box 18"/>
          <p:cNvSpPr txBox="1">
            <a:spLocks noChangeArrowheads="1"/>
          </p:cNvSpPr>
          <p:nvPr/>
        </p:nvSpPr>
        <p:spPr bwMode="auto">
          <a:xfrm>
            <a:off x="484982" y="4843464"/>
            <a:ext cx="2244717" cy="1138773"/>
          </a:xfrm>
          <a:prstGeom prst="rect">
            <a:avLst/>
          </a:prstGeom>
          <a:solidFill>
            <a:srgbClr val="005472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1700" b="1" dirty="0" err="1">
                <a:solidFill>
                  <a:srgbClr val="FFFF00"/>
                </a:solidFill>
                <a:latin typeface="Calibri" panose="020F0502020204030204" pitchFamily="34" charset="0"/>
                <a:cs typeface="+mn-cs"/>
              </a:rPr>
              <a:t>Economic</a:t>
            </a:r>
            <a:r>
              <a:rPr lang="pt-BR" sz="1700" b="1" dirty="0">
                <a:solidFill>
                  <a:srgbClr val="FFFF00"/>
                </a:solidFill>
                <a:latin typeface="Calibri" panose="020F0502020204030204" pitchFamily="34" charset="0"/>
                <a:cs typeface="+mn-cs"/>
              </a:rPr>
              <a:t> </a:t>
            </a:r>
            <a:r>
              <a:rPr lang="pt-BR" sz="1700" b="1" dirty="0" err="1">
                <a:solidFill>
                  <a:srgbClr val="FFFF00"/>
                </a:solidFill>
                <a:latin typeface="Calibri" panose="020F0502020204030204" pitchFamily="34" charset="0"/>
                <a:cs typeface="+mn-cs"/>
              </a:rPr>
              <a:t>Value</a:t>
            </a:r>
            <a:r>
              <a:rPr lang="pt-BR" sz="1700" b="1" dirty="0">
                <a:solidFill>
                  <a:srgbClr val="FFFF00"/>
                </a:solidFill>
                <a:latin typeface="Calibri" panose="020F0502020204030204" pitchFamily="34" charset="0"/>
                <a:cs typeface="+mn-cs"/>
              </a:rPr>
              <a:t> </a:t>
            </a:r>
            <a:r>
              <a:rPr lang="pt-BR" sz="1700" b="1" dirty="0" err="1">
                <a:solidFill>
                  <a:srgbClr val="FFFF00"/>
                </a:solidFill>
                <a:latin typeface="Calibri" panose="020F0502020204030204" pitchFamily="34" charset="0"/>
                <a:cs typeface="+mn-cs"/>
              </a:rPr>
              <a:t>Added</a:t>
            </a:r>
            <a:endParaRPr lang="pt-BR" sz="1700" b="1" dirty="0">
              <a:solidFill>
                <a:srgbClr val="FFFF00"/>
              </a:solidFill>
              <a:latin typeface="Calibri" panose="020F0502020204030204" pitchFamily="34" charset="0"/>
              <a:cs typeface="+mn-cs"/>
            </a:endParaRPr>
          </a:p>
          <a:p>
            <a:pPr>
              <a:defRPr/>
            </a:pPr>
            <a:r>
              <a:rPr lang="pt-BR" sz="1700" b="1" dirty="0">
                <a:solidFill>
                  <a:srgbClr val="FFFF00"/>
                </a:solidFill>
                <a:latin typeface="Calibri" panose="020F0502020204030204" pitchFamily="34" charset="0"/>
                <a:cs typeface="+mn-cs"/>
              </a:rPr>
              <a:t>é dado por:</a:t>
            </a:r>
          </a:p>
          <a:p>
            <a:pPr>
              <a:defRPr/>
            </a:pPr>
            <a:r>
              <a:rPr lang="pt-BR" sz="1700" b="1" dirty="0">
                <a:solidFill>
                  <a:srgbClr val="4FFF4F"/>
                </a:solidFill>
                <a:latin typeface="Calibri" panose="020F0502020204030204" pitchFamily="34" charset="0"/>
                <a:cs typeface="+mn-cs"/>
              </a:rPr>
              <a:t>NOPAT</a:t>
            </a:r>
          </a:p>
          <a:p>
            <a:pPr>
              <a:defRPr/>
            </a:pPr>
            <a:r>
              <a:rPr lang="pt-BR" sz="1700" b="1" dirty="0">
                <a:solidFill>
                  <a:srgbClr val="4FFF4F"/>
                </a:solidFill>
                <a:latin typeface="Calibri" panose="020F0502020204030204" pitchFamily="34" charset="0"/>
                <a:cs typeface="+mn-cs"/>
              </a:rPr>
              <a:t>(-) Custo do capital</a:t>
            </a:r>
          </a:p>
        </p:txBody>
      </p:sp>
      <p:sp>
        <p:nvSpPr>
          <p:cNvPr id="10" name="Line 19"/>
          <p:cNvSpPr>
            <a:spLocks noChangeShapeType="1"/>
          </p:cNvSpPr>
          <p:nvPr/>
        </p:nvSpPr>
        <p:spPr bwMode="auto">
          <a:xfrm flipH="1">
            <a:off x="1556412" y="4033838"/>
            <a:ext cx="0" cy="62865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pt-BR">
              <a:latin typeface="+mn-lt"/>
              <a:cs typeface="+mn-cs"/>
            </a:endParaRPr>
          </a:p>
        </p:txBody>
      </p:sp>
      <p:sp>
        <p:nvSpPr>
          <p:cNvPr id="11" name="Text Box 20"/>
          <p:cNvSpPr txBox="1">
            <a:spLocks noChangeArrowheads="1"/>
          </p:cNvSpPr>
          <p:nvPr/>
        </p:nvSpPr>
        <p:spPr bwMode="auto">
          <a:xfrm>
            <a:off x="4270244" y="2143125"/>
            <a:ext cx="5071665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r>
              <a:rPr lang="pt-BR" sz="1600" b="1" dirty="0" err="1">
                <a:solidFill>
                  <a:srgbClr val="FFFF99"/>
                </a:solidFill>
                <a:latin typeface="+mn-lt"/>
                <a:cs typeface="+mn-cs"/>
              </a:rPr>
              <a:t>Earnings</a:t>
            </a:r>
            <a:r>
              <a:rPr lang="pt-BR" sz="1600" b="1" dirty="0">
                <a:solidFill>
                  <a:srgbClr val="FFFF99"/>
                </a:solidFill>
                <a:latin typeface="+mn-lt"/>
                <a:cs typeface="+mn-cs"/>
              </a:rPr>
              <a:t> </a:t>
            </a:r>
            <a:r>
              <a:rPr lang="pt-BR" sz="1600" b="1" dirty="0" err="1">
                <a:solidFill>
                  <a:srgbClr val="FFFF99"/>
                </a:solidFill>
                <a:latin typeface="+mn-lt"/>
                <a:cs typeface="+mn-cs"/>
              </a:rPr>
              <a:t>Before</a:t>
            </a:r>
            <a:r>
              <a:rPr lang="pt-BR" sz="1600" b="1" dirty="0">
                <a:solidFill>
                  <a:srgbClr val="FFFF99"/>
                </a:solidFill>
                <a:latin typeface="+mn-lt"/>
                <a:cs typeface="+mn-cs"/>
              </a:rPr>
              <a:t> </a:t>
            </a:r>
            <a:r>
              <a:rPr lang="pt-BR" sz="1600" b="1" dirty="0" err="1">
                <a:solidFill>
                  <a:srgbClr val="FFFF99"/>
                </a:solidFill>
                <a:latin typeface="+mn-lt"/>
                <a:cs typeface="+mn-cs"/>
              </a:rPr>
              <a:t>Interest</a:t>
            </a:r>
            <a:r>
              <a:rPr lang="pt-BR" sz="1600" b="1" dirty="0">
                <a:solidFill>
                  <a:srgbClr val="FFFF99"/>
                </a:solidFill>
                <a:latin typeface="+mn-lt"/>
                <a:cs typeface="+mn-cs"/>
              </a:rPr>
              <a:t>, </a:t>
            </a:r>
            <a:r>
              <a:rPr lang="pt-BR" sz="1600" b="1" dirty="0" err="1">
                <a:solidFill>
                  <a:srgbClr val="FFFF99"/>
                </a:solidFill>
                <a:latin typeface="+mn-lt"/>
                <a:cs typeface="+mn-cs"/>
              </a:rPr>
              <a:t>Tax</a:t>
            </a:r>
            <a:r>
              <a:rPr lang="pt-BR" sz="1600" b="1" dirty="0">
                <a:solidFill>
                  <a:srgbClr val="FFFF99"/>
                </a:solidFill>
                <a:latin typeface="+mn-lt"/>
                <a:cs typeface="+mn-cs"/>
              </a:rPr>
              <a:t>, </a:t>
            </a:r>
            <a:r>
              <a:rPr lang="pt-BR" sz="1600" b="1" dirty="0" err="1">
                <a:solidFill>
                  <a:srgbClr val="FFFF99"/>
                </a:solidFill>
                <a:latin typeface="+mn-lt"/>
                <a:cs typeface="+mn-cs"/>
              </a:rPr>
              <a:t>Depreciation</a:t>
            </a:r>
            <a:r>
              <a:rPr lang="pt-BR" sz="1600" b="1" dirty="0">
                <a:solidFill>
                  <a:srgbClr val="FFFF99"/>
                </a:solidFill>
                <a:latin typeface="+mn-lt"/>
                <a:cs typeface="+mn-cs"/>
              </a:rPr>
              <a:t> </a:t>
            </a:r>
            <a:r>
              <a:rPr lang="pt-BR" sz="1600" b="1" dirty="0" err="1">
                <a:solidFill>
                  <a:srgbClr val="FFFF99"/>
                </a:solidFill>
                <a:latin typeface="+mn-lt"/>
                <a:cs typeface="+mn-cs"/>
              </a:rPr>
              <a:t>and</a:t>
            </a:r>
            <a:r>
              <a:rPr lang="pt-BR" sz="1600" b="1" dirty="0">
                <a:solidFill>
                  <a:srgbClr val="FFFF99"/>
                </a:solidFill>
                <a:latin typeface="+mn-lt"/>
                <a:cs typeface="+mn-cs"/>
              </a:rPr>
              <a:t> </a:t>
            </a:r>
            <a:r>
              <a:rPr lang="pt-BR" sz="1600" b="1" dirty="0" err="1">
                <a:solidFill>
                  <a:srgbClr val="FFFF99"/>
                </a:solidFill>
                <a:latin typeface="+mn-lt"/>
                <a:cs typeface="+mn-cs"/>
              </a:rPr>
              <a:t>Amortization</a:t>
            </a:r>
            <a:r>
              <a:rPr lang="pt-BR" sz="1600" b="1" dirty="0">
                <a:solidFill>
                  <a:srgbClr val="FFFF99"/>
                </a:solidFill>
                <a:latin typeface="+mn-lt"/>
                <a:cs typeface="+mn-cs"/>
              </a:rPr>
              <a:t>. É dado pela fórmula:</a:t>
            </a:r>
          </a:p>
          <a:p>
            <a:pPr algn="just">
              <a:defRPr/>
            </a:pPr>
            <a:r>
              <a:rPr lang="pt-BR" sz="1600" b="1" dirty="0">
                <a:solidFill>
                  <a:srgbClr val="00FF00"/>
                </a:solidFill>
                <a:latin typeface="+mn-lt"/>
                <a:cs typeface="+mn-cs"/>
              </a:rPr>
              <a:t>Vendas de serviços</a:t>
            </a:r>
          </a:p>
          <a:p>
            <a:pPr algn="just">
              <a:defRPr/>
            </a:pPr>
            <a:r>
              <a:rPr lang="pt-BR" sz="1600" b="1" dirty="0">
                <a:solidFill>
                  <a:srgbClr val="00FF00"/>
                </a:solidFill>
                <a:latin typeface="+mn-lt"/>
                <a:cs typeface="+mn-cs"/>
              </a:rPr>
              <a:t>(-) Custos operacionais</a:t>
            </a:r>
          </a:p>
          <a:p>
            <a:pPr lvl="1" algn="just">
              <a:buFontTx/>
              <a:buChar char="•"/>
              <a:defRPr/>
            </a:pPr>
            <a:r>
              <a:rPr lang="pt-BR" sz="1600" b="1" dirty="0">
                <a:solidFill>
                  <a:srgbClr val="00FF00"/>
                </a:solidFill>
                <a:latin typeface="+mn-lt"/>
                <a:cs typeface="+mn-cs"/>
              </a:rPr>
              <a:t> Pessoal</a:t>
            </a:r>
          </a:p>
          <a:p>
            <a:pPr lvl="1" algn="just">
              <a:buFontTx/>
              <a:buChar char="•"/>
              <a:defRPr/>
            </a:pPr>
            <a:r>
              <a:rPr lang="pt-BR" sz="1600" b="1" dirty="0">
                <a:solidFill>
                  <a:srgbClr val="00FF00"/>
                </a:solidFill>
                <a:latin typeface="+mn-lt"/>
                <a:cs typeface="+mn-cs"/>
              </a:rPr>
              <a:t> </a:t>
            </a:r>
            <a:r>
              <a:rPr lang="pt-BR" sz="1600" b="1" dirty="0" err="1">
                <a:solidFill>
                  <a:srgbClr val="00FF00"/>
                </a:solidFill>
                <a:latin typeface="+mn-lt"/>
                <a:cs typeface="+mn-cs"/>
              </a:rPr>
              <a:t>Infra-estrutura</a:t>
            </a:r>
            <a:endParaRPr lang="pt-BR" sz="1600" b="1" dirty="0">
              <a:solidFill>
                <a:srgbClr val="00FF00"/>
              </a:solidFill>
              <a:latin typeface="+mn-lt"/>
              <a:cs typeface="+mn-cs"/>
            </a:endParaRPr>
          </a:p>
          <a:p>
            <a:pPr lvl="1" algn="just">
              <a:buFontTx/>
              <a:buChar char="•"/>
              <a:defRPr/>
            </a:pPr>
            <a:r>
              <a:rPr lang="pt-BR" sz="1600" b="1" dirty="0">
                <a:solidFill>
                  <a:srgbClr val="00FF00"/>
                </a:solidFill>
                <a:latin typeface="+mn-lt"/>
                <a:cs typeface="+mn-cs"/>
              </a:rPr>
              <a:t> Marketing</a:t>
            </a:r>
          </a:p>
        </p:txBody>
      </p:sp>
      <p:sp>
        <p:nvSpPr>
          <p:cNvPr id="12" name="Text Box 21"/>
          <p:cNvSpPr txBox="1">
            <a:spLocks noChangeArrowheads="1"/>
          </p:cNvSpPr>
          <p:nvPr/>
        </p:nvSpPr>
        <p:spPr bwMode="auto">
          <a:xfrm>
            <a:off x="5537730" y="4235450"/>
            <a:ext cx="383444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1600" b="1" dirty="0">
                <a:solidFill>
                  <a:srgbClr val="FFFF99"/>
                </a:solidFill>
                <a:latin typeface="+mn-lt"/>
                <a:cs typeface="+mn-cs"/>
              </a:rPr>
              <a:t>Net </a:t>
            </a:r>
            <a:r>
              <a:rPr lang="pt-BR" sz="1600" b="1" dirty="0" err="1">
                <a:solidFill>
                  <a:srgbClr val="FFFF99"/>
                </a:solidFill>
                <a:latin typeface="+mn-lt"/>
                <a:cs typeface="+mn-cs"/>
              </a:rPr>
              <a:t>Operating</a:t>
            </a:r>
            <a:r>
              <a:rPr lang="pt-BR" sz="1600" b="1" dirty="0">
                <a:solidFill>
                  <a:srgbClr val="FFFF99"/>
                </a:solidFill>
                <a:latin typeface="+mn-lt"/>
                <a:cs typeface="+mn-cs"/>
              </a:rPr>
              <a:t> </a:t>
            </a:r>
            <a:r>
              <a:rPr lang="pt-BR" sz="1600" b="1" dirty="0" err="1">
                <a:solidFill>
                  <a:srgbClr val="FFFF99"/>
                </a:solidFill>
                <a:latin typeface="+mn-lt"/>
                <a:cs typeface="+mn-cs"/>
              </a:rPr>
              <a:t>Profit</a:t>
            </a:r>
            <a:r>
              <a:rPr lang="pt-BR" sz="1600" b="1" dirty="0">
                <a:solidFill>
                  <a:srgbClr val="FFFF99"/>
                </a:solidFill>
                <a:latin typeface="+mn-lt"/>
                <a:cs typeface="+mn-cs"/>
              </a:rPr>
              <a:t> </a:t>
            </a:r>
            <a:r>
              <a:rPr lang="pt-BR" sz="1600" b="1" dirty="0" err="1">
                <a:solidFill>
                  <a:srgbClr val="FFFF99"/>
                </a:solidFill>
                <a:latin typeface="+mn-lt"/>
                <a:cs typeface="+mn-cs"/>
              </a:rPr>
              <a:t>After</a:t>
            </a:r>
            <a:r>
              <a:rPr lang="pt-BR" sz="1600" b="1" dirty="0">
                <a:solidFill>
                  <a:srgbClr val="FFFF99"/>
                </a:solidFill>
                <a:latin typeface="+mn-lt"/>
                <a:cs typeface="+mn-cs"/>
              </a:rPr>
              <a:t> </a:t>
            </a:r>
            <a:r>
              <a:rPr lang="pt-BR" sz="1600" b="1" dirty="0" err="1">
                <a:solidFill>
                  <a:srgbClr val="FFFF99"/>
                </a:solidFill>
                <a:latin typeface="+mn-lt"/>
                <a:cs typeface="+mn-cs"/>
              </a:rPr>
              <a:t>Tax</a:t>
            </a:r>
            <a:r>
              <a:rPr lang="pt-BR" sz="1600" b="1" dirty="0">
                <a:solidFill>
                  <a:srgbClr val="FFFF99"/>
                </a:solidFill>
                <a:latin typeface="+mn-lt"/>
                <a:cs typeface="+mn-cs"/>
              </a:rPr>
              <a:t>. Dado por:</a:t>
            </a:r>
          </a:p>
          <a:p>
            <a:pPr>
              <a:defRPr/>
            </a:pPr>
            <a:r>
              <a:rPr lang="pt-BR" sz="1600" b="1" dirty="0">
                <a:solidFill>
                  <a:srgbClr val="00FF00"/>
                </a:solidFill>
                <a:latin typeface="+mn-lt"/>
                <a:cs typeface="+mn-cs"/>
              </a:rPr>
              <a:t>EBITDA</a:t>
            </a:r>
          </a:p>
          <a:p>
            <a:pPr>
              <a:defRPr/>
            </a:pPr>
            <a:r>
              <a:rPr lang="pt-BR" sz="1600" b="1" dirty="0">
                <a:solidFill>
                  <a:srgbClr val="00FF00"/>
                </a:solidFill>
                <a:latin typeface="+mn-lt"/>
                <a:cs typeface="+mn-cs"/>
              </a:rPr>
              <a:t>(-) Juros</a:t>
            </a:r>
          </a:p>
          <a:p>
            <a:pPr>
              <a:defRPr/>
            </a:pPr>
            <a:r>
              <a:rPr lang="pt-BR" sz="1600" b="1" dirty="0">
                <a:solidFill>
                  <a:srgbClr val="00FF00"/>
                </a:solidFill>
                <a:latin typeface="+mn-lt"/>
                <a:cs typeface="+mn-cs"/>
              </a:rPr>
              <a:t>     IR</a:t>
            </a:r>
          </a:p>
          <a:p>
            <a:pPr>
              <a:defRPr/>
            </a:pPr>
            <a:r>
              <a:rPr lang="pt-BR" sz="1600" b="1" dirty="0">
                <a:solidFill>
                  <a:srgbClr val="00FF00"/>
                </a:solidFill>
                <a:latin typeface="+mn-lt"/>
                <a:cs typeface="+mn-cs"/>
              </a:rPr>
              <a:t>     Depreciação</a:t>
            </a:r>
          </a:p>
          <a:p>
            <a:pPr>
              <a:defRPr/>
            </a:pPr>
            <a:r>
              <a:rPr lang="pt-BR" sz="1600" b="1" dirty="0">
                <a:solidFill>
                  <a:srgbClr val="00FF00"/>
                </a:solidFill>
                <a:latin typeface="+mn-lt"/>
                <a:cs typeface="+mn-cs"/>
              </a:rPr>
              <a:t>     Amortização</a:t>
            </a:r>
          </a:p>
        </p:txBody>
      </p:sp>
      <p:sp>
        <p:nvSpPr>
          <p:cNvPr id="20492" name="Text Box 22"/>
          <p:cNvSpPr txBox="1">
            <a:spLocks noChangeArrowheads="1"/>
          </p:cNvSpPr>
          <p:nvPr/>
        </p:nvSpPr>
        <p:spPr bwMode="auto">
          <a:xfrm>
            <a:off x="386954" y="6149975"/>
            <a:ext cx="195598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>
                <a:solidFill>
                  <a:schemeClr val="bg1"/>
                </a:solidFill>
              </a:rPr>
              <a:t>® Stern Stewart &amp; Company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3463661" y="6049963"/>
            <a:ext cx="4971918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69804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pt-BR" b="1">
                <a:latin typeface="Calibri" panose="020F0502020204030204" pitchFamily="34" charset="0"/>
                <a:cs typeface="+mn-cs"/>
              </a:rPr>
              <a:t>Capital investido X Custo médio do capital</a:t>
            </a:r>
          </a:p>
        </p:txBody>
      </p:sp>
      <p:sp>
        <p:nvSpPr>
          <p:cNvPr id="16" name="Line 29"/>
          <p:cNvSpPr>
            <a:spLocks noChangeShapeType="1"/>
          </p:cNvSpPr>
          <p:nvPr/>
        </p:nvSpPr>
        <p:spPr bwMode="auto">
          <a:xfrm>
            <a:off x="2584848" y="5781676"/>
            <a:ext cx="877094" cy="3587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pt-BR" sz="1600">
              <a:latin typeface="+mn-lt"/>
              <a:cs typeface="+mn-cs"/>
            </a:endParaRPr>
          </a:p>
        </p:txBody>
      </p:sp>
    </p:spTree>
  </p:cSld>
  <p:clrMapOvr>
    <a:masterClrMapping/>
  </p:clrMapOvr>
  <p:transition spd="med" advTm="7000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Criação de valor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495300" y="1428750"/>
            <a:ext cx="8915400" cy="506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pt-BR" sz="2800" b="1" kern="0" dirty="0">
                <a:solidFill>
                  <a:schemeClr val="bg1"/>
                </a:solidFill>
                <a:latin typeface="Calibri" panose="020F0502020204030204" pitchFamily="34" charset="0"/>
                <a:cs typeface="+mn-cs"/>
              </a:rPr>
              <a:t>OS INSTRUMENTOS DE AVALIAÇÃO ...</a:t>
            </a:r>
          </a:p>
          <a:p>
            <a:pPr marL="628650" lvl="1" indent="-171450">
              <a:lnSpc>
                <a:spcPct val="90000"/>
              </a:lnSpc>
              <a:spcBef>
                <a:spcPts val="3000"/>
              </a:spcBef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pt-BR" sz="2400" b="1" kern="0" dirty="0">
                <a:solidFill>
                  <a:srgbClr val="FFFF99"/>
                </a:solidFill>
                <a:latin typeface="Calibri" panose="020F0502020204030204" pitchFamily="34" charset="0"/>
                <a:cs typeface="+mn-cs"/>
              </a:rPr>
              <a:t>Cada um dos itens deverá ser questionado sob uma criteriosa lupa para que desperdícios sejam eliminados e oportunidades sejam aproveitadas. E isso para cada um dos centros de responsabilidades ....</a:t>
            </a:r>
          </a:p>
        </p:txBody>
      </p:sp>
    </p:spTree>
  </p:cSld>
  <p:clrMapOvr>
    <a:masterClrMapping/>
  </p:clrMapOvr>
  <p:transition spd="med" advTm="9000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Criação de valor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495300" y="1428750"/>
            <a:ext cx="8915400" cy="506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pt-BR" sz="2800" b="1" kern="0" dirty="0">
                <a:solidFill>
                  <a:schemeClr val="bg1"/>
                </a:solidFill>
                <a:latin typeface="Calibri" panose="020F0502020204030204" pitchFamily="34" charset="0"/>
                <a:cs typeface="+mn-cs"/>
              </a:rPr>
              <a:t>OS INSTRUMENTOS DE AVALIAÇÃO ...</a:t>
            </a:r>
          </a:p>
          <a:p>
            <a:pPr marL="628650" lvl="1" indent="-171450">
              <a:lnSpc>
                <a:spcPct val="90000"/>
              </a:lnSpc>
              <a:spcBef>
                <a:spcPts val="3000"/>
              </a:spcBef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pt-BR" sz="2400" b="1" kern="0" dirty="0">
                <a:solidFill>
                  <a:srgbClr val="FFFF99"/>
                </a:solidFill>
                <a:latin typeface="Calibri" panose="020F0502020204030204" pitchFamily="34" charset="0"/>
                <a:cs typeface="+mn-cs"/>
              </a:rPr>
              <a:t>Cada um dos itens deverá ser questionado sob uma criteriosa lupa para que desperdícios sejam eliminados e oportunidades sejam aproveitadas. E isso para cada um dos centros de responsabilidades ....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6805022"/>
              </p:ext>
            </p:extLst>
          </p:nvPr>
        </p:nvGraphicFramePr>
        <p:xfrm>
          <a:off x="1083469" y="3792538"/>
          <a:ext cx="8307000" cy="2773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7000"/>
                <a:gridCol w="1560000"/>
                <a:gridCol w="1560000"/>
                <a:gridCol w="1560000"/>
                <a:gridCol w="1560000"/>
              </a:tblGrid>
              <a:tr h="347458">
                <a:tc>
                  <a:txBody>
                    <a:bodyPr/>
                    <a:lstStyle/>
                    <a:p>
                      <a:endParaRPr lang="pt-BR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smtClean="0">
                          <a:solidFill>
                            <a:schemeClr val="bg1"/>
                          </a:solidFill>
                        </a:rPr>
                        <a:t>ÁREA 1</a:t>
                      </a:r>
                      <a:endParaRPr lang="pt-BR" sz="1400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smtClean="0">
                          <a:solidFill>
                            <a:schemeClr val="bg1"/>
                          </a:solidFill>
                        </a:rPr>
                        <a:t>ÁREA 2</a:t>
                      </a:r>
                      <a:endParaRPr lang="pt-BR" sz="1400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bg1"/>
                          </a:solidFill>
                        </a:rPr>
                        <a:t>.........</a:t>
                      </a:r>
                      <a:endParaRPr lang="pt-BR" sz="1400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bg1"/>
                          </a:solidFill>
                        </a:rPr>
                        <a:t>TOTAL</a:t>
                      </a:r>
                      <a:endParaRPr lang="pt-BR" sz="1400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solidFill>
                      <a:schemeClr val="accent1">
                        <a:alpha val="30000"/>
                      </a:schemeClr>
                    </a:solidFill>
                  </a:tcPr>
                </a:tc>
              </a:tr>
              <a:tr h="347458">
                <a:tc>
                  <a:txBody>
                    <a:bodyPr/>
                    <a:lstStyle/>
                    <a:p>
                      <a:r>
                        <a:rPr lang="pt-BR" sz="1400" b="1" dirty="0" smtClean="0">
                          <a:solidFill>
                            <a:schemeClr val="bg1"/>
                          </a:solidFill>
                        </a:rPr>
                        <a:t>RECEITAS</a:t>
                      </a:r>
                      <a:endParaRPr lang="pt-BR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solidFill>
                      <a:schemeClr val="accent1">
                        <a:alpha val="30000"/>
                      </a:schemeClr>
                    </a:solidFill>
                  </a:tcPr>
                </a:tc>
              </a:tr>
              <a:tr h="347458">
                <a:tc>
                  <a:txBody>
                    <a:bodyPr/>
                    <a:lstStyle/>
                    <a:p>
                      <a:r>
                        <a:rPr lang="pt-BR" sz="1400" b="1" dirty="0" smtClean="0">
                          <a:solidFill>
                            <a:schemeClr val="bg1"/>
                          </a:solidFill>
                        </a:rPr>
                        <a:t>(-) FOLHA</a:t>
                      </a:r>
                      <a:endParaRPr lang="pt-BR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pt-BR" sz="140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solidFill>
                      <a:schemeClr val="accent1">
                        <a:alpha val="30000"/>
                      </a:schemeClr>
                    </a:solidFill>
                  </a:tcPr>
                </a:tc>
              </a:tr>
              <a:tr h="347458">
                <a:tc>
                  <a:txBody>
                    <a:bodyPr/>
                    <a:lstStyle/>
                    <a:p>
                      <a:r>
                        <a:rPr lang="pt-BR" sz="1400" b="1" dirty="0" smtClean="0">
                          <a:solidFill>
                            <a:schemeClr val="bg1"/>
                          </a:solidFill>
                        </a:rPr>
                        <a:t>(-) ESTRUTURA</a:t>
                      </a:r>
                      <a:endParaRPr lang="pt-BR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pt-BR" sz="140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pt-BR" sz="140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solidFill>
                      <a:schemeClr val="accent1">
                        <a:alpha val="30000"/>
                      </a:schemeClr>
                    </a:solidFill>
                  </a:tcPr>
                </a:tc>
              </a:tr>
              <a:tr h="347458">
                <a:tc>
                  <a:txBody>
                    <a:bodyPr/>
                    <a:lstStyle/>
                    <a:p>
                      <a:r>
                        <a:rPr lang="pt-BR" sz="1400" b="1" dirty="0" smtClean="0">
                          <a:solidFill>
                            <a:schemeClr val="bg1"/>
                          </a:solidFill>
                        </a:rPr>
                        <a:t>(-) MKT</a:t>
                      </a:r>
                      <a:endParaRPr lang="pt-BR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pt-BR" sz="140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pt-BR" sz="140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pt-BR" sz="140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solidFill>
                      <a:schemeClr val="accent1">
                        <a:alpha val="30000"/>
                      </a:schemeClr>
                    </a:solidFill>
                  </a:tcPr>
                </a:tc>
              </a:tr>
              <a:tr h="485489">
                <a:tc>
                  <a:txBody>
                    <a:bodyPr/>
                    <a:lstStyle/>
                    <a:p>
                      <a:r>
                        <a:rPr lang="pt-BR" sz="1400" b="1" dirty="0" smtClean="0">
                          <a:solidFill>
                            <a:schemeClr val="bg1"/>
                          </a:solidFill>
                        </a:rPr>
                        <a:t>EBITDA</a:t>
                      </a:r>
                      <a:endParaRPr lang="pt-BR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Não</a:t>
                      </a:r>
                      <a:r>
                        <a:rPr lang="pt-BR" sz="1400" b="1" baseline="0" dirty="0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admitir áreas com EBITDA negativo em </a:t>
                      </a:r>
                      <a:r>
                        <a:rPr lang="pt-BR" sz="1400" b="1" u="sng" baseline="0" dirty="0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nenhuma</a:t>
                      </a:r>
                      <a:r>
                        <a:rPr lang="pt-BR" sz="1400" b="1" baseline="0" dirty="0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circunstância.</a:t>
                      </a:r>
                      <a:endParaRPr lang="pt-BR" sz="1400" b="1" dirty="0">
                        <a:solidFill>
                          <a:srgbClr val="CC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9060" marR="99060" anchor="ctr">
                    <a:solidFill>
                      <a:schemeClr val="bg1">
                        <a:alpha val="96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solidFill>
                      <a:schemeClr val="accent1">
                        <a:alpha val="30000"/>
                      </a:schemeClr>
                    </a:solidFill>
                  </a:tcPr>
                </a:tc>
              </a:tr>
              <a:tr h="485489">
                <a:tc>
                  <a:txBody>
                    <a:bodyPr/>
                    <a:lstStyle/>
                    <a:p>
                      <a:r>
                        <a:rPr lang="pt-BR" sz="1400" b="1" dirty="0" smtClean="0">
                          <a:solidFill>
                            <a:schemeClr val="bg1"/>
                          </a:solidFill>
                        </a:rPr>
                        <a:t>EVA</a:t>
                      </a:r>
                      <a:endParaRPr lang="pt-BR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 EVA DEVE SER </a:t>
                      </a:r>
                      <a:r>
                        <a:rPr lang="pt-BR" sz="1400" b="1" u="sng" dirty="0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SEMPRE</a:t>
                      </a:r>
                      <a:r>
                        <a:rPr lang="pt-BR" sz="1400" b="1" dirty="0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INCENTIVAR  A CONTINUIDADE DO ESCRITÓRIO</a:t>
                      </a:r>
                      <a:endParaRPr lang="pt-BR" sz="1400" b="1" dirty="0">
                        <a:solidFill>
                          <a:srgbClr val="CC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9060" marR="99060" anchor="ctr">
                    <a:solidFill>
                      <a:schemeClr val="bg1">
                        <a:alpha val="96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3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Elipse 5"/>
          <p:cNvSpPr/>
          <p:nvPr/>
        </p:nvSpPr>
        <p:spPr>
          <a:xfrm>
            <a:off x="3637360" y="4257675"/>
            <a:ext cx="3652838" cy="1143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QUESTIONAR CONTINUAMENTE</a:t>
            </a:r>
          </a:p>
        </p:txBody>
      </p:sp>
    </p:spTree>
  </p:cSld>
  <p:clrMapOvr>
    <a:masterClrMapping/>
  </p:clrMapOvr>
  <p:transition spd="med" advTm="9000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A oportunidade das medidas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495300" y="1428750"/>
            <a:ext cx="8915400" cy="506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pt-BR" sz="2800" b="1" kern="0" dirty="0">
                <a:solidFill>
                  <a:schemeClr val="bg1"/>
                </a:solidFill>
                <a:latin typeface="Calibri" panose="020F0502020204030204" pitchFamily="34" charset="0"/>
                <a:cs typeface="+mn-cs"/>
              </a:rPr>
              <a:t>MAS, AFINAL, QUANDO IMPLANTAR AS MEDIDAS E CONTROLES?</a:t>
            </a:r>
          </a:p>
          <a:p>
            <a:pPr marL="628650" lvl="1" indent="-17145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2400" b="1" kern="0" dirty="0">
                <a:solidFill>
                  <a:srgbClr val="FFFF99"/>
                </a:solidFill>
                <a:latin typeface="Calibri" panose="020F0502020204030204" pitchFamily="34" charset="0"/>
                <a:cs typeface="+mn-cs"/>
              </a:rPr>
              <a:t>Parece óbvio que imediatamente! </a:t>
            </a:r>
          </a:p>
          <a:p>
            <a:pPr marL="628650" lvl="1" indent="-17145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defRPr/>
            </a:pPr>
            <a:r>
              <a:rPr lang="pt-BR" sz="2400" b="1" kern="0">
                <a:solidFill>
                  <a:srgbClr val="FFFF99"/>
                </a:solidFill>
                <a:latin typeface="Calibri" panose="020F0502020204030204" pitchFamily="34" charset="0"/>
                <a:cs typeface="+mn-cs"/>
              </a:rPr>
              <a:t>	</a:t>
            </a:r>
            <a:r>
              <a:rPr lang="pt-BR" sz="2400" b="1" kern="0" smtClean="0">
                <a:solidFill>
                  <a:srgbClr val="FFFF99"/>
                </a:solidFill>
                <a:latin typeface="Calibri" panose="020F0502020204030204" pitchFamily="34" charset="0"/>
                <a:cs typeface="+mn-cs"/>
              </a:rPr>
              <a:t>A crise que se iniciou em março de 2014 atingiu um estado agudo e, a menos que as medidas em estudo pelo governo surtam efeito, tende a se prolongar por alguns anos.</a:t>
            </a:r>
            <a:endParaRPr lang="pt-BR" sz="2400" b="1" kern="0" dirty="0">
              <a:solidFill>
                <a:srgbClr val="FFFF99"/>
              </a:solidFill>
              <a:latin typeface="Calibri" panose="020F0502020204030204" pitchFamily="34" charset="0"/>
              <a:cs typeface="+mn-cs"/>
            </a:endParaRPr>
          </a:p>
          <a:p>
            <a:pPr marL="628650" lvl="1" indent="-17145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defRPr/>
            </a:pPr>
            <a:r>
              <a:rPr lang="pt-BR" sz="2400" b="1" kern="0" dirty="0">
                <a:solidFill>
                  <a:srgbClr val="FFFF99"/>
                </a:solidFill>
                <a:latin typeface="Calibri" panose="020F0502020204030204" pitchFamily="34" charset="0"/>
                <a:cs typeface="+mn-cs"/>
              </a:rPr>
              <a:t>	Agir com rapidez é importante ....</a:t>
            </a:r>
          </a:p>
          <a:p>
            <a:pPr marL="628650" lvl="1" indent="-171450">
              <a:lnSpc>
                <a:spcPct val="90000"/>
              </a:lnSpc>
              <a:spcBef>
                <a:spcPts val="2400"/>
              </a:spcBef>
              <a:spcAft>
                <a:spcPts val="600"/>
              </a:spcAft>
              <a:defRPr/>
            </a:pPr>
            <a:r>
              <a:rPr lang="pt-BR" sz="24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+mn-cs"/>
              </a:rPr>
              <a:t>	</a:t>
            </a:r>
            <a:r>
              <a:rPr lang="pt-BR" sz="2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+mn-cs"/>
              </a:rPr>
              <a:t>Agir com rapidez e organização é vital.</a:t>
            </a:r>
          </a:p>
        </p:txBody>
      </p:sp>
    </p:spTree>
  </p:cSld>
  <p:clrMapOvr>
    <a:masterClrMapping/>
  </p:clrMapOvr>
  <p:transition spd="med" advTm="4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Um caminho a seguir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495300" y="1428750"/>
            <a:ext cx="8915400" cy="506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pt-BR" sz="2800" b="1" kern="0" dirty="0">
                <a:solidFill>
                  <a:schemeClr val="bg1"/>
                </a:solidFill>
                <a:latin typeface="Calibri" panose="020F0502020204030204" pitchFamily="34" charset="0"/>
                <a:cs typeface="+mn-cs"/>
              </a:rPr>
              <a:t>ELABORAR UM PLANO DE TRABALHO</a:t>
            </a:r>
          </a:p>
          <a:p>
            <a:pPr marL="628650" lvl="1" indent="-171450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2400" b="1" kern="0" dirty="0">
                <a:solidFill>
                  <a:srgbClr val="FFFF99"/>
                </a:solidFill>
                <a:latin typeface="Calibri" panose="020F0502020204030204" pitchFamily="34" charset="0"/>
                <a:cs typeface="+mn-cs"/>
              </a:rPr>
              <a:t>Formar o grupo de trabalho – incluindo sócios, administradores e consultores de diversas áreas, de acordo com o </a:t>
            </a:r>
            <a:r>
              <a:rPr lang="pt-BR" sz="2400" b="1" kern="0">
                <a:solidFill>
                  <a:srgbClr val="FFFF99"/>
                </a:solidFill>
                <a:latin typeface="Calibri" panose="020F0502020204030204" pitchFamily="34" charset="0"/>
                <a:cs typeface="+mn-cs"/>
              </a:rPr>
              <a:t>perfil </a:t>
            </a:r>
            <a:r>
              <a:rPr lang="pt-BR" sz="2400" b="1" kern="0" smtClean="0">
                <a:solidFill>
                  <a:srgbClr val="FFFF99"/>
                </a:solidFill>
                <a:latin typeface="Calibri" panose="020F0502020204030204" pitchFamily="34" charset="0"/>
                <a:cs typeface="+mn-cs"/>
              </a:rPr>
              <a:t>da empresa;</a:t>
            </a:r>
            <a:endParaRPr lang="pt-BR" sz="2400" b="1" kern="0" dirty="0">
              <a:solidFill>
                <a:srgbClr val="FFFF99"/>
              </a:solidFill>
              <a:latin typeface="Calibri" panose="020F0502020204030204" pitchFamily="34" charset="0"/>
              <a:cs typeface="+mn-cs"/>
            </a:endParaRPr>
          </a:p>
          <a:p>
            <a:pPr marL="628650" lvl="1" indent="-17145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2400" b="1" kern="0" dirty="0">
                <a:solidFill>
                  <a:srgbClr val="FFFF99"/>
                </a:solidFill>
                <a:latin typeface="Calibri" panose="020F0502020204030204" pitchFamily="34" charset="0"/>
                <a:cs typeface="+mn-cs"/>
              </a:rPr>
              <a:t>Disponibilizar dados para que os pontos mais críticos e sensíveis sejam priorizados desde o início;</a:t>
            </a:r>
          </a:p>
          <a:p>
            <a:pPr marL="628650" lvl="1" indent="-17145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2400" b="1" kern="0" dirty="0">
                <a:solidFill>
                  <a:srgbClr val="FFFF99"/>
                </a:solidFill>
                <a:latin typeface="Calibri" panose="020F0502020204030204" pitchFamily="34" charset="0"/>
                <a:cs typeface="+mn-cs"/>
              </a:rPr>
              <a:t>Analisar os dados financeiros e de processos;</a:t>
            </a:r>
          </a:p>
          <a:p>
            <a:pPr marL="628650" lvl="1" indent="-17145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2400" b="1" kern="0" dirty="0">
                <a:solidFill>
                  <a:srgbClr val="FFFF99"/>
                </a:solidFill>
                <a:latin typeface="Calibri" panose="020F0502020204030204" pitchFamily="34" charset="0"/>
                <a:cs typeface="+mn-cs"/>
              </a:rPr>
              <a:t>Propor soluções que tragam resultados visíveis rapidamente – constatar benefícios já no início motiva a continuidade do projeto;</a:t>
            </a:r>
          </a:p>
          <a:p>
            <a:pPr marL="628650" lvl="1" indent="-171450" algn="ctr">
              <a:lnSpc>
                <a:spcPct val="90000"/>
              </a:lnSpc>
              <a:spcBef>
                <a:spcPts val="2400"/>
              </a:spcBef>
              <a:spcAft>
                <a:spcPts val="600"/>
              </a:spcAft>
              <a:defRPr/>
            </a:pPr>
            <a:r>
              <a:rPr lang="pt-BR" sz="2800" b="1" kern="0" dirty="0">
                <a:solidFill>
                  <a:srgbClr val="FF0000"/>
                </a:solidFill>
                <a:latin typeface="Calibri" panose="020F0502020204030204" pitchFamily="34" charset="0"/>
                <a:cs typeface="+mn-cs"/>
              </a:rPr>
              <a:t>Implantar, medir e corrigir desvios.</a:t>
            </a:r>
          </a:p>
          <a:p>
            <a:pPr marL="628650" lvl="1" indent="-17145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defRPr/>
            </a:pPr>
            <a:r>
              <a:rPr lang="pt-BR" sz="2400" b="1" kern="0" dirty="0">
                <a:solidFill>
                  <a:srgbClr val="FFFF99"/>
                </a:solidFill>
                <a:latin typeface="Calibri" panose="020F0502020204030204" pitchFamily="34" charset="0"/>
                <a:cs typeface="+mn-cs"/>
              </a:rPr>
              <a:t>	</a:t>
            </a:r>
          </a:p>
        </p:txBody>
      </p:sp>
    </p:spTree>
  </p:cSld>
  <p:clrMapOvr>
    <a:masterClrMapping/>
  </p:clrMapOvr>
  <p:transition spd="med" advTm="16000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Um caminho a seguir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495300" y="1428750"/>
            <a:ext cx="8915400" cy="506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pt-BR" sz="2800" b="1" kern="0" dirty="0">
                <a:solidFill>
                  <a:schemeClr val="bg1"/>
                </a:solidFill>
                <a:latin typeface="Calibri" panose="020F0502020204030204" pitchFamily="34" charset="0"/>
                <a:cs typeface="+mn-cs"/>
              </a:rPr>
              <a:t>ELABORAR UM PLANO DE TRABALHO</a:t>
            </a:r>
          </a:p>
        </p:txBody>
      </p:sp>
      <p:sp>
        <p:nvSpPr>
          <p:cNvPr id="4" name="Oval 6"/>
          <p:cNvSpPr>
            <a:spLocks noChangeArrowheads="1"/>
          </p:cNvSpPr>
          <p:nvPr/>
        </p:nvSpPr>
        <p:spPr bwMode="auto">
          <a:xfrm>
            <a:off x="369756" y="3698875"/>
            <a:ext cx="1950244" cy="1081088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BR" sz="1900" b="1">
                <a:solidFill>
                  <a:srgbClr val="000F2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Grupo de trabalho</a:t>
            </a: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710392" y="2889251"/>
            <a:ext cx="1950244" cy="900113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BR" sz="17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  <a:cs typeface="+mn-cs"/>
              </a:rPr>
              <a:t>Revisar cenários e estratégias</a:t>
            </a: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2710392" y="4868863"/>
            <a:ext cx="1950244" cy="90011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BR" sz="17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  <a:cs typeface="+mn-cs"/>
              </a:rPr>
              <a:t>Adequar modelo de avaliação ao novo cenário</a:t>
            </a: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5147337" y="3643313"/>
            <a:ext cx="1950244" cy="1136650"/>
          </a:xfrm>
          <a:prstGeom prst="rect">
            <a:avLst/>
          </a:prstGeom>
          <a:gradFill rotWithShape="1">
            <a:gsLst>
              <a:gs pos="0">
                <a:srgbClr val="961D00"/>
              </a:gs>
              <a:gs pos="100000">
                <a:srgbClr val="961D00">
                  <a:gamma/>
                  <a:shade val="66667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BR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Testar efeito das medidas de correção de rumo</a:t>
            </a: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7586002" y="3643313"/>
            <a:ext cx="1950244" cy="1136650"/>
          </a:xfrm>
          <a:prstGeom prst="rect">
            <a:avLst/>
          </a:prstGeom>
          <a:gradFill rotWithShape="1">
            <a:gsLst>
              <a:gs pos="0">
                <a:srgbClr val="961D00"/>
              </a:gs>
              <a:gs pos="100000">
                <a:srgbClr val="961D00">
                  <a:gamma/>
                  <a:shade val="66667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BR" sz="17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Comparar estratégias</a:t>
            </a:r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>
            <a:off x="4660636" y="5319713"/>
            <a:ext cx="1461823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BR">
              <a:latin typeface="+mn-lt"/>
              <a:cs typeface="+mn-cs"/>
            </a:endParaRPr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 flipV="1">
            <a:off x="6122458" y="4779963"/>
            <a:ext cx="0" cy="53975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pt-BR">
              <a:latin typeface="+mn-lt"/>
              <a:cs typeface="+mn-cs"/>
            </a:endParaRPr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>
            <a:off x="4660636" y="3338513"/>
            <a:ext cx="1461823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BR">
              <a:latin typeface="+mn-lt"/>
              <a:cs typeface="+mn-cs"/>
            </a:endParaRPr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 flipV="1">
            <a:off x="6122458" y="3338513"/>
            <a:ext cx="0" cy="32385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pPr>
              <a:defRPr/>
            </a:pPr>
            <a:endParaRPr lang="pt-BR">
              <a:latin typeface="+mn-lt"/>
              <a:cs typeface="+mn-cs"/>
            </a:endParaRPr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>
            <a:off x="7097581" y="4329113"/>
            <a:ext cx="488421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pt-BR">
              <a:latin typeface="+mn-lt"/>
              <a:cs typeface="+mn-cs"/>
            </a:endParaRPr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 flipV="1">
            <a:off x="8561123" y="2978151"/>
            <a:ext cx="0" cy="68421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BR">
              <a:latin typeface="+mn-lt"/>
              <a:cs typeface="+mn-cs"/>
            </a:endParaRPr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 flipH="1">
            <a:off x="4660635" y="2978150"/>
            <a:ext cx="3900488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pt-BR">
              <a:latin typeface="+mn-lt"/>
              <a:cs typeface="+mn-cs"/>
            </a:endParaRPr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>
            <a:off x="8561123" y="4779963"/>
            <a:ext cx="0" cy="53975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BR">
              <a:latin typeface="+mn-lt"/>
              <a:cs typeface="+mn-cs"/>
            </a:endParaRPr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auto">
          <a:xfrm flipH="1">
            <a:off x="6416543" y="5319713"/>
            <a:ext cx="214458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BR">
              <a:latin typeface="+mn-lt"/>
              <a:cs typeface="+mn-cs"/>
            </a:endParaRPr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 flipV="1">
            <a:off x="6416543" y="4779963"/>
            <a:ext cx="0" cy="53975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pt-BR">
              <a:latin typeface="+mn-lt"/>
              <a:cs typeface="+mn-cs"/>
            </a:endParaRPr>
          </a:p>
        </p:txBody>
      </p:sp>
      <p:sp>
        <p:nvSpPr>
          <p:cNvPr id="19" name="Arc 21"/>
          <p:cNvSpPr>
            <a:spLocks/>
          </p:cNvSpPr>
          <p:nvPr/>
        </p:nvSpPr>
        <p:spPr bwMode="auto">
          <a:xfrm rot="4818217">
            <a:off x="4052954" y="4140267"/>
            <a:ext cx="1409700" cy="349117"/>
          </a:xfrm>
          <a:custGeom>
            <a:avLst/>
            <a:gdLst>
              <a:gd name="G0" fmla="+- 7830 0 0"/>
              <a:gd name="G1" fmla="+- 21600 0 0"/>
              <a:gd name="G2" fmla="+- 21600 0 0"/>
              <a:gd name="T0" fmla="*/ 0 w 29139"/>
              <a:gd name="T1" fmla="*/ 1469 h 21600"/>
              <a:gd name="T2" fmla="*/ 29139 w 29139"/>
              <a:gd name="T3" fmla="*/ 18069 h 21600"/>
              <a:gd name="T4" fmla="*/ 7830 w 2913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139" h="21600" fill="none" extrusionOk="0">
                <a:moveTo>
                  <a:pt x="0" y="1469"/>
                </a:moveTo>
                <a:cubicBezTo>
                  <a:pt x="2496" y="498"/>
                  <a:pt x="5151" y="-1"/>
                  <a:pt x="7830" y="0"/>
                </a:cubicBezTo>
                <a:cubicBezTo>
                  <a:pt x="18396" y="0"/>
                  <a:pt x="27412" y="7644"/>
                  <a:pt x="29139" y="18068"/>
                </a:cubicBezTo>
              </a:path>
              <a:path w="29139" h="21600" stroke="0" extrusionOk="0">
                <a:moveTo>
                  <a:pt x="0" y="1469"/>
                </a:moveTo>
                <a:cubicBezTo>
                  <a:pt x="2496" y="498"/>
                  <a:pt x="5151" y="-1"/>
                  <a:pt x="7830" y="0"/>
                </a:cubicBezTo>
                <a:cubicBezTo>
                  <a:pt x="18396" y="0"/>
                  <a:pt x="27412" y="7644"/>
                  <a:pt x="29139" y="18068"/>
                </a:cubicBezTo>
                <a:lnTo>
                  <a:pt x="7830" y="21600"/>
                </a:lnTo>
                <a:close/>
              </a:path>
            </a:pathLst>
          </a:custGeom>
          <a:noFill/>
          <a:ln w="76200" cap="rnd">
            <a:solidFill>
              <a:srgbClr val="0099CC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pPr>
              <a:defRPr/>
            </a:pPr>
            <a:endParaRPr lang="pt-BR">
              <a:latin typeface="+mn-lt"/>
              <a:cs typeface="+mn-cs"/>
            </a:endParaRPr>
          </a:p>
        </p:txBody>
      </p:sp>
      <p:sp>
        <p:nvSpPr>
          <p:cNvPr id="20" name="Arc 22"/>
          <p:cNvSpPr>
            <a:spLocks/>
          </p:cNvSpPr>
          <p:nvPr/>
        </p:nvSpPr>
        <p:spPr bwMode="auto">
          <a:xfrm rot="16781783" flipH="1">
            <a:off x="1929012" y="4138679"/>
            <a:ext cx="1409700" cy="349118"/>
          </a:xfrm>
          <a:custGeom>
            <a:avLst/>
            <a:gdLst>
              <a:gd name="G0" fmla="+- 7830 0 0"/>
              <a:gd name="G1" fmla="+- 21600 0 0"/>
              <a:gd name="G2" fmla="+- 21600 0 0"/>
              <a:gd name="T0" fmla="*/ 0 w 29139"/>
              <a:gd name="T1" fmla="*/ 1469 h 21600"/>
              <a:gd name="T2" fmla="*/ 29139 w 29139"/>
              <a:gd name="T3" fmla="*/ 18069 h 21600"/>
              <a:gd name="T4" fmla="*/ 7830 w 2913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139" h="21600" fill="none" extrusionOk="0">
                <a:moveTo>
                  <a:pt x="0" y="1469"/>
                </a:moveTo>
                <a:cubicBezTo>
                  <a:pt x="2496" y="498"/>
                  <a:pt x="5151" y="-1"/>
                  <a:pt x="7830" y="0"/>
                </a:cubicBezTo>
                <a:cubicBezTo>
                  <a:pt x="18396" y="0"/>
                  <a:pt x="27412" y="7644"/>
                  <a:pt x="29139" y="18068"/>
                </a:cubicBezTo>
              </a:path>
              <a:path w="29139" h="21600" stroke="0" extrusionOk="0">
                <a:moveTo>
                  <a:pt x="0" y="1469"/>
                </a:moveTo>
                <a:cubicBezTo>
                  <a:pt x="2496" y="498"/>
                  <a:pt x="5151" y="-1"/>
                  <a:pt x="7830" y="0"/>
                </a:cubicBezTo>
                <a:cubicBezTo>
                  <a:pt x="18396" y="0"/>
                  <a:pt x="27412" y="7644"/>
                  <a:pt x="29139" y="18068"/>
                </a:cubicBezTo>
                <a:lnTo>
                  <a:pt x="7830" y="21600"/>
                </a:lnTo>
                <a:close/>
              </a:path>
            </a:pathLst>
          </a:custGeom>
          <a:noFill/>
          <a:ln w="76200" cap="rnd">
            <a:solidFill>
              <a:srgbClr val="0099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pt-BR">
              <a:latin typeface="+mn-lt"/>
              <a:cs typeface="+mn-cs"/>
            </a:endParaRPr>
          </a:p>
        </p:txBody>
      </p:sp>
      <p:sp>
        <p:nvSpPr>
          <p:cNvPr id="21" name="Text Box 23"/>
          <p:cNvSpPr txBox="1">
            <a:spLocks noChangeArrowheads="1"/>
          </p:cNvSpPr>
          <p:nvPr/>
        </p:nvSpPr>
        <p:spPr bwMode="auto">
          <a:xfrm>
            <a:off x="2808420" y="3814763"/>
            <a:ext cx="1754188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7313" indent="-87313" algn="ctr">
              <a:defRPr/>
            </a:pPr>
            <a:r>
              <a:rPr lang="pt-BR" sz="1500" dirty="0">
                <a:solidFill>
                  <a:schemeClr val="bg1"/>
                </a:solidFill>
                <a:latin typeface="+mn-lt"/>
                <a:cs typeface="+mn-cs"/>
              </a:rPr>
              <a:t>Rever a pertinências dos indicadores existentes</a:t>
            </a:r>
          </a:p>
        </p:txBody>
      </p:sp>
      <p:sp>
        <p:nvSpPr>
          <p:cNvPr id="22" name="Text Box 24"/>
          <p:cNvSpPr txBox="1">
            <a:spLocks noChangeArrowheads="1"/>
          </p:cNvSpPr>
          <p:nvPr/>
        </p:nvSpPr>
        <p:spPr bwMode="auto">
          <a:xfrm>
            <a:off x="4758664" y="5686425"/>
            <a:ext cx="36439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b="1">
                <a:solidFill>
                  <a:srgbClr val="85D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REVER PERMANENTEMENTE</a:t>
            </a:r>
          </a:p>
        </p:txBody>
      </p:sp>
    </p:spTree>
  </p:cSld>
  <p:clrMapOvr>
    <a:masterClrMapping/>
  </p:clrMapOvr>
  <p:transition spd="med" advTm="6000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Um caminho a seguir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495300" y="1428750"/>
            <a:ext cx="8915400" cy="506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pt-BR" sz="2800" b="1" kern="0" dirty="0">
                <a:solidFill>
                  <a:schemeClr val="bg1"/>
                </a:solidFill>
                <a:latin typeface="Calibri" panose="020F0502020204030204" pitchFamily="34" charset="0"/>
                <a:cs typeface="+mn-cs"/>
              </a:rPr>
              <a:t>CONTROLAR RIGOROSAMENTE OS RESULTADOS OBTIDOS</a:t>
            </a:r>
          </a:p>
        </p:txBody>
      </p:sp>
      <p:graphicFrame>
        <p:nvGraphicFramePr>
          <p:cNvPr id="23" name="Group 5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9056170"/>
              </p:ext>
            </p:extLst>
          </p:nvPr>
        </p:nvGraphicFramePr>
        <p:xfrm>
          <a:off x="369756" y="2776539"/>
          <a:ext cx="9262797" cy="3652203"/>
        </p:xfrm>
        <a:graphic>
          <a:graphicData uri="http://schemas.openxmlformats.org/drawingml/2006/table">
            <a:tbl>
              <a:tblPr/>
              <a:tblGrid>
                <a:gridCol w="1461823"/>
                <a:gridCol w="2048271"/>
                <a:gridCol w="2048272"/>
                <a:gridCol w="1754187"/>
                <a:gridCol w="1950244"/>
              </a:tblGrid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+mn-lt"/>
                        </a:rPr>
                        <a:t>Indicadores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+mn-lt"/>
                        </a:rPr>
                        <a:t>Produtos e serviços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+mn-lt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+mn-lt"/>
                        </a:rPr>
                        <a:t>Estratégias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+mn-lt"/>
                        </a:rPr>
                        <a:t>Tecnologia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+mn-lt"/>
                        </a:rPr>
                        <a:t>Remuneração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1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Diagnóstico de valor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Alocação de recursos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Investimentos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Elaboração dos planos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Avaliação dos planos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Avaliação dos resultados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Projeção de retorno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Avaliação de resultados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Definição de metas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Avaliação de desempenho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Bônus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D4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RTI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sym typeface="Wingdings" pitchFamily="2" charset="2"/>
                        </a:rPr>
                        <a:t>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sym typeface="Wingdings" pitchFamily="2" charset="2"/>
                        </a:rPr>
                        <a:t>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D4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EVA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sym typeface="Wingdings" pitchFamily="2" charset="2"/>
                        </a:rPr>
                        <a:t>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sym typeface="Wingdings" pitchFamily="2" charset="2"/>
                        </a:rPr>
                        <a:t>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sym typeface="Wingdings" pitchFamily="2" charset="2"/>
                        </a:rPr>
                        <a:t>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D4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NOPAT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sym typeface="Wingdings" pitchFamily="2" charset="2"/>
                        </a:rPr>
                        <a:t>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sym typeface="Wingdings" pitchFamily="2" charset="2"/>
                        </a:rPr>
                        <a:t>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sym typeface="Wingdings" pitchFamily="2" charset="2"/>
                        </a:rPr>
                        <a:t>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D4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EBITDA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sym typeface="Wingdings" pitchFamily="2" charset="2"/>
                        </a:rPr>
                        <a:t>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sym typeface="Wingdings" pitchFamily="2" charset="2"/>
                        </a:rPr>
                        <a:t>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 advTm="16000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09563" y="319088"/>
            <a:ext cx="9364266" cy="63555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spcAft>
                <a:spcPts val="600"/>
              </a:spcAft>
              <a:defRPr/>
            </a:pPr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+mn-cs"/>
              </a:rPr>
              <a:t>Há pouco menos de 6 meses o </a:t>
            </a:r>
            <a:r>
              <a:rPr lang="pt-BR" sz="1400">
                <a:solidFill>
                  <a:schemeClr val="bg1"/>
                </a:solidFill>
                <a:latin typeface="Calibri" panose="020F0502020204030204" pitchFamily="34" charset="0"/>
                <a:cs typeface="+mn-cs"/>
              </a:rPr>
              <a:t>Brasil </a:t>
            </a:r>
            <a:r>
              <a:rPr lang="pt-BR" sz="1400" smtClean="0">
                <a:solidFill>
                  <a:schemeClr val="bg1"/>
                </a:solidFill>
                <a:latin typeface="Calibri" panose="020F0502020204030204" pitchFamily="34" charset="0"/>
                <a:cs typeface="+mn-cs"/>
              </a:rPr>
              <a:t>realizou eleições gerais e decidiu por reconduzir a presidente Dilma Rousseff ao cargo de primeira mandatária do país. Curiosamente, o mesmo eleitor que nela depositou seu voto manifestou uma profunda descrença com sua capacidade de atuar como governante – e isso ainda antes do anúncio do ajuste fiscal idealizado pelo Ministro Joaquim Levy. Colaboraram para este estranho quadro a operação lava-jato, a paralisação dos investimentos da Petrobrás com imensas consequências para a rede de empresas que dependem da estatal e a perda do grau de investimento da empresa que decorreu de todo este quadro.</a:t>
            </a:r>
            <a:endParaRPr lang="pt-BR" sz="1400" dirty="0">
              <a:solidFill>
                <a:schemeClr val="bg1"/>
              </a:solidFill>
              <a:latin typeface="Calibri" panose="020F0502020204030204" pitchFamily="34" charset="0"/>
              <a:cs typeface="+mn-cs"/>
            </a:endParaRPr>
          </a:p>
          <a:p>
            <a:pPr algn="just">
              <a:spcAft>
                <a:spcPts val="600"/>
              </a:spcAft>
              <a:defRPr/>
            </a:pPr>
            <a:endParaRPr lang="pt-BR" sz="1400" dirty="0">
              <a:solidFill>
                <a:schemeClr val="bg1"/>
              </a:solidFill>
              <a:latin typeface="Calibri" panose="020F0502020204030204" pitchFamily="34" charset="0"/>
              <a:cs typeface="+mn-cs"/>
            </a:endParaRPr>
          </a:p>
          <a:p>
            <a:pPr algn="just">
              <a:spcAft>
                <a:spcPts val="600"/>
              </a:spcAft>
              <a:defRPr/>
            </a:pPr>
            <a:endParaRPr lang="pt-BR" sz="1400" dirty="0">
              <a:solidFill>
                <a:schemeClr val="bg1"/>
              </a:solidFill>
              <a:latin typeface="Calibri" panose="020F0502020204030204" pitchFamily="34" charset="0"/>
              <a:cs typeface="+mn-cs"/>
            </a:endParaRPr>
          </a:p>
          <a:p>
            <a:pPr algn="just">
              <a:spcAft>
                <a:spcPts val="600"/>
              </a:spcAft>
              <a:defRPr/>
            </a:pPr>
            <a:endParaRPr lang="pt-BR" sz="1400" dirty="0">
              <a:solidFill>
                <a:schemeClr val="bg1"/>
              </a:solidFill>
              <a:latin typeface="Calibri" panose="020F0502020204030204" pitchFamily="34" charset="0"/>
              <a:cs typeface="+mn-cs"/>
            </a:endParaRPr>
          </a:p>
          <a:p>
            <a:pPr algn="just">
              <a:spcAft>
                <a:spcPts val="600"/>
              </a:spcAft>
              <a:defRPr/>
            </a:pPr>
            <a:endParaRPr lang="pt-BR" sz="1400" dirty="0">
              <a:solidFill>
                <a:schemeClr val="bg1"/>
              </a:solidFill>
              <a:latin typeface="Calibri" panose="020F0502020204030204" pitchFamily="34" charset="0"/>
              <a:cs typeface="+mn-cs"/>
            </a:endParaRPr>
          </a:p>
          <a:p>
            <a:pPr algn="just">
              <a:spcAft>
                <a:spcPts val="600"/>
              </a:spcAft>
              <a:defRPr/>
            </a:pPr>
            <a:endParaRPr lang="pt-BR" sz="1400" dirty="0">
              <a:solidFill>
                <a:schemeClr val="bg1"/>
              </a:solidFill>
              <a:latin typeface="Calibri" panose="020F0502020204030204" pitchFamily="34" charset="0"/>
              <a:cs typeface="+mn-cs"/>
            </a:endParaRPr>
          </a:p>
          <a:p>
            <a:pPr algn="just">
              <a:spcAft>
                <a:spcPts val="600"/>
              </a:spcAft>
              <a:defRPr/>
            </a:pPr>
            <a:endParaRPr lang="pt-BR" sz="1400" dirty="0">
              <a:solidFill>
                <a:schemeClr val="bg1"/>
              </a:solidFill>
              <a:latin typeface="Calibri" panose="020F0502020204030204" pitchFamily="34" charset="0"/>
              <a:cs typeface="+mn-cs"/>
            </a:endParaRPr>
          </a:p>
          <a:p>
            <a:pPr algn="just">
              <a:spcAft>
                <a:spcPts val="600"/>
              </a:spcAft>
              <a:defRPr/>
            </a:pPr>
            <a:endParaRPr lang="pt-BR" sz="1400" dirty="0">
              <a:solidFill>
                <a:schemeClr val="bg1"/>
              </a:solidFill>
              <a:latin typeface="Calibri" panose="020F0502020204030204" pitchFamily="34" charset="0"/>
              <a:cs typeface="+mn-cs"/>
            </a:endParaRPr>
          </a:p>
          <a:p>
            <a:pPr algn="just">
              <a:spcAft>
                <a:spcPts val="600"/>
              </a:spcAft>
              <a:defRPr/>
            </a:pPr>
            <a:endParaRPr lang="pt-BR" sz="1400" dirty="0">
              <a:solidFill>
                <a:schemeClr val="bg1"/>
              </a:solidFill>
              <a:latin typeface="Calibri" panose="020F0502020204030204" pitchFamily="34" charset="0"/>
              <a:cs typeface="+mn-cs"/>
            </a:endParaRPr>
          </a:p>
          <a:p>
            <a:pPr algn="just">
              <a:spcAft>
                <a:spcPts val="600"/>
              </a:spcAft>
              <a:defRPr/>
            </a:pPr>
            <a:endParaRPr lang="pt-BR" sz="1400" dirty="0">
              <a:solidFill>
                <a:schemeClr val="bg1"/>
              </a:solidFill>
              <a:latin typeface="Calibri" panose="020F0502020204030204" pitchFamily="34" charset="0"/>
              <a:cs typeface="+mn-cs"/>
            </a:endParaRPr>
          </a:p>
          <a:p>
            <a:pPr algn="just">
              <a:spcAft>
                <a:spcPts val="600"/>
              </a:spcAft>
              <a:defRPr/>
            </a:pPr>
            <a:endParaRPr lang="pt-BR" sz="1400" dirty="0">
              <a:solidFill>
                <a:schemeClr val="bg1"/>
              </a:solidFill>
              <a:latin typeface="Calibri" panose="020F0502020204030204" pitchFamily="34" charset="0"/>
              <a:cs typeface="+mn-cs"/>
            </a:endParaRPr>
          </a:p>
          <a:p>
            <a:pPr algn="just">
              <a:spcAft>
                <a:spcPts val="600"/>
              </a:spcAft>
              <a:defRPr/>
            </a:pPr>
            <a:endParaRPr lang="pt-BR" sz="1400" dirty="0" smtClean="0">
              <a:solidFill>
                <a:schemeClr val="bg1"/>
              </a:solidFill>
              <a:latin typeface="Calibri" panose="020F0502020204030204" pitchFamily="34" charset="0"/>
              <a:cs typeface="+mn-cs"/>
            </a:endParaRPr>
          </a:p>
          <a:p>
            <a:pPr algn="just">
              <a:spcAft>
                <a:spcPts val="600"/>
              </a:spcAft>
              <a:defRPr/>
            </a:pPr>
            <a:r>
              <a:rPr lang="pt-BR" sz="1400">
                <a:solidFill>
                  <a:schemeClr val="bg1"/>
                </a:solidFill>
                <a:latin typeface="Calibri" panose="020F0502020204030204" pitchFamily="34" charset="0"/>
              </a:rPr>
              <a:t>Este </a:t>
            </a:r>
            <a:r>
              <a:rPr lang="pt-BR" sz="1400" smtClean="0">
                <a:solidFill>
                  <a:schemeClr val="bg1"/>
                </a:solidFill>
                <a:latin typeface="Calibri" panose="020F0502020204030204" pitchFamily="34" charset="0"/>
              </a:rPr>
              <a:t>cenário </a:t>
            </a:r>
            <a:r>
              <a:rPr lang="pt-BR" sz="1400">
                <a:solidFill>
                  <a:schemeClr val="bg1"/>
                </a:solidFill>
                <a:latin typeface="Calibri" panose="020F0502020204030204" pitchFamily="34" charset="0"/>
              </a:rPr>
              <a:t>impõe aos administradores a tarefa de rever planos de investimentos e orçamentos para os próximos meses ou anos</a:t>
            </a:r>
            <a:r>
              <a:rPr lang="pt-BR" sz="1400">
                <a:solidFill>
                  <a:schemeClr val="bg1"/>
                </a:solidFill>
                <a:latin typeface="Calibri" panose="020F0502020204030204" pitchFamily="34" charset="0"/>
              </a:rPr>
              <a:t>. </a:t>
            </a:r>
            <a:r>
              <a:rPr lang="pt-BR" sz="1400" smtClean="0">
                <a:solidFill>
                  <a:schemeClr val="bg1"/>
                </a:solidFill>
                <a:latin typeface="Calibri" panose="020F0502020204030204" pitchFamily="34" charset="0"/>
              </a:rPr>
              <a:t>As empresas deverão dispor de tempo e talento para uma rápida mudança de rumos e estratégias, única opção em períodos de tamanha incerteza.</a:t>
            </a:r>
            <a:endParaRPr lang="pt-BR" sz="140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algn="just">
              <a:spcAft>
                <a:spcPts val="600"/>
              </a:spcAft>
              <a:defRPr/>
            </a:pPr>
            <a:r>
              <a:rPr lang="pt-BR" sz="1400" smtClean="0">
                <a:solidFill>
                  <a:schemeClr val="bg1"/>
                </a:solidFill>
                <a:latin typeface="Calibri" panose="020F0502020204030204" pitchFamily="34" charset="0"/>
                <a:cs typeface="+mn-cs"/>
              </a:rPr>
              <a:t>É </a:t>
            </a:r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+mn-cs"/>
              </a:rPr>
              <a:t>sobre as técnicas mais indicadas para a execução deste trabalho que trata o presente texto. Espero que possa, com ele, enriquecer o processo de revisão que se torna tão importante neste momento.</a:t>
            </a:r>
          </a:p>
          <a:p>
            <a:pPr algn="just">
              <a:spcBef>
                <a:spcPts val="1800"/>
              </a:spcBef>
              <a:defRPr/>
            </a:pPr>
            <a:r>
              <a:rPr lang="pt-BR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+mn-cs"/>
              </a:rPr>
              <a:t>João Telles </a:t>
            </a:r>
            <a:r>
              <a:rPr lang="pt-BR" sz="1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+mn-cs"/>
              </a:rPr>
              <a:t>Corrêa </a:t>
            </a:r>
            <a:r>
              <a:rPr lang="pt-BR" sz="14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+mn-cs"/>
              </a:rPr>
              <a:t>Filho</a:t>
            </a:r>
            <a:endParaRPr lang="pt-BR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060" y="1772770"/>
            <a:ext cx="7410450" cy="288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 advTm="46000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/>
          <p:cNvGrpSpPr/>
          <p:nvPr/>
        </p:nvGrpSpPr>
        <p:grpSpPr>
          <a:xfrm>
            <a:off x="-37234" y="-24"/>
            <a:ext cx="9943270" cy="6858024"/>
            <a:chOff x="-37234" y="-24"/>
            <a:chExt cx="9943270" cy="6858024"/>
          </a:xfrm>
        </p:grpSpPr>
        <p:pic>
          <p:nvPicPr>
            <p:cNvPr id="7" name="Picture 2" descr="C:\Users\Pi e John\Documents\João\Formulários\JT_site.apresentacao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37234" y="-24"/>
              <a:ext cx="9943270" cy="6858024"/>
            </a:xfrm>
            <a:prstGeom prst="rect">
              <a:avLst/>
            </a:prstGeom>
            <a:noFill/>
          </p:spPr>
        </p:pic>
        <p:sp>
          <p:nvSpPr>
            <p:cNvPr id="8" name="CaixaDeTexto 7"/>
            <p:cNvSpPr txBox="1"/>
            <p:nvPr/>
          </p:nvSpPr>
          <p:spPr>
            <a:xfrm>
              <a:off x="3881430" y="6264495"/>
              <a:ext cx="21352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400" dirty="0" smtClean="0">
                  <a:solidFill>
                    <a:srgbClr val="C6E4E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www.tellescorrea.com.br</a:t>
              </a:r>
              <a:endParaRPr lang="pt-BR" sz="1400" dirty="0">
                <a:solidFill>
                  <a:srgbClr val="C6E4E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ransition spd="med" advTm="2000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Posicionamento </a:t>
            </a:r>
            <a:r>
              <a:rPr lang="pt-BR"/>
              <a:t>da organização</a:t>
            </a:r>
            <a:endParaRPr lang="pt-BR" dirty="0" smtClean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495300" y="1428750"/>
            <a:ext cx="8915400" cy="506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ts val="2400"/>
              </a:spcAft>
              <a:buFont typeface="Wingdings" pitchFamily="2" charset="2"/>
              <a:buNone/>
              <a:defRPr/>
            </a:pPr>
            <a:r>
              <a:rPr lang="pt-BR" sz="3200" b="1" kern="0" dirty="0">
                <a:solidFill>
                  <a:schemeClr val="bg1"/>
                </a:solidFill>
                <a:latin typeface="Calibri" panose="020F0502020204030204" pitchFamily="34" charset="0"/>
                <a:cs typeface="+mn-cs"/>
              </a:rPr>
              <a:t>REVISÃO DO PLANO DE NEGÓCIOS</a:t>
            </a:r>
          </a:p>
          <a:p>
            <a:pPr marL="714375" lvl="1" indent="-257175">
              <a:lnSpc>
                <a:spcPct val="90000"/>
              </a:lnSpc>
              <a:spcBef>
                <a:spcPts val="3000"/>
              </a:spcBef>
              <a:buFont typeface="Arial" pitchFamily="34" charset="0"/>
              <a:buChar char="•"/>
              <a:defRPr/>
            </a:pPr>
            <a:r>
              <a:rPr lang="pt-BR" sz="2800" b="1" kern="0" dirty="0">
                <a:solidFill>
                  <a:srgbClr val="FFFF99"/>
                </a:solidFill>
                <a:latin typeface="Calibri" panose="020F0502020204030204" pitchFamily="34" charset="0"/>
                <a:cs typeface="+mn-cs"/>
              </a:rPr>
              <a:t>AS PREMISSAS PERMANECEM VÁLIDAS?</a:t>
            </a:r>
          </a:p>
          <a:p>
            <a:pPr marL="714375" lvl="1" indent="-257175">
              <a:lnSpc>
                <a:spcPct val="90000"/>
              </a:lnSpc>
              <a:spcBef>
                <a:spcPts val="3000"/>
              </a:spcBef>
              <a:buFont typeface="Arial" pitchFamily="34" charset="0"/>
              <a:buChar char="•"/>
              <a:defRPr/>
            </a:pPr>
            <a:r>
              <a:rPr lang="pt-BR" sz="2800" b="1" kern="0" dirty="0">
                <a:solidFill>
                  <a:srgbClr val="FFFF99"/>
                </a:solidFill>
                <a:latin typeface="Calibri" panose="020F0502020204030204" pitchFamily="34" charset="0"/>
                <a:cs typeface="+mn-cs"/>
              </a:rPr>
              <a:t>OS OBJETIVOS EMPRESARIAIS CONTINUAM FACTÍVEIS?</a:t>
            </a:r>
          </a:p>
          <a:p>
            <a:pPr marL="714375" lvl="1" indent="-257175">
              <a:lnSpc>
                <a:spcPct val="90000"/>
              </a:lnSpc>
              <a:spcBef>
                <a:spcPts val="3000"/>
              </a:spcBef>
              <a:buFont typeface="Arial" pitchFamily="34" charset="0"/>
              <a:buChar char="•"/>
              <a:defRPr/>
            </a:pPr>
            <a:r>
              <a:rPr lang="pt-BR" sz="2800" b="1" kern="0" dirty="0">
                <a:solidFill>
                  <a:srgbClr val="FFFF99"/>
                </a:solidFill>
                <a:latin typeface="Calibri" panose="020F0502020204030204" pitchFamily="34" charset="0"/>
                <a:cs typeface="+mn-cs"/>
              </a:rPr>
              <a:t>OS INVESTIMENTOS PERMANECEM NECESSÁRIOS?</a:t>
            </a:r>
          </a:p>
        </p:txBody>
      </p:sp>
    </p:spTree>
  </p:cSld>
  <p:clrMapOvr>
    <a:masterClrMapping/>
  </p:clrMapOvr>
  <p:transition spd="med" advTm="9000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Posicionamento </a:t>
            </a:r>
            <a:r>
              <a:rPr lang="pt-BR"/>
              <a:t>da organização</a:t>
            </a:r>
            <a:endParaRPr lang="pt-BR" dirty="0" smtClean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495300" y="1428750"/>
            <a:ext cx="8915400" cy="506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Font typeface="Wingdings" pitchFamily="2" charset="2"/>
              <a:buNone/>
              <a:defRPr/>
            </a:pPr>
            <a:r>
              <a:rPr lang="pt-BR" sz="2800" b="1" kern="0" dirty="0">
                <a:solidFill>
                  <a:schemeClr val="bg1"/>
                </a:solidFill>
                <a:latin typeface="Calibri" panose="020F0502020204030204" pitchFamily="34" charset="0"/>
                <a:cs typeface="+mn-cs"/>
              </a:rPr>
              <a:t>REVISÃO DO PLANO DE NEGÓCIOS</a:t>
            </a:r>
          </a:p>
          <a:p>
            <a:pPr marL="714375" lvl="1" indent="-257175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pt-BR" sz="2400" b="1" kern="0" dirty="0">
                <a:solidFill>
                  <a:srgbClr val="FFFF99"/>
                </a:solidFill>
                <a:latin typeface="Calibri" panose="020F0502020204030204" pitchFamily="34" charset="0"/>
                <a:cs typeface="+mn-cs"/>
              </a:rPr>
              <a:t>AS PREMISSAS PERMANECEM VÁLIDAS?</a:t>
            </a:r>
          </a:p>
          <a:p>
            <a:pPr marL="895350" lvl="2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sz="2400" b="1" kern="0" dirty="0">
                <a:solidFill>
                  <a:srgbClr val="FF0000"/>
                </a:solidFill>
                <a:latin typeface="Calibri" panose="020F0502020204030204" pitchFamily="34" charset="0"/>
                <a:cs typeface="+mn-cs"/>
              </a:rPr>
              <a:t>Em momentos de turbulência, há necessidade de revisar premissas ante às novas realidades impostas pelo ambiente.</a:t>
            </a:r>
          </a:p>
        </p:txBody>
      </p:sp>
      <p:sp>
        <p:nvSpPr>
          <p:cNvPr id="6165" name="Oval 3"/>
          <p:cNvSpPr>
            <a:spLocks noChangeArrowheads="1"/>
          </p:cNvSpPr>
          <p:nvPr/>
        </p:nvSpPr>
        <p:spPr bwMode="auto">
          <a:xfrm>
            <a:off x="1150542" y="3619501"/>
            <a:ext cx="7604919" cy="2486025"/>
          </a:xfrm>
          <a:prstGeom prst="ellipse">
            <a:avLst/>
          </a:prstGeom>
          <a:solidFill>
            <a:srgbClr val="D8E5F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t-BR" sz="2000" b="1">
              <a:latin typeface="+mn-lt"/>
              <a:cs typeface="+mn-cs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093104" y="6091239"/>
            <a:ext cx="231845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1600" b="1" dirty="0">
                <a:solidFill>
                  <a:srgbClr val="FFFF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AMBIENTE REMOTO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928688" y="5262564"/>
            <a:ext cx="1083951" cy="338554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Economia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271845" y="5572126"/>
            <a:ext cx="83189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1400" b="1" dirty="0">
                <a:solidFill>
                  <a:srgbClr val="1E3D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Governo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6746744" y="5572126"/>
            <a:ext cx="7569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1400" b="1" dirty="0">
                <a:solidFill>
                  <a:srgbClr val="1E3D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Cultura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6638396" y="3763964"/>
            <a:ext cx="100540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1400" b="1">
                <a:solidFill>
                  <a:srgbClr val="1E3D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Legislação</a:t>
            </a:r>
          </a:p>
        </p:txBody>
      </p:sp>
      <p:sp>
        <p:nvSpPr>
          <p:cNvPr id="6157" name="Oval 13"/>
          <p:cNvSpPr>
            <a:spLocks noChangeArrowheads="1"/>
          </p:cNvSpPr>
          <p:nvPr/>
        </p:nvSpPr>
        <p:spPr bwMode="auto">
          <a:xfrm>
            <a:off x="1651001" y="3806825"/>
            <a:ext cx="6600560" cy="2032000"/>
          </a:xfrm>
          <a:prstGeom prst="ellipse">
            <a:avLst/>
          </a:prstGeom>
          <a:solidFill>
            <a:srgbClr val="ACC8E4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pt-BR" sz="2000" b="1">
              <a:latin typeface="+mn-lt"/>
              <a:cs typeface="+mn-cs"/>
            </a:endParaRP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3774943" y="3932238"/>
            <a:ext cx="29386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AMBIENTE PRÓXIMO</a:t>
            </a: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1651001" y="4586289"/>
            <a:ext cx="80502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1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Clientes</a:t>
            </a:r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1616604" y="4865689"/>
            <a:ext cx="83189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1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Governo</a:t>
            </a:r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>
            <a:off x="2799821" y="5346701"/>
            <a:ext cx="123783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1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Comunicação</a:t>
            </a:r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4449102" y="5507039"/>
            <a:ext cx="12243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1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Fornecedores</a:t>
            </a:r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5993475" y="5321301"/>
            <a:ext cx="89313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1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Parceiros</a:t>
            </a:r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7119937" y="4652964"/>
            <a:ext cx="97334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14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Sindicatos</a:t>
            </a:r>
          </a:p>
        </p:txBody>
      </p:sp>
      <p:graphicFrame>
        <p:nvGraphicFramePr>
          <p:cNvPr id="23" name="Group 23"/>
          <p:cNvGraphicFramePr>
            <a:graphicFrameLocks noGrp="1"/>
          </p:cNvGraphicFramePr>
          <p:nvPr/>
        </p:nvGraphicFramePr>
        <p:xfrm>
          <a:off x="2768864" y="4305301"/>
          <a:ext cx="4314969" cy="957263"/>
        </p:xfrm>
        <a:graphic>
          <a:graphicData uri="http://schemas.openxmlformats.org/drawingml/2006/table">
            <a:tbl>
              <a:tblPr/>
              <a:tblGrid>
                <a:gridCol w="4314969"/>
              </a:tblGrid>
              <a:tr h="957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O ESCRITÓRIO É AFETADO POR MÚLTIPLAS VARIÁVEIS DOS AMBIENTES EM QUE SE INSERE</a:t>
                      </a:r>
                    </a:p>
                  </a:txBody>
                  <a:tcPr marL="78000" marR="78000" marT="36000" marB="36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26496"/>
                    </a:solidFill>
                  </a:tcPr>
                </a:tc>
              </a:tr>
            </a:tbl>
          </a:graphicData>
        </a:graphic>
      </p:graphicFrame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1049073" y="4271964"/>
            <a:ext cx="96051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1400" b="1" dirty="0">
                <a:solidFill>
                  <a:srgbClr val="1E3D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Sociedade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612365" y="3714750"/>
            <a:ext cx="101777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1400" b="1" dirty="0">
                <a:solidFill>
                  <a:srgbClr val="1E3D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Tributação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8048625" y="4759326"/>
            <a:ext cx="76155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1400" b="1" dirty="0">
                <a:solidFill>
                  <a:srgbClr val="1E3D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Política</a:t>
            </a:r>
          </a:p>
        </p:txBody>
      </p:sp>
    </p:spTree>
  </p:cSld>
  <p:clrMapOvr>
    <a:masterClrMapping/>
  </p:clrMapOvr>
  <p:transition spd="med" advTm="7000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Posicionamento </a:t>
            </a:r>
            <a:r>
              <a:rPr lang="pt-BR"/>
              <a:t>da organização</a:t>
            </a:r>
            <a:endParaRPr lang="pt-BR" dirty="0" smtClean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495300" y="1428750"/>
            <a:ext cx="8915400" cy="506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Font typeface="Wingdings" pitchFamily="2" charset="2"/>
              <a:buNone/>
              <a:defRPr/>
            </a:pPr>
            <a:r>
              <a:rPr lang="pt-BR" sz="2800" b="1" kern="0" dirty="0">
                <a:solidFill>
                  <a:schemeClr val="bg1"/>
                </a:solidFill>
                <a:latin typeface="Calibri" panose="020F0502020204030204" pitchFamily="34" charset="0"/>
                <a:cs typeface="+mn-cs"/>
              </a:rPr>
              <a:t>REVISÃO DO PLANO DE NEGÓCIOS</a:t>
            </a:r>
          </a:p>
          <a:p>
            <a:pPr marL="714375" lvl="1" indent="-257175">
              <a:lnSpc>
                <a:spcPct val="90000"/>
              </a:lnSpc>
              <a:spcBef>
                <a:spcPts val="576"/>
              </a:spcBef>
              <a:buFont typeface="Arial" pitchFamily="34" charset="0"/>
              <a:buChar char="•"/>
              <a:defRPr/>
            </a:pPr>
            <a:r>
              <a:rPr lang="pt-BR" sz="2400" b="1" kern="0" dirty="0">
                <a:solidFill>
                  <a:srgbClr val="FFFF99"/>
                </a:solidFill>
                <a:latin typeface="Calibri" panose="020F0502020204030204" pitchFamily="34" charset="0"/>
                <a:cs typeface="+mn-cs"/>
              </a:rPr>
              <a:t>OS OBJETIVOS EMPRESARIAIS CONTINUAM FACTÍVEIS?</a:t>
            </a:r>
          </a:p>
          <a:p>
            <a:pPr marL="895350" lvl="2">
              <a:lnSpc>
                <a:spcPct val="90000"/>
              </a:lnSpc>
              <a:spcBef>
                <a:spcPct val="20000"/>
              </a:spcBef>
              <a:spcAft>
                <a:spcPts val="2400"/>
              </a:spcAft>
              <a:defRPr/>
            </a:pPr>
            <a:r>
              <a:rPr lang="pt-BR" sz="2400" b="1" kern="0" dirty="0">
                <a:solidFill>
                  <a:srgbClr val="FF0000"/>
                </a:solidFill>
                <a:latin typeface="Calibri" panose="020F0502020204030204" pitchFamily="34" charset="0"/>
                <a:cs typeface="+mn-cs"/>
              </a:rPr>
              <a:t>O mercado muda em épocas de crise, assim como as variáveis e cenários que orientam os negócios.</a:t>
            </a:r>
          </a:p>
          <a:p>
            <a:pPr>
              <a:spcAft>
                <a:spcPts val="300"/>
              </a:spcAft>
              <a:defRPr/>
            </a:pPr>
            <a:r>
              <a:rPr lang="pt-BR" dirty="0">
                <a:solidFill>
                  <a:schemeClr val="bg1"/>
                </a:solidFill>
                <a:latin typeface="Arial" pitchFamily="34" charset="0"/>
                <a:cs typeface="+mn-cs"/>
              </a:rPr>
              <a:t>				             </a:t>
            </a:r>
            <a:r>
              <a:rPr lang="pt-BR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+mn-cs"/>
              </a:rPr>
              <a:t>CENÁRIOS</a:t>
            </a:r>
          </a:p>
          <a:p>
            <a:pPr>
              <a:defRPr/>
            </a:pPr>
            <a:r>
              <a:rPr lang="pt-BR" dirty="0">
                <a:solidFill>
                  <a:schemeClr val="bg1"/>
                </a:solidFill>
                <a:latin typeface="Arial" pitchFamily="34" charset="0"/>
                <a:cs typeface="+mn-cs"/>
              </a:rPr>
              <a:t>			     </a:t>
            </a:r>
            <a:r>
              <a:rPr lang="pt-BR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+mn-cs"/>
              </a:rPr>
              <a:t>Otimista	Moderado	Pessimista</a:t>
            </a:r>
          </a:p>
          <a:p>
            <a:pPr>
              <a:spcAft>
                <a:spcPts val="1200"/>
              </a:spcAft>
              <a:defRPr/>
            </a:pPr>
            <a:r>
              <a:rPr lang="pt-BR" sz="1600" dirty="0">
                <a:solidFill>
                  <a:schemeClr val="bg1"/>
                </a:solidFill>
                <a:latin typeface="Arial" pitchFamily="34" charset="0"/>
                <a:cs typeface="+mn-cs"/>
              </a:rPr>
              <a:t>	</a:t>
            </a:r>
            <a:r>
              <a:rPr lang="pt-BR" sz="16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+mn-cs"/>
              </a:rPr>
              <a:t>Probabilidade	          25%	     50%		      25%</a:t>
            </a:r>
            <a:endParaRPr lang="pt-BR" sz="6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+mn-cs"/>
            </a:endParaRPr>
          </a:p>
          <a:p>
            <a:pPr>
              <a:defRPr/>
            </a:pPr>
            <a:r>
              <a:rPr lang="pt-BR" sz="1600" dirty="0">
                <a:solidFill>
                  <a:schemeClr val="bg1"/>
                </a:solidFill>
                <a:latin typeface="Arial" pitchFamily="34" charset="0"/>
                <a:cs typeface="+mn-cs"/>
              </a:rPr>
              <a:t>	</a:t>
            </a:r>
            <a:r>
              <a:rPr lang="pt-BR" sz="1500" dirty="0">
                <a:solidFill>
                  <a:schemeClr val="bg1"/>
                </a:solidFill>
                <a:latin typeface="Arial" pitchFamily="34" charset="0"/>
                <a:cs typeface="+mn-cs"/>
              </a:rPr>
              <a:t>Crescimento do PIB	</a:t>
            </a:r>
            <a:r>
              <a:rPr lang="pt-BR" sz="1500">
                <a:solidFill>
                  <a:schemeClr val="bg1"/>
                </a:solidFill>
                <a:latin typeface="Arial" pitchFamily="34" charset="0"/>
                <a:cs typeface="+mn-cs"/>
              </a:rPr>
              <a:t>           </a:t>
            </a:r>
            <a:r>
              <a:rPr lang="pt-BR" sz="1500" smtClean="0">
                <a:solidFill>
                  <a:schemeClr val="bg1"/>
                </a:solidFill>
                <a:latin typeface="Arial" pitchFamily="34" charset="0"/>
                <a:cs typeface="+mn-cs"/>
              </a:rPr>
              <a:t>1,5</a:t>
            </a:r>
            <a:r>
              <a:rPr lang="pt-BR" sz="1500" dirty="0">
                <a:solidFill>
                  <a:schemeClr val="bg1"/>
                </a:solidFill>
                <a:latin typeface="Arial" pitchFamily="34" charset="0"/>
                <a:cs typeface="+mn-cs"/>
              </a:rPr>
              <a:t>%	</a:t>
            </a:r>
            <a:r>
              <a:rPr lang="pt-BR" sz="1500">
                <a:solidFill>
                  <a:schemeClr val="bg1"/>
                </a:solidFill>
                <a:latin typeface="Arial" pitchFamily="34" charset="0"/>
                <a:cs typeface="+mn-cs"/>
              </a:rPr>
              <a:t>     </a:t>
            </a:r>
            <a:r>
              <a:rPr lang="pt-BR" sz="1500" smtClean="0">
                <a:solidFill>
                  <a:schemeClr val="bg1"/>
                </a:solidFill>
                <a:latin typeface="Arial" pitchFamily="34" charset="0"/>
                <a:cs typeface="+mn-cs"/>
              </a:rPr>
              <a:t>0,5</a:t>
            </a:r>
            <a:r>
              <a:rPr lang="pt-BR" sz="1500" dirty="0">
                <a:solidFill>
                  <a:schemeClr val="bg1"/>
                </a:solidFill>
                <a:latin typeface="Arial" pitchFamily="34" charset="0"/>
                <a:cs typeface="+mn-cs"/>
              </a:rPr>
              <a:t>%		</a:t>
            </a:r>
            <a:r>
              <a:rPr lang="pt-BR" sz="1500">
                <a:solidFill>
                  <a:schemeClr val="bg1"/>
                </a:solidFill>
                <a:latin typeface="Arial" pitchFamily="34" charset="0"/>
                <a:cs typeface="+mn-cs"/>
              </a:rPr>
              <a:t>      </a:t>
            </a:r>
            <a:r>
              <a:rPr lang="pt-BR" sz="1500" smtClean="0">
                <a:solidFill>
                  <a:schemeClr val="bg1"/>
                </a:solidFill>
                <a:latin typeface="Arial" pitchFamily="34" charset="0"/>
                <a:cs typeface="+mn-cs"/>
              </a:rPr>
              <a:t>-0,5</a:t>
            </a:r>
            <a:r>
              <a:rPr lang="pt-BR" sz="1500" dirty="0">
                <a:solidFill>
                  <a:schemeClr val="bg1"/>
                </a:solidFill>
                <a:latin typeface="Arial" pitchFamily="34" charset="0"/>
                <a:cs typeface="+mn-cs"/>
              </a:rPr>
              <a:t>%</a:t>
            </a:r>
          </a:p>
          <a:p>
            <a:pPr>
              <a:defRPr/>
            </a:pPr>
            <a:r>
              <a:rPr lang="pt-BR" sz="1500" dirty="0">
                <a:solidFill>
                  <a:schemeClr val="bg1"/>
                </a:solidFill>
                <a:latin typeface="Arial" pitchFamily="34" charset="0"/>
                <a:cs typeface="+mn-cs"/>
              </a:rPr>
              <a:t>	Crescimento do setor	</a:t>
            </a:r>
            <a:r>
              <a:rPr lang="pt-BR" sz="1500">
                <a:solidFill>
                  <a:schemeClr val="bg1"/>
                </a:solidFill>
                <a:latin typeface="Arial" pitchFamily="34" charset="0"/>
                <a:cs typeface="+mn-cs"/>
              </a:rPr>
              <a:t>         </a:t>
            </a:r>
            <a:r>
              <a:rPr lang="pt-BR" sz="1500" smtClean="0">
                <a:solidFill>
                  <a:schemeClr val="bg1"/>
                </a:solidFill>
                <a:latin typeface="Arial" pitchFamily="34" charset="0"/>
                <a:cs typeface="+mn-cs"/>
              </a:rPr>
              <a:t>  4,0</a:t>
            </a:r>
            <a:r>
              <a:rPr lang="pt-BR" sz="1500" dirty="0">
                <a:solidFill>
                  <a:schemeClr val="bg1"/>
                </a:solidFill>
                <a:latin typeface="Arial" pitchFamily="34" charset="0"/>
                <a:cs typeface="+mn-cs"/>
              </a:rPr>
              <a:t>%</a:t>
            </a:r>
            <a:r>
              <a:rPr lang="pt-BR" sz="1500">
                <a:solidFill>
                  <a:schemeClr val="bg1"/>
                </a:solidFill>
                <a:latin typeface="Arial" pitchFamily="34" charset="0"/>
                <a:cs typeface="+mn-cs"/>
              </a:rPr>
              <a:t>	</a:t>
            </a:r>
            <a:r>
              <a:rPr lang="pt-BR" sz="1500" smtClean="0">
                <a:solidFill>
                  <a:schemeClr val="bg1"/>
                </a:solidFill>
                <a:latin typeface="Arial" pitchFamily="34" charset="0"/>
                <a:cs typeface="+mn-cs"/>
              </a:rPr>
              <a:t>     2,0</a:t>
            </a:r>
            <a:r>
              <a:rPr lang="pt-BR" sz="1500" dirty="0">
                <a:solidFill>
                  <a:schemeClr val="bg1"/>
                </a:solidFill>
                <a:latin typeface="Arial" pitchFamily="34" charset="0"/>
                <a:cs typeface="+mn-cs"/>
              </a:rPr>
              <a:t>%		</a:t>
            </a:r>
            <a:r>
              <a:rPr lang="pt-BR" sz="1500">
                <a:solidFill>
                  <a:schemeClr val="bg1"/>
                </a:solidFill>
                <a:latin typeface="Arial" pitchFamily="34" charset="0"/>
                <a:cs typeface="+mn-cs"/>
              </a:rPr>
              <a:t>      </a:t>
            </a:r>
            <a:r>
              <a:rPr lang="pt-BR" sz="1500" smtClean="0">
                <a:solidFill>
                  <a:schemeClr val="bg1"/>
                </a:solidFill>
                <a:latin typeface="Arial" pitchFamily="34" charset="0"/>
                <a:cs typeface="+mn-cs"/>
              </a:rPr>
              <a:t> 1,0</a:t>
            </a:r>
            <a:r>
              <a:rPr lang="pt-BR" sz="1500" dirty="0">
                <a:solidFill>
                  <a:schemeClr val="bg1"/>
                </a:solidFill>
                <a:latin typeface="Arial" pitchFamily="34" charset="0"/>
                <a:cs typeface="+mn-cs"/>
              </a:rPr>
              <a:t>%</a:t>
            </a:r>
          </a:p>
          <a:p>
            <a:pPr>
              <a:defRPr/>
            </a:pPr>
            <a:r>
              <a:rPr lang="pt-BR" sz="1500" dirty="0">
                <a:solidFill>
                  <a:schemeClr val="bg1"/>
                </a:solidFill>
                <a:latin typeface="Arial" pitchFamily="34" charset="0"/>
                <a:cs typeface="+mn-cs"/>
              </a:rPr>
              <a:t>	</a:t>
            </a:r>
            <a:r>
              <a:rPr lang="pt-BR" sz="1500" dirty="0">
                <a:solidFill>
                  <a:srgbClr val="FFFF00"/>
                </a:solidFill>
                <a:latin typeface="Arial" pitchFamily="34" charset="0"/>
                <a:cs typeface="+mn-cs"/>
              </a:rPr>
              <a:t>Crescimento da </a:t>
            </a:r>
            <a:r>
              <a:rPr lang="pt-BR" sz="1500">
                <a:solidFill>
                  <a:srgbClr val="FFFF00"/>
                </a:solidFill>
                <a:latin typeface="Arial" pitchFamily="34" charset="0"/>
                <a:cs typeface="+mn-cs"/>
              </a:rPr>
              <a:t>empresa   </a:t>
            </a:r>
            <a:r>
              <a:rPr lang="pt-BR" sz="1500" smtClean="0">
                <a:solidFill>
                  <a:srgbClr val="FFFF00"/>
                </a:solidFill>
                <a:latin typeface="Arial" pitchFamily="34" charset="0"/>
                <a:cs typeface="+mn-cs"/>
              </a:rPr>
              <a:t>  4,0</a:t>
            </a:r>
            <a:r>
              <a:rPr lang="pt-BR" sz="1500" dirty="0">
                <a:solidFill>
                  <a:srgbClr val="FFFF00"/>
                </a:solidFill>
                <a:latin typeface="Arial" pitchFamily="34" charset="0"/>
                <a:cs typeface="+mn-cs"/>
              </a:rPr>
              <a:t>%	</a:t>
            </a:r>
            <a:r>
              <a:rPr lang="pt-BR" sz="1500">
                <a:solidFill>
                  <a:srgbClr val="FFFF00"/>
                </a:solidFill>
                <a:latin typeface="Arial" pitchFamily="34" charset="0"/>
                <a:cs typeface="+mn-cs"/>
              </a:rPr>
              <a:t>     </a:t>
            </a:r>
            <a:r>
              <a:rPr lang="pt-BR" sz="1500" smtClean="0">
                <a:solidFill>
                  <a:srgbClr val="FFFF00"/>
                </a:solidFill>
                <a:latin typeface="Arial" pitchFamily="34" charset="0"/>
                <a:cs typeface="+mn-cs"/>
              </a:rPr>
              <a:t>3,0</a:t>
            </a:r>
            <a:r>
              <a:rPr lang="pt-BR" sz="1500" dirty="0">
                <a:solidFill>
                  <a:srgbClr val="FFFF00"/>
                </a:solidFill>
                <a:latin typeface="Arial" pitchFamily="34" charset="0"/>
                <a:cs typeface="+mn-cs"/>
              </a:rPr>
              <a:t>%		</a:t>
            </a:r>
            <a:r>
              <a:rPr lang="pt-BR" sz="1500">
                <a:solidFill>
                  <a:srgbClr val="FFFF00"/>
                </a:solidFill>
                <a:latin typeface="Arial" pitchFamily="34" charset="0"/>
                <a:cs typeface="+mn-cs"/>
              </a:rPr>
              <a:t>      </a:t>
            </a:r>
            <a:r>
              <a:rPr lang="pt-BR" sz="1500" smtClean="0">
                <a:solidFill>
                  <a:srgbClr val="FFFF00"/>
                </a:solidFill>
                <a:latin typeface="Arial" pitchFamily="34" charset="0"/>
                <a:cs typeface="+mn-cs"/>
              </a:rPr>
              <a:t> 1,0</a:t>
            </a:r>
            <a:r>
              <a:rPr lang="pt-BR" sz="1500" dirty="0">
                <a:solidFill>
                  <a:srgbClr val="FFFF00"/>
                </a:solidFill>
                <a:latin typeface="Arial" pitchFamily="34" charset="0"/>
                <a:cs typeface="+mn-cs"/>
              </a:rPr>
              <a:t>%</a:t>
            </a:r>
          </a:p>
        </p:txBody>
      </p:sp>
      <p:cxnSp>
        <p:nvCxnSpPr>
          <p:cNvPr id="5" name="Conector reto 4"/>
          <p:cNvCxnSpPr/>
          <p:nvPr/>
        </p:nvCxnSpPr>
        <p:spPr>
          <a:xfrm>
            <a:off x="3296770" y="4005080"/>
            <a:ext cx="487561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ipse 5"/>
          <p:cNvSpPr/>
          <p:nvPr/>
        </p:nvSpPr>
        <p:spPr>
          <a:xfrm>
            <a:off x="6703227" y="3714750"/>
            <a:ext cx="1625203" cy="2071688"/>
          </a:xfrm>
          <a:prstGeom prst="ellipse">
            <a:avLst/>
          </a:prstGeom>
          <a:solidFill>
            <a:schemeClr val="accent1">
              <a:alpha val="8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6666637" y="5435998"/>
            <a:ext cx="1886863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+mn-cs"/>
              </a:rPr>
              <a:t>CENÁRIO ATUAL ?</a:t>
            </a:r>
          </a:p>
        </p:txBody>
      </p:sp>
    </p:spTree>
  </p:cSld>
  <p:clrMapOvr>
    <a:masterClrMapping/>
  </p:clrMapOvr>
  <p:transition spd="med" advTm="1000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Posicionamento </a:t>
            </a:r>
            <a:r>
              <a:rPr lang="pt-BR"/>
              <a:t>da organização</a:t>
            </a:r>
            <a:endParaRPr lang="pt-BR" dirty="0" smtClean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495300" y="1428750"/>
            <a:ext cx="8915400" cy="506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Font typeface="Wingdings" pitchFamily="2" charset="2"/>
              <a:buNone/>
              <a:defRPr/>
            </a:pPr>
            <a:r>
              <a:rPr lang="pt-BR" sz="2800" b="1" kern="0" dirty="0">
                <a:solidFill>
                  <a:schemeClr val="bg1"/>
                </a:solidFill>
                <a:latin typeface="Calibri" panose="020F0502020204030204" pitchFamily="34" charset="0"/>
                <a:cs typeface="+mn-cs"/>
              </a:rPr>
              <a:t>REVISÃO DO PLANO DE NEGÓCIOS</a:t>
            </a:r>
          </a:p>
          <a:p>
            <a:pPr marL="714375" lvl="1" indent="-257175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pt-BR" sz="2400" b="1" kern="0" dirty="0">
                <a:solidFill>
                  <a:srgbClr val="FFFF99"/>
                </a:solidFill>
                <a:latin typeface="Calibri" panose="020F0502020204030204" pitchFamily="34" charset="0"/>
                <a:cs typeface="+mn-cs"/>
              </a:rPr>
              <a:t>OS INVESTIMENTOS PERMANECEM NECESSÁRIOS?</a:t>
            </a:r>
          </a:p>
          <a:p>
            <a:pPr marL="895350" lvl="2">
              <a:lnSpc>
                <a:spcPct val="90000"/>
              </a:lnSpc>
              <a:spcBef>
                <a:spcPct val="20000"/>
              </a:spcBef>
              <a:spcAft>
                <a:spcPts val="1800"/>
              </a:spcAft>
              <a:defRPr/>
            </a:pPr>
            <a:r>
              <a:rPr lang="pt-BR" sz="2400" b="1" kern="0" dirty="0">
                <a:solidFill>
                  <a:srgbClr val="FF0000"/>
                </a:solidFill>
                <a:latin typeface="Calibri" panose="020F0502020204030204" pitchFamily="34" charset="0"/>
                <a:cs typeface="+mn-cs"/>
              </a:rPr>
              <a:t>Os investimentos podem significar a grande diferença de competitividade para o escritório:</a:t>
            </a:r>
          </a:p>
          <a:p>
            <a:pPr marL="1352550" lvl="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defRPr/>
            </a:pPr>
            <a:r>
              <a:rPr lang="pt-BR" sz="24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+mn-cs"/>
              </a:rPr>
              <a:t>Capacitação dos profissionais – NOVOS PRODUTOS E SERVIÇOS NO MERCADO</a:t>
            </a:r>
          </a:p>
          <a:p>
            <a:pPr marL="1352550" lvl="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defRPr/>
            </a:pPr>
            <a:r>
              <a:rPr lang="pt-BR" sz="24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+mn-cs"/>
              </a:rPr>
              <a:t>Tecnologia – MENORES CUSTOS AO LONGO DO TEMPO</a:t>
            </a:r>
          </a:p>
          <a:p>
            <a:pPr marL="1352550" lvl="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defRPr/>
            </a:pPr>
            <a:r>
              <a:rPr lang="pt-BR" sz="24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+mn-cs"/>
              </a:rPr>
              <a:t>MKT – NOVOS CLIENTES</a:t>
            </a:r>
          </a:p>
        </p:txBody>
      </p:sp>
    </p:spTree>
  </p:cSld>
  <p:clrMapOvr>
    <a:masterClrMapping/>
  </p:clrMapOvr>
  <p:transition spd="med" advTm="12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Administração financeira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495300" y="1428750"/>
            <a:ext cx="8915400" cy="506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pt-BR" sz="2800" b="1" kern="0" dirty="0">
                <a:solidFill>
                  <a:schemeClr val="bg1"/>
                </a:solidFill>
                <a:latin typeface="Calibri" panose="020F0502020204030204" pitchFamily="34" charset="0"/>
                <a:cs typeface="+mn-cs"/>
              </a:rPr>
              <a:t>ADMINISTRAÇÃO FINANCEIRA: SEGURANÇA DURANTE AS TURBULÊNCIAS</a:t>
            </a:r>
          </a:p>
          <a:p>
            <a:pPr marL="628650" lvl="1" indent="-171450">
              <a:lnSpc>
                <a:spcPct val="90000"/>
              </a:lnSpc>
              <a:spcBef>
                <a:spcPts val="30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2400" b="1" kern="0" dirty="0">
                <a:solidFill>
                  <a:srgbClr val="FFFF99"/>
                </a:solidFill>
                <a:latin typeface="Calibri" panose="020F0502020204030204" pitchFamily="34" charset="0"/>
                <a:cs typeface="+mn-cs"/>
              </a:rPr>
              <a:t>Incertezas exigem prudência</a:t>
            </a:r>
          </a:p>
          <a:p>
            <a:pPr marL="628650" lvl="1" indent="-17145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defRPr/>
            </a:pPr>
            <a:r>
              <a:rPr lang="pt-BR" sz="2400" b="1" kern="0" dirty="0">
                <a:solidFill>
                  <a:srgbClr val="FFFF99"/>
                </a:solidFill>
                <a:latin typeface="Calibri" panose="020F0502020204030204" pitchFamily="34" charset="0"/>
                <a:cs typeface="+mn-cs"/>
              </a:rPr>
              <a:t>	</a:t>
            </a:r>
            <a:r>
              <a:rPr lang="pt-BR" sz="2400" b="1" kern="0" dirty="0">
                <a:solidFill>
                  <a:srgbClr val="FF0000"/>
                </a:solidFill>
                <a:latin typeface="Calibri" panose="020F0502020204030204" pitchFamily="34" charset="0"/>
                <a:cs typeface="+mn-cs"/>
              </a:rPr>
              <a:t>Do administrador financeiro exigem-se prudência e conservadorismo com a saúde do caixa.</a:t>
            </a:r>
          </a:p>
          <a:p>
            <a:pPr marL="628650" lvl="1" indent="-17145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defRPr/>
            </a:pPr>
            <a:r>
              <a:rPr lang="pt-BR" sz="2400" b="1" kern="0" dirty="0">
                <a:solidFill>
                  <a:srgbClr val="FF0000"/>
                </a:solidFill>
                <a:latin typeface="Calibri" panose="020F0502020204030204" pitchFamily="34" charset="0"/>
                <a:cs typeface="+mn-cs"/>
              </a:rPr>
              <a:t>	Do comitê de contratos espera-se rigor na avaliação do crédito a ser concedido a novos clientes.</a:t>
            </a:r>
          </a:p>
          <a:p>
            <a:pPr marL="628650" lvl="1" indent="-171450">
              <a:lnSpc>
                <a:spcPct val="90000"/>
              </a:lnSpc>
              <a:spcBef>
                <a:spcPts val="30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2400" b="1" kern="0" dirty="0">
                <a:solidFill>
                  <a:srgbClr val="FFFF99"/>
                </a:solidFill>
                <a:latin typeface="Calibri" panose="020F0502020204030204" pitchFamily="34" charset="0"/>
                <a:cs typeface="+mn-cs"/>
              </a:rPr>
              <a:t>A re-estruturação da Tesouraria é uma ferramenta poderosa de gestão em tempos mais difíceis.</a:t>
            </a:r>
          </a:p>
        </p:txBody>
      </p:sp>
    </p:spTree>
  </p:cSld>
  <p:clrMapOvr>
    <a:masterClrMapping/>
  </p:clrMapOvr>
  <p:transition spd="med" advTm="15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Administração financeira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495300" y="1428750"/>
            <a:ext cx="8915400" cy="506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pt-BR" sz="2800" b="1" kern="0" dirty="0">
                <a:solidFill>
                  <a:schemeClr val="bg1"/>
                </a:solidFill>
                <a:latin typeface="Calibri" panose="020F0502020204030204" pitchFamily="34" charset="0"/>
                <a:cs typeface="+mn-cs"/>
              </a:rPr>
              <a:t>ADMINISTRAÇÃO FINANCEIRA: SEGURANÇA DURANTE AS TURBULÊNCIAS</a:t>
            </a:r>
          </a:p>
          <a:p>
            <a:pPr marL="628650" lvl="1" indent="-171450">
              <a:lnSpc>
                <a:spcPct val="90000"/>
              </a:lnSpc>
              <a:spcBef>
                <a:spcPts val="30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2400" b="1" kern="0" dirty="0">
                <a:solidFill>
                  <a:srgbClr val="FFFF99"/>
                </a:solidFill>
                <a:latin typeface="Calibri" panose="020F0502020204030204" pitchFamily="34" charset="0"/>
                <a:cs typeface="+mn-cs"/>
              </a:rPr>
              <a:t>Alguns instrumentos podem ser implantados com agilidade:</a:t>
            </a:r>
          </a:p>
          <a:p>
            <a:pPr marL="1085850" lvl="2" indent="-17145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2400" b="1" kern="0" dirty="0">
                <a:solidFill>
                  <a:srgbClr val="FF0000"/>
                </a:solidFill>
                <a:latin typeface="Calibri" panose="020F0502020204030204" pitchFamily="34" charset="0"/>
                <a:cs typeface="+mn-cs"/>
              </a:rPr>
              <a:t>Administração mais eficiente do capital de giro – em tempos incertos, o escritório deve ser administrado evitando ao máximo os “descasamentos” entre ativos e passivos – investimentos de longa maturação não podem ser financiados por recursos de curto prazo.</a:t>
            </a:r>
          </a:p>
        </p:txBody>
      </p:sp>
    </p:spTree>
  </p:cSld>
  <p:clrMapOvr>
    <a:masterClrMapping/>
  </p:clrMapOvr>
  <p:transition spd="med" advTm="13000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Administração financeira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495300" y="1428750"/>
            <a:ext cx="8915400" cy="506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pt-BR" sz="2800" b="1" kern="0" dirty="0">
                <a:solidFill>
                  <a:schemeClr val="bg1"/>
                </a:solidFill>
                <a:latin typeface="Calibri" panose="020F0502020204030204" pitchFamily="34" charset="0"/>
                <a:cs typeface="+mn-cs"/>
              </a:rPr>
              <a:t>ADMINISTRAÇÃO FINANCEIRA: SEGURANÇA DURANTE AS TURBULÊNCIAS</a:t>
            </a:r>
          </a:p>
          <a:p>
            <a:pPr marL="628650" lvl="1" indent="-171450">
              <a:lnSpc>
                <a:spcPct val="90000"/>
              </a:lnSpc>
              <a:spcBef>
                <a:spcPts val="30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2400" b="1" kern="0" dirty="0">
                <a:solidFill>
                  <a:srgbClr val="FFFF99"/>
                </a:solidFill>
                <a:latin typeface="Calibri" panose="020F0502020204030204" pitchFamily="34" charset="0"/>
                <a:cs typeface="+mn-cs"/>
              </a:rPr>
              <a:t>Alguns instrumentos podem ser implantados com agilidade:</a:t>
            </a:r>
          </a:p>
          <a:p>
            <a:pPr marL="1085850" lvl="2" indent="-17145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2400" b="1" kern="0" dirty="0">
                <a:solidFill>
                  <a:srgbClr val="FF0000"/>
                </a:solidFill>
                <a:latin typeface="Calibri" panose="020F0502020204030204" pitchFamily="34" charset="0"/>
                <a:cs typeface="+mn-cs"/>
              </a:rPr>
              <a:t>O  encurtamento do ciclo financeiro das operações é uma arma poderosa para aumentar o capital de giro líquido do escritório – obter adiantamentos de honorários e não financiar o cliente via pagamento de despesas são providências fundamentais diante do aperto de liquidez. Paralelamente, rever procedimentos é uma providência importante para acelerar a realização das receitas.</a:t>
            </a:r>
          </a:p>
        </p:txBody>
      </p:sp>
    </p:spTree>
  </p:cSld>
  <p:clrMapOvr>
    <a:masterClrMapping/>
  </p:clrMapOvr>
  <p:transition spd="med" advTm="16000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1175</TotalTime>
  <Words>1126</Words>
  <Application>Microsoft Office PowerPoint</Application>
  <PresentationFormat>Papel A4 (210 x 297 mm)</PresentationFormat>
  <Paragraphs>202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Design padrão</vt:lpstr>
      <vt:lpstr>Apresentação do PowerPoint</vt:lpstr>
      <vt:lpstr>Apresentação do PowerPoint</vt:lpstr>
      <vt:lpstr>Posicionamento da organização</vt:lpstr>
      <vt:lpstr>Posicionamento da organização</vt:lpstr>
      <vt:lpstr>Posicionamento da organização</vt:lpstr>
      <vt:lpstr>Posicionamento da organização</vt:lpstr>
      <vt:lpstr>Administração financeira</vt:lpstr>
      <vt:lpstr>Administração financeira</vt:lpstr>
      <vt:lpstr>Administração financeira</vt:lpstr>
      <vt:lpstr>Administração financeira</vt:lpstr>
      <vt:lpstr>Criação de valor</vt:lpstr>
      <vt:lpstr>Criação de valor</vt:lpstr>
      <vt:lpstr>Criação de valor</vt:lpstr>
      <vt:lpstr>Criação de valor</vt:lpstr>
      <vt:lpstr>Criação de valor</vt:lpstr>
      <vt:lpstr>A oportunidade das medidas</vt:lpstr>
      <vt:lpstr>Um caminho a seguir</vt:lpstr>
      <vt:lpstr>Um caminho a seguir</vt:lpstr>
      <vt:lpstr>Um caminho a seguir</vt:lpstr>
      <vt:lpstr>Apresentação do PowerPoint</vt:lpstr>
    </vt:vector>
  </TitlesOfParts>
  <Company>Telles Corrêa Ltda.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João Telles Corrêa Filho</dc:creator>
  <cp:lastModifiedBy>João Telles Corrêa Filho</cp:lastModifiedBy>
  <cp:revision>207</cp:revision>
  <dcterms:created xsi:type="dcterms:W3CDTF">2004-12-28T20:01:13Z</dcterms:created>
  <dcterms:modified xsi:type="dcterms:W3CDTF">2015-03-05T21:29:58Z</dcterms:modified>
</cp:coreProperties>
</file>