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495" r:id="rId3"/>
    <p:sldId id="413" r:id="rId4"/>
    <p:sldId id="418" r:id="rId5"/>
    <p:sldId id="419" r:id="rId6"/>
    <p:sldId id="435" r:id="rId7"/>
    <p:sldId id="422" r:id="rId8"/>
    <p:sldId id="427" r:id="rId9"/>
    <p:sldId id="429" r:id="rId10"/>
    <p:sldId id="407" r:id="rId11"/>
    <p:sldId id="436" r:id="rId12"/>
    <p:sldId id="431" r:id="rId13"/>
    <p:sldId id="439" r:id="rId14"/>
    <p:sldId id="440" r:id="rId15"/>
    <p:sldId id="437" r:id="rId16"/>
    <p:sldId id="432" r:id="rId17"/>
    <p:sldId id="433" r:id="rId18"/>
    <p:sldId id="438" r:id="rId19"/>
    <p:sldId id="441" r:id="rId20"/>
    <p:sldId id="444" r:id="rId21"/>
    <p:sldId id="445" r:id="rId22"/>
    <p:sldId id="446" r:id="rId23"/>
    <p:sldId id="447" r:id="rId24"/>
    <p:sldId id="448" r:id="rId25"/>
    <p:sldId id="449" r:id="rId26"/>
    <p:sldId id="453" r:id="rId27"/>
    <p:sldId id="454" r:id="rId28"/>
    <p:sldId id="455" r:id="rId29"/>
    <p:sldId id="456" r:id="rId30"/>
    <p:sldId id="457" r:id="rId31"/>
    <p:sldId id="458" r:id="rId32"/>
    <p:sldId id="459" r:id="rId33"/>
    <p:sldId id="460" r:id="rId34"/>
    <p:sldId id="461" r:id="rId35"/>
    <p:sldId id="462" r:id="rId36"/>
    <p:sldId id="463" r:id="rId37"/>
    <p:sldId id="464" r:id="rId38"/>
    <p:sldId id="465" r:id="rId39"/>
    <p:sldId id="466" r:id="rId40"/>
    <p:sldId id="467" r:id="rId41"/>
    <p:sldId id="468" r:id="rId42"/>
    <p:sldId id="469" r:id="rId43"/>
    <p:sldId id="470" r:id="rId44"/>
    <p:sldId id="493" r:id="rId45"/>
    <p:sldId id="480" r:id="rId46"/>
    <p:sldId id="481" r:id="rId47"/>
    <p:sldId id="482" r:id="rId48"/>
    <p:sldId id="483" r:id="rId49"/>
    <p:sldId id="484" r:id="rId50"/>
    <p:sldId id="485" r:id="rId51"/>
    <p:sldId id="486" r:id="rId52"/>
    <p:sldId id="487" r:id="rId53"/>
    <p:sldId id="488" r:id="rId54"/>
    <p:sldId id="489" r:id="rId55"/>
    <p:sldId id="490" r:id="rId56"/>
    <p:sldId id="491" r:id="rId57"/>
    <p:sldId id="492" r:id="rId58"/>
    <p:sldId id="340" r:id="rId59"/>
    <p:sldId id="494" r:id="rId60"/>
  </p:sldIdLst>
  <p:sldSz cx="9906000" cy="6858000" type="A4"/>
  <p:notesSz cx="6858000" cy="95440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kJPm0kb4gjnqITTza2s3hw==" hashData="fRnhkY9lqbNs6TB0J1CvkGmgBq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66106"/>
    <a:srgbClr val="FFFF66"/>
    <a:srgbClr val="FFCC66"/>
    <a:srgbClr val="001F3E"/>
    <a:srgbClr val="FF3300"/>
    <a:srgbClr val="3FADB5"/>
    <a:srgbClr val="5F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8" autoAdjust="0"/>
    <p:restoredTop sz="94660"/>
  </p:normalViewPr>
  <p:slideViewPr>
    <p:cSldViewPr>
      <p:cViewPr>
        <p:scale>
          <a:sx n="66" d="100"/>
          <a:sy n="66" d="100"/>
        </p:scale>
        <p:origin x="-960" y="-3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340" y="-13672"/>
            <a:ext cx="10008000" cy="6882782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9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har char="–"/>
        <a:defRPr sz="2600" b="1">
          <a:solidFill>
            <a:schemeClr val="bg1"/>
          </a:solidFill>
          <a:latin typeface="+mn-lt"/>
        </a:defRPr>
      </a:lvl2pPr>
      <a:lvl3pPr marL="11430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just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4pPr>
      <a:lvl5pPr marL="2057400" indent="-228600" algn="just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234" y="-24"/>
            <a:ext cx="9943270" cy="6858024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Por quê isso acontece?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3538" indent="-363538" eaLnBrk="1" hangingPunct="1"/>
            <a:r>
              <a:rPr lang="pt-BR" sz="2800" smtClean="0"/>
              <a:t>Processos de serviços são geralmente lentos e, portanto, caros:</a:t>
            </a:r>
          </a:p>
          <a:p>
            <a:pPr marL="363538" indent="-363538" eaLnBrk="1" hangingPunct="1"/>
            <a:endParaRPr lang="pt-BR" sz="2800" smtClean="0"/>
          </a:p>
          <a:p>
            <a:pPr marL="363538" indent="-363538" eaLnBrk="1" hangingPunct="1"/>
            <a:endParaRPr lang="pt-BR" sz="2800" smtClean="0">
              <a:solidFill>
                <a:srgbClr val="FFCC66"/>
              </a:solidFill>
            </a:endParaRPr>
          </a:p>
          <a:p>
            <a:pPr marL="363538" indent="-363538" eaLnBrk="1" hangingPunct="1"/>
            <a:endParaRPr lang="pt-BR" sz="2800" smtClean="0">
              <a:solidFill>
                <a:srgbClr val="FFCC66"/>
              </a:solidFill>
            </a:endParaRPr>
          </a:p>
          <a:p>
            <a:pPr marL="363538" indent="-363538" algn="ctr" eaLnBrk="1" hangingPunct="1">
              <a:buFont typeface="Wingdings" pitchFamily="2" charset="2"/>
              <a:buNone/>
            </a:pPr>
            <a:r>
              <a:rPr lang="pt-BR" sz="2800" smtClean="0">
                <a:solidFill>
                  <a:srgbClr val="FF3300"/>
                </a:solidFill>
              </a:rPr>
              <a:t>Normalmente este índice é inferior a 10% !</a:t>
            </a:r>
          </a:p>
          <a:p>
            <a:pPr marL="363538" indent="-363538" eaLnBrk="1" hangingPunct="1"/>
            <a:endParaRPr lang="pt-BR" sz="1400" smtClean="0">
              <a:solidFill>
                <a:srgbClr val="FFCC66"/>
              </a:solidFill>
            </a:endParaRPr>
          </a:p>
          <a:p>
            <a:pPr marL="363538" indent="-363538" algn="ctr" eaLnBrk="1" hangingPunct="1">
              <a:buFont typeface="Wingdings" pitchFamily="2" charset="2"/>
              <a:buNone/>
            </a:pPr>
            <a:endParaRPr lang="pt-BR" sz="1800" smtClean="0"/>
          </a:p>
          <a:p>
            <a:pPr marL="363538" indent="-363538" algn="ctr" eaLnBrk="1" hangingPunct="1">
              <a:buFont typeface="Wingdings" pitchFamily="2" charset="2"/>
              <a:buNone/>
            </a:pPr>
            <a:r>
              <a:rPr lang="pt-BR" sz="1800" smtClean="0"/>
              <a:t>O conceito de </a:t>
            </a:r>
            <a:r>
              <a:rPr lang="pt-BR" sz="1800" smtClean="0">
                <a:solidFill>
                  <a:srgbClr val="FFFF66"/>
                </a:solidFill>
              </a:rPr>
              <a:t>valor agregado</a:t>
            </a:r>
            <a:r>
              <a:rPr lang="pt-BR" sz="1800" smtClean="0"/>
              <a:t> deve ser entendido pelo ponto de vista </a:t>
            </a:r>
            <a:r>
              <a:rPr lang="pt-BR" sz="1800" smtClean="0">
                <a:solidFill>
                  <a:srgbClr val="FFFF66"/>
                </a:solidFill>
              </a:rPr>
              <a:t>do cliente</a:t>
            </a:r>
            <a:r>
              <a:rPr lang="pt-BR" sz="1800" smtClean="0"/>
              <a:t>.</a:t>
            </a:r>
            <a:endParaRPr lang="pt-BR" sz="1800" smtClean="0">
              <a:solidFill>
                <a:srgbClr val="FFFF00"/>
              </a:solidFill>
            </a:endParaRPr>
          </a:p>
          <a:p>
            <a:pPr marL="363538" indent="-363538" eaLnBrk="1" hangingPunct="1">
              <a:buFont typeface="Wingdings" pitchFamily="2" charset="2"/>
              <a:buNone/>
            </a:pPr>
            <a:endParaRPr lang="pt-BR" sz="1200" smtClean="0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975123" y="2867026"/>
            <a:ext cx="31005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Eficiência do ciclo 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2424906" y="288607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solidFill>
                <a:schemeClr val="bg1"/>
              </a:solidFill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4108584" y="2922588"/>
            <a:ext cx="42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=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4526492" y="2636838"/>
            <a:ext cx="38642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Tempo que agrega valor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5255684" y="3140076"/>
            <a:ext cx="26260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Lead Time total</a:t>
            </a:r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>
            <a:off x="4564327" y="3141663"/>
            <a:ext cx="4278842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Por quê isso acontece?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3538" indent="-363538" eaLnBrk="1" hangingPunct="1"/>
            <a:r>
              <a:rPr lang="pt-BR" sz="2800" smtClean="0"/>
              <a:t>Processos de serviços são geralmente lentos e, portanto, caros:</a:t>
            </a:r>
          </a:p>
          <a:p>
            <a:pPr marL="363538" indent="-363538" eaLnBrk="1" hangingPunct="1"/>
            <a:endParaRPr lang="pt-BR" sz="2800" smtClean="0"/>
          </a:p>
          <a:p>
            <a:pPr marL="363538" indent="-363538" eaLnBrk="1" hangingPunct="1"/>
            <a:endParaRPr lang="pt-BR" sz="2800" smtClean="0"/>
          </a:p>
          <a:p>
            <a:pPr marL="363538" indent="-363538" eaLnBrk="1" hangingPunct="1"/>
            <a:endParaRPr lang="pt-BR" sz="2800" smtClean="0"/>
          </a:p>
          <a:p>
            <a:pPr marL="363538" indent="-363538" algn="ctr" eaLnBrk="1" hangingPunct="1">
              <a:buFont typeface="Wingdings" pitchFamily="2" charset="2"/>
              <a:buNone/>
            </a:pPr>
            <a:r>
              <a:rPr lang="pt-BR" sz="2800" smtClean="0"/>
              <a:t>Normalmente este índice é inferior a 10% !</a:t>
            </a:r>
          </a:p>
          <a:p>
            <a:pPr marL="363538" indent="-363538" eaLnBrk="1" hangingPunct="1">
              <a:buFont typeface="Wingdings" pitchFamily="2" charset="2"/>
              <a:buNone/>
            </a:pPr>
            <a:endParaRPr lang="pt-BR" sz="2800" smtClean="0"/>
          </a:p>
          <a:p>
            <a:pPr marL="363538" indent="-363538" algn="ctr" eaLnBrk="1" hangingPunct="1">
              <a:buFont typeface="Wingdings" pitchFamily="2" charset="2"/>
              <a:buNone/>
            </a:pPr>
            <a:r>
              <a:rPr lang="pt-BR" smtClean="0">
                <a:solidFill>
                  <a:srgbClr val="FF3300"/>
                </a:solidFill>
              </a:rPr>
              <a:t>Meta: aumentar o índice de eficiência do processo.</a:t>
            </a:r>
          </a:p>
          <a:p>
            <a:pPr marL="363538" indent="-363538" eaLnBrk="1" hangingPunct="1">
              <a:buFont typeface="Wingdings" pitchFamily="2" charset="2"/>
              <a:buNone/>
            </a:pPr>
            <a:endParaRPr lang="pt-BR" smtClean="0">
              <a:solidFill>
                <a:srgbClr val="FF3300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75123" y="2867026"/>
            <a:ext cx="31005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Eficiência do ciclo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424906" y="288607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solidFill>
                <a:schemeClr val="bg1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108584" y="2922588"/>
            <a:ext cx="42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=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526492" y="2636838"/>
            <a:ext cx="38642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Tempo que agrega valor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255684" y="3140076"/>
            <a:ext cx="26260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Lead Time total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4564327" y="3141663"/>
            <a:ext cx="4278842" cy="12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melhorar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3538" indent="-363538" eaLnBrk="1" hangingPunct="1"/>
            <a:r>
              <a:rPr lang="pt-BR" sz="2800" smtClean="0">
                <a:solidFill>
                  <a:srgbClr val="FFCC66"/>
                </a:solidFill>
              </a:rPr>
              <a:t>Reduzindo o lead time:</a:t>
            </a:r>
          </a:p>
          <a:p>
            <a:pPr marL="895350" lvl="1" eaLnBrk="1" hangingPunct="1"/>
            <a:r>
              <a:rPr lang="pt-BR" sz="2400" smtClean="0">
                <a:solidFill>
                  <a:srgbClr val="FFCC66"/>
                </a:solidFill>
              </a:rPr>
              <a:t>Diminuir o WIP (trabalho em processo)</a:t>
            </a:r>
          </a:p>
          <a:p>
            <a:pPr marL="1349375" lvl="2" indent="0" eaLnBrk="1" hangingPunct="1">
              <a:buFontTx/>
              <a:buNone/>
            </a:pPr>
            <a:r>
              <a:rPr lang="pt-BR" sz="2300" smtClean="0">
                <a:solidFill>
                  <a:srgbClr val="FFCC66"/>
                </a:solidFill>
              </a:rPr>
              <a:t>No caso das prestadoras de serviços, WIP deve ser entendido como qualquer trabalho – peças processuais, e-mails na caixa de mensagens, reuniões com clientes, audiências, etc – de natureza jurídica ou administrativa.</a:t>
            </a:r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melhorar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3538" indent="-363538" eaLnBrk="1" hangingPunct="1"/>
            <a:r>
              <a:rPr lang="pt-BR" sz="2800" smtClean="0"/>
              <a:t>Reduzindo o lead time:</a:t>
            </a:r>
          </a:p>
          <a:p>
            <a:pPr marL="895350" lvl="1" eaLnBrk="1" hangingPunct="1"/>
            <a:r>
              <a:rPr lang="pt-BR" sz="2400" smtClean="0"/>
              <a:t>Diminuir o WIP (trabalho em processo)</a:t>
            </a:r>
          </a:p>
          <a:p>
            <a:pPr marL="1349375" lvl="2" indent="0" eaLnBrk="1" hangingPunct="1">
              <a:buFontTx/>
              <a:buNone/>
            </a:pPr>
            <a:r>
              <a:rPr lang="pt-BR" sz="2300" smtClean="0"/>
              <a:t>No caso das prestadoras de serviços, WIP deve ser entendido como qualquer trabalho – peças processuais, e-mails na caixa de mensagens, reuniões com clientes, audiências, etc – de natureza jurídica ou administrativa.</a:t>
            </a:r>
          </a:p>
          <a:p>
            <a:pPr marL="895350" lvl="1" eaLnBrk="1" hangingPunct="1"/>
            <a:r>
              <a:rPr lang="pt-BR" sz="2400" smtClean="0">
                <a:solidFill>
                  <a:srgbClr val="FFCC66"/>
                </a:solidFill>
              </a:rPr>
              <a:t>Aumentar o índice de conclusão</a:t>
            </a:r>
          </a:p>
          <a:p>
            <a:pPr marL="1349375" lvl="2" indent="0" eaLnBrk="1" hangingPunct="1">
              <a:buFontTx/>
              <a:buNone/>
            </a:pPr>
            <a:r>
              <a:rPr lang="pt-BR" sz="2300" smtClean="0">
                <a:solidFill>
                  <a:srgbClr val="FFCC66"/>
                </a:solidFill>
              </a:rPr>
              <a:t>O índice de conclusão é dado pela quantidade de trabalho que pode ser entregue em determinado período.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melhorar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3538" indent="-363538" eaLnBrk="1" hangingPunct="1"/>
            <a:r>
              <a:rPr lang="pt-BR" sz="2800" smtClean="0"/>
              <a:t>Reduzindo o lead time:</a:t>
            </a:r>
          </a:p>
          <a:p>
            <a:pPr marL="895350" lvl="1" eaLnBrk="1" hangingPunct="1"/>
            <a:r>
              <a:rPr lang="pt-BR" sz="2400" smtClean="0">
                <a:solidFill>
                  <a:srgbClr val="FFFF66"/>
                </a:solidFill>
              </a:rPr>
              <a:t>Diminuir o WIP (trabalho em processo)</a:t>
            </a:r>
          </a:p>
          <a:p>
            <a:pPr marL="1349375" lvl="2" indent="0" eaLnBrk="1" hangingPunct="1">
              <a:buFontTx/>
              <a:buNone/>
            </a:pPr>
            <a:r>
              <a:rPr lang="pt-BR" sz="2300" smtClean="0"/>
              <a:t>No caso das prestadoras de serviços, WIP deve ser entendido como qualquer trabalho – peças processuais, e-mails na caixa de mensagens, reuniões com clientes, audiências, etc – de natureza jurídica ou administrativa.</a:t>
            </a:r>
          </a:p>
          <a:p>
            <a:pPr marL="895350" lvl="1" eaLnBrk="1" hangingPunct="1"/>
            <a:r>
              <a:rPr lang="pt-BR" sz="2400" smtClean="0"/>
              <a:t>Aumentar o índice de conclusão</a:t>
            </a:r>
          </a:p>
          <a:p>
            <a:pPr marL="1349375" lvl="2" indent="0" eaLnBrk="1" hangingPunct="1">
              <a:buFontTx/>
              <a:buNone/>
            </a:pPr>
            <a:r>
              <a:rPr lang="pt-BR" sz="2300" smtClean="0"/>
              <a:t>O índice de conclusão é dado pela quantidade de trabalho que pode ser entregue em determinado período.</a:t>
            </a:r>
          </a:p>
        </p:txBody>
      </p:sp>
      <p:sp>
        <p:nvSpPr>
          <p:cNvPr id="241668" name="AutoShape 4"/>
          <p:cNvSpPr>
            <a:spLocks noChangeArrowheads="1"/>
          </p:cNvSpPr>
          <p:nvPr/>
        </p:nvSpPr>
        <p:spPr bwMode="auto">
          <a:xfrm rot="-1395026">
            <a:off x="350838" y="2852739"/>
            <a:ext cx="1325960" cy="1081087"/>
          </a:xfrm>
          <a:prstGeom prst="rightArrow">
            <a:avLst>
              <a:gd name="adj1" fmla="val 50000"/>
              <a:gd name="adj2" fmla="val 28304"/>
            </a:avLst>
          </a:prstGeom>
          <a:gradFill rotWithShape="1">
            <a:gsLst>
              <a:gs pos="0">
                <a:srgbClr val="548DC6">
                  <a:alpha val="46001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pt-BR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FOCO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melhorar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3538" indent="-363538" eaLnBrk="1" hangingPunct="1"/>
            <a:r>
              <a:rPr lang="pt-BR" sz="2800" smtClean="0"/>
              <a:t>Reduzindo o lead time:</a:t>
            </a:r>
          </a:p>
          <a:p>
            <a:pPr marL="906463" lvl="1" eaLnBrk="1" hangingPunct="1"/>
            <a:r>
              <a:rPr lang="pt-BR" sz="2800" smtClean="0"/>
              <a:t>Diminuir o WIP (trabalho em processo)</a:t>
            </a:r>
          </a:p>
          <a:p>
            <a:pPr marL="906463" lvl="1" eaLnBrk="1" hangingPunct="1"/>
            <a:r>
              <a:rPr lang="pt-BR" sz="2800" smtClean="0"/>
              <a:t>Aumentar o índice de conclusão</a:t>
            </a:r>
          </a:p>
          <a:p>
            <a:pPr marL="363538" indent="-363538" eaLnBrk="1" hangingPunct="1">
              <a:buFont typeface="Wingdings" pitchFamily="2" charset="2"/>
              <a:buNone/>
            </a:pPr>
            <a:endParaRPr lang="pt-BR" sz="2800" smtClean="0"/>
          </a:p>
          <a:p>
            <a:pPr marL="363538" indent="-363538" algn="ctr" eaLnBrk="1" hangingPunct="1">
              <a:buFont typeface="Wingdings" pitchFamily="2" charset="2"/>
              <a:buNone/>
            </a:pPr>
            <a:r>
              <a:rPr lang="pt-BR" sz="3300" smtClean="0">
                <a:solidFill>
                  <a:srgbClr val="FF3300"/>
                </a:solidFill>
              </a:rPr>
              <a:t>Diminuir o WIP exige poucos investimentos, portanto tem preferência</a:t>
            </a:r>
            <a:r>
              <a:rPr lang="pt-BR" sz="2800" smtClean="0">
                <a:solidFill>
                  <a:srgbClr val="FF3300"/>
                </a:solidFill>
              </a:rPr>
              <a:t> </a:t>
            </a:r>
          </a:p>
          <a:p>
            <a:pPr marL="363538" indent="-363538" eaLnBrk="1" hangingPunct="1">
              <a:buFont typeface="Wingdings" pitchFamily="2" charset="2"/>
              <a:buNone/>
            </a:pPr>
            <a:endParaRPr lang="pt-BR" sz="28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6"/>
          <p:cNvSpPr>
            <a:spLocks noChangeShapeType="1"/>
          </p:cNvSpPr>
          <p:nvPr/>
        </p:nvSpPr>
        <p:spPr bwMode="auto">
          <a:xfrm>
            <a:off x="1209014" y="2781300"/>
            <a:ext cx="0" cy="1295400"/>
          </a:xfrm>
          <a:prstGeom prst="line">
            <a:avLst/>
          </a:prstGeom>
          <a:noFill/>
          <a:ln w="317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387" name="Rectangle 17"/>
          <p:cNvSpPr>
            <a:spLocks noChangeArrowheads="1"/>
          </p:cNvSpPr>
          <p:nvPr/>
        </p:nvSpPr>
        <p:spPr bwMode="auto">
          <a:xfrm>
            <a:off x="5343394" y="3954463"/>
            <a:ext cx="3977878" cy="1079500"/>
          </a:xfrm>
          <a:prstGeom prst="rect">
            <a:avLst/>
          </a:prstGeom>
          <a:gradFill rotWithShape="1">
            <a:gsLst>
              <a:gs pos="0">
                <a:srgbClr val="820000">
                  <a:alpha val="32999"/>
                </a:srgbClr>
              </a:gs>
              <a:gs pos="100000">
                <a:srgbClr val="6B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388" name="Rectangle 16"/>
          <p:cNvSpPr>
            <a:spLocks noChangeArrowheads="1"/>
          </p:cNvSpPr>
          <p:nvPr/>
        </p:nvSpPr>
        <p:spPr bwMode="auto">
          <a:xfrm>
            <a:off x="1442906" y="3954463"/>
            <a:ext cx="2340636" cy="1079500"/>
          </a:xfrm>
          <a:prstGeom prst="rect">
            <a:avLst/>
          </a:prstGeom>
          <a:gradFill rotWithShape="1">
            <a:gsLst>
              <a:gs pos="0">
                <a:srgbClr val="820000">
                  <a:alpha val="32999"/>
                </a:srgbClr>
              </a:gs>
              <a:gs pos="100000">
                <a:srgbClr val="6B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389" name="Rectangle 14"/>
          <p:cNvSpPr>
            <a:spLocks noChangeArrowheads="1"/>
          </p:cNvSpPr>
          <p:nvPr/>
        </p:nvSpPr>
        <p:spPr bwMode="auto">
          <a:xfrm>
            <a:off x="1833298" y="3954464"/>
            <a:ext cx="546894" cy="1081087"/>
          </a:xfrm>
          <a:prstGeom prst="rect">
            <a:avLst/>
          </a:prstGeom>
          <a:solidFill>
            <a:srgbClr val="C6610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390" name="Rectangle 15"/>
          <p:cNvSpPr>
            <a:spLocks noChangeArrowheads="1"/>
          </p:cNvSpPr>
          <p:nvPr/>
        </p:nvSpPr>
        <p:spPr bwMode="auto">
          <a:xfrm>
            <a:off x="3781822" y="3954464"/>
            <a:ext cx="1561571" cy="1081087"/>
          </a:xfrm>
          <a:prstGeom prst="rect">
            <a:avLst/>
          </a:prstGeom>
          <a:solidFill>
            <a:srgbClr val="C6610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melhorar</a:t>
            </a:r>
          </a:p>
        </p:txBody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1181100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Aumentando o tempo que agrega valor (ou reduzindo o tempo de espera)</a:t>
            </a:r>
          </a:p>
          <a:p>
            <a:pPr marL="363538" indent="-363538" eaLnBrk="1" hangingPunct="1">
              <a:buFont typeface="Wingdings" pitchFamily="2" charset="2"/>
              <a:buNone/>
            </a:pPr>
            <a:endParaRPr lang="pt-BR" sz="1400" smtClean="0"/>
          </a:p>
          <a:p>
            <a:pPr marL="363538" indent="-363538" eaLnBrk="1" hangingPunct="1">
              <a:buFont typeface="Wingdings" pitchFamily="2" charset="2"/>
              <a:buNone/>
            </a:pPr>
            <a:endParaRPr lang="pt-BR" sz="900" smtClean="0"/>
          </a:p>
        </p:txBody>
      </p:sp>
      <p:sp>
        <p:nvSpPr>
          <p:cNvPr id="16393" name="Line 5"/>
          <p:cNvSpPr>
            <a:spLocks noChangeShapeType="1"/>
          </p:cNvSpPr>
          <p:nvPr/>
        </p:nvSpPr>
        <p:spPr bwMode="auto">
          <a:xfrm>
            <a:off x="1442906" y="3954463"/>
            <a:ext cx="7957476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394" name="Line 6"/>
          <p:cNvSpPr>
            <a:spLocks noChangeShapeType="1"/>
          </p:cNvSpPr>
          <p:nvPr/>
        </p:nvSpPr>
        <p:spPr bwMode="auto">
          <a:xfrm>
            <a:off x="2612364" y="2730501"/>
            <a:ext cx="0" cy="24479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395" name="Line 7"/>
          <p:cNvSpPr>
            <a:spLocks noChangeShapeType="1"/>
          </p:cNvSpPr>
          <p:nvPr/>
        </p:nvSpPr>
        <p:spPr bwMode="auto">
          <a:xfrm>
            <a:off x="4562608" y="2730501"/>
            <a:ext cx="0" cy="24479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396" name="Line 8"/>
          <p:cNvSpPr>
            <a:spLocks noChangeShapeType="1"/>
          </p:cNvSpPr>
          <p:nvPr/>
        </p:nvSpPr>
        <p:spPr bwMode="auto">
          <a:xfrm>
            <a:off x="6435460" y="2730501"/>
            <a:ext cx="0" cy="24479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397" name="Line 9"/>
          <p:cNvSpPr>
            <a:spLocks noChangeShapeType="1"/>
          </p:cNvSpPr>
          <p:nvPr/>
        </p:nvSpPr>
        <p:spPr bwMode="auto">
          <a:xfrm>
            <a:off x="8308314" y="2730501"/>
            <a:ext cx="0" cy="24479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398" name="Rectangle 10"/>
          <p:cNvSpPr>
            <a:spLocks noChangeArrowheads="1"/>
          </p:cNvSpPr>
          <p:nvPr/>
        </p:nvSpPr>
        <p:spPr bwMode="auto">
          <a:xfrm>
            <a:off x="3236648" y="2873375"/>
            <a:ext cx="546894" cy="1081088"/>
          </a:xfrm>
          <a:prstGeom prst="rect">
            <a:avLst/>
          </a:prstGeom>
          <a:solidFill>
            <a:srgbClr val="548D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399" name="Rectangle 11"/>
          <p:cNvSpPr>
            <a:spLocks noChangeArrowheads="1"/>
          </p:cNvSpPr>
          <p:nvPr/>
        </p:nvSpPr>
        <p:spPr bwMode="auto">
          <a:xfrm>
            <a:off x="5343394" y="2874964"/>
            <a:ext cx="546894" cy="1081087"/>
          </a:xfrm>
          <a:prstGeom prst="rect">
            <a:avLst/>
          </a:prstGeom>
          <a:solidFill>
            <a:srgbClr val="548D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400" name="Rectangle 12"/>
          <p:cNvSpPr>
            <a:spLocks noChangeArrowheads="1"/>
          </p:cNvSpPr>
          <p:nvPr/>
        </p:nvSpPr>
        <p:spPr bwMode="auto">
          <a:xfrm>
            <a:off x="6980635" y="2874964"/>
            <a:ext cx="546894" cy="1081087"/>
          </a:xfrm>
          <a:prstGeom prst="rect">
            <a:avLst/>
          </a:prstGeom>
          <a:solidFill>
            <a:srgbClr val="548D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401" name="Rectangle 13"/>
          <p:cNvSpPr>
            <a:spLocks noChangeArrowheads="1"/>
          </p:cNvSpPr>
          <p:nvPr/>
        </p:nvSpPr>
        <p:spPr bwMode="auto">
          <a:xfrm>
            <a:off x="8619596" y="2874964"/>
            <a:ext cx="546894" cy="1081087"/>
          </a:xfrm>
          <a:prstGeom prst="rect">
            <a:avLst/>
          </a:prstGeom>
          <a:solidFill>
            <a:srgbClr val="548D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2612364" y="5300663"/>
            <a:ext cx="156501" cy="144462"/>
          </a:xfrm>
          <a:prstGeom prst="rect">
            <a:avLst/>
          </a:prstGeom>
          <a:solidFill>
            <a:srgbClr val="548DC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2612364" y="5589588"/>
            <a:ext cx="156501" cy="144462"/>
          </a:xfrm>
          <a:prstGeom prst="rect">
            <a:avLst/>
          </a:prstGeom>
          <a:solidFill>
            <a:srgbClr val="C6610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612364" y="5862638"/>
            <a:ext cx="156501" cy="144462"/>
          </a:xfrm>
          <a:prstGeom prst="rect">
            <a:avLst/>
          </a:prstGeom>
          <a:gradFill rotWithShape="1">
            <a:gsLst>
              <a:gs pos="0">
                <a:srgbClr val="820000">
                  <a:alpha val="32999"/>
                </a:srgbClr>
              </a:gs>
              <a:gs pos="100000">
                <a:srgbClr val="6B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2801542" y="5202239"/>
            <a:ext cx="305885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>
                <a:solidFill>
                  <a:schemeClr val="bg1"/>
                </a:solidFill>
                <a:latin typeface="Garamond" pitchFamily="18" charset="0"/>
                <a:cs typeface="+mn-cs"/>
              </a:rPr>
              <a:t>Valor agregado</a:t>
            </a:r>
          </a:p>
          <a:p>
            <a:pPr>
              <a:defRPr/>
            </a:pPr>
            <a:endParaRPr lang="pt-BR" sz="200">
              <a:solidFill>
                <a:schemeClr val="bg1"/>
              </a:solidFill>
              <a:latin typeface="Garamond" pitchFamily="18" charset="0"/>
              <a:cs typeface="+mn-cs"/>
            </a:endParaRPr>
          </a:p>
          <a:p>
            <a:pPr>
              <a:defRPr/>
            </a:pPr>
            <a:r>
              <a:rPr lang="pt-BR" sz="1600">
                <a:solidFill>
                  <a:schemeClr val="bg1"/>
                </a:solidFill>
                <a:latin typeface="Garamond" pitchFamily="18" charset="0"/>
                <a:cs typeface="+mn-cs"/>
              </a:rPr>
              <a:t>Desperdício (espera) necessário</a:t>
            </a:r>
          </a:p>
          <a:p>
            <a:pPr>
              <a:defRPr/>
            </a:pPr>
            <a:endParaRPr lang="pt-BR" sz="200">
              <a:solidFill>
                <a:schemeClr val="bg1"/>
              </a:solidFill>
              <a:latin typeface="Garamond" pitchFamily="18" charset="0"/>
              <a:cs typeface="+mn-cs"/>
            </a:endParaRPr>
          </a:p>
          <a:p>
            <a:pPr>
              <a:defRPr/>
            </a:pPr>
            <a:r>
              <a:rPr lang="pt-BR" sz="1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Atrasos / desperdícios a eliminar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7068344" y="5516564"/>
            <a:ext cx="26035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Garamond" pitchFamily="18" charset="0"/>
              </a:rPr>
              <a:t>Mapa de valor de tempo</a:t>
            </a:r>
          </a:p>
        </p:txBody>
      </p:sp>
      <p:sp>
        <p:nvSpPr>
          <p:cNvPr id="16407" name="Line 24"/>
          <p:cNvSpPr>
            <a:spLocks noChangeShapeType="1"/>
          </p:cNvSpPr>
          <p:nvPr/>
        </p:nvSpPr>
        <p:spPr bwMode="auto">
          <a:xfrm flipH="1">
            <a:off x="1131624" y="3933825"/>
            <a:ext cx="154781" cy="0"/>
          </a:xfrm>
          <a:prstGeom prst="line">
            <a:avLst/>
          </a:prstGeom>
          <a:noFill/>
          <a:ln w="317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408" name="Line 25"/>
          <p:cNvSpPr>
            <a:spLocks noChangeShapeType="1"/>
          </p:cNvSpPr>
          <p:nvPr/>
        </p:nvSpPr>
        <p:spPr bwMode="auto">
          <a:xfrm flipH="1">
            <a:off x="1131623" y="2852738"/>
            <a:ext cx="1950244" cy="0"/>
          </a:xfrm>
          <a:prstGeom prst="line">
            <a:avLst/>
          </a:prstGeom>
          <a:noFill/>
          <a:ln w="3175">
            <a:solidFill>
              <a:schemeClr val="bg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409" name="Line 27"/>
          <p:cNvSpPr>
            <a:spLocks noChangeShapeType="1"/>
          </p:cNvSpPr>
          <p:nvPr/>
        </p:nvSpPr>
        <p:spPr bwMode="auto">
          <a:xfrm flipV="1">
            <a:off x="1116145" y="2752725"/>
            <a:ext cx="233892" cy="2159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410" name="Line 28"/>
          <p:cNvSpPr>
            <a:spLocks noChangeShapeType="1"/>
          </p:cNvSpPr>
          <p:nvPr/>
        </p:nvSpPr>
        <p:spPr bwMode="auto">
          <a:xfrm flipV="1">
            <a:off x="1098947" y="3832225"/>
            <a:ext cx="233892" cy="2159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411" name="Text Box 29"/>
          <p:cNvSpPr txBox="1">
            <a:spLocks noChangeArrowheads="1"/>
          </p:cNvSpPr>
          <p:nvPr/>
        </p:nvSpPr>
        <p:spPr bwMode="auto">
          <a:xfrm>
            <a:off x="-39555" y="3092450"/>
            <a:ext cx="1136785" cy="46166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200">
                <a:solidFill>
                  <a:schemeClr val="bg1"/>
                </a:solidFill>
                <a:latin typeface="Garamond" pitchFamily="18" charset="0"/>
              </a:rPr>
              <a:t>Valor percebido</a:t>
            </a:r>
          </a:p>
          <a:p>
            <a:pPr algn="ctr"/>
            <a:r>
              <a:rPr lang="pt-BR" sz="1200">
                <a:solidFill>
                  <a:schemeClr val="bg1"/>
                </a:solidFill>
                <a:latin typeface="Garamond" pitchFamily="18" charset="0"/>
              </a:rPr>
              <a:t>Pelo cliente</a:t>
            </a:r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melhorar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146843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Reduzindo o índice de variação entre ciclos – a repetição favorece imensamente a qualidade e reduz os tempos de espera (filas);</a:t>
            </a:r>
          </a:p>
        </p:txBody>
      </p:sp>
      <p:grpSp>
        <p:nvGrpSpPr>
          <p:cNvPr id="17412" name="Group 45"/>
          <p:cNvGrpSpPr>
            <a:grpSpLocks/>
          </p:cNvGrpSpPr>
          <p:nvPr/>
        </p:nvGrpSpPr>
        <p:grpSpPr bwMode="auto">
          <a:xfrm>
            <a:off x="830660" y="2422526"/>
            <a:ext cx="8179329" cy="3962400"/>
            <a:chOff x="483" y="1526"/>
            <a:chExt cx="4756" cy="2496"/>
          </a:xfrm>
        </p:grpSpPr>
        <p:sp>
          <p:nvSpPr>
            <p:cNvPr id="17413" name="Rectangle 6"/>
            <p:cNvSpPr>
              <a:spLocks noChangeArrowheads="1"/>
            </p:cNvSpPr>
            <p:nvPr/>
          </p:nvSpPr>
          <p:spPr bwMode="auto">
            <a:xfrm>
              <a:off x="929" y="2002"/>
              <a:ext cx="4310" cy="1814"/>
            </a:xfrm>
            <a:prstGeom prst="rect">
              <a:avLst/>
            </a:prstGeom>
            <a:gradFill rotWithShape="1">
              <a:gsLst>
                <a:gs pos="0">
                  <a:srgbClr val="548DC6">
                    <a:alpha val="17000"/>
                  </a:srgbClr>
                </a:gs>
                <a:gs pos="100000">
                  <a:srgbClr val="27415C"/>
                </a:gs>
              </a:gsLst>
              <a:lin ang="5400000" scaled="1"/>
            </a:gra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/>
            </a:p>
          </p:txBody>
        </p:sp>
        <p:sp>
          <p:nvSpPr>
            <p:cNvPr id="17414" name="Line 7"/>
            <p:cNvSpPr>
              <a:spLocks noChangeShapeType="1"/>
            </p:cNvSpPr>
            <p:nvPr/>
          </p:nvSpPr>
          <p:spPr bwMode="auto">
            <a:xfrm>
              <a:off x="1156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15" name="Line 8"/>
            <p:cNvSpPr>
              <a:spLocks noChangeShapeType="1"/>
            </p:cNvSpPr>
            <p:nvPr/>
          </p:nvSpPr>
          <p:spPr bwMode="auto">
            <a:xfrm>
              <a:off x="1383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16" name="Line 9"/>
            <p:cNvSpPr>
              <a:spLocks noChangeShapeType="1"/>
            </p:cNvSpPr>
            <p:nvPr/>
          </p:nvSpPr>
          <p:spPr bwMode="auto">
            <a:xfrm>
              <a:off x="1610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17" name="Line 10"/>
            <p:cNvSpPr>
              <a:spLocks noChangeShapeType="1"/>
            </p:cNvSpPr>
            <p:nvPr/>
          </p:nvSpPr>
          <p:spPr bwMode="auto">
            <a:xfrm>
              <a:off x="1837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18" name="Line 11"/>
            <p:cNvSpPr>
              <a:spLocks noChangeShapeType="1"/>
            </p:cNvSpPr>
            <p:nvPr/>
          </p:nvSpPr>
          <p:spPr bwMode="auto">
            <a:xfrm>
              <a:off x="2063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19" name="Line 12"/>
            <p:cNvSpPr>
              <a:spLocks noChangeShapeType="1"/>
            </p:cNvSpPr>
            <p:nvPr/>
          </p:nvSpPr>
          <p:spPr bwMode="auto">
            <a:xfrm>
              <a:off x="2290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0" name="Line 13"/>
            <p:cNvSpPr>
              <a:spLocks noChangeShapeType="1"/>
            </p:cNvSpPr>
            <p:nvPr/>
          </p:nvSpPr>
          <p:spPr bwMode="auto">
            <a:xfrm>
              <a:off x="2517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1" name="Line 14"/>
            <p:cNvSpPr>
              <a:spLocks noChangeShapeType="1"/>
            </p:cNvSpPr>
            <p:nvPr/>
          </p:nvSpPr>
          <p:spPr bwMode="auto">
            <a:xfrm>
              <a:off x="2744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2" name="Line 15"/>
            <p:cNvSpPr>
              <a:spLocks noChangeShapeType="1"/>
            </p:cNvSpPr>
            <p:nvPr/>
          </p:nvSpPr>
          <p:spPr bwMode="auto">
            <a:xfrm>
              <a:off x="2970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3" name="Line 16"/>
            <p:cNvSpPr>
              <a:spLocks noChangeShapeType="1"/>
            </p:cNvSpPr>
            <p:nvPr/>
          </p:nvSpPr>
          <p:spPr bwMode="auto">
            <a:xfrm>
              <a:off x="3197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4" name="Line 17"/>
            <p:cNvSpPr>
              <a:spLocks noChangeShapeType="1"/>
            </p:cNvSpPr>
            <p:nvPr/>
          </p:nvSpPr>
          <p:spPr bwMode="auto">
            <a:xfrm>
              <a:off x="3424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5" name="Line 18"/>
            <p:cNvSpPr>
              <a:spLocks noChangeShapeType="1"/>
            </p:cNvSpPr>
            <p:nvPr/>
          </p:nvSpPr>
          <p:spPr bwMode="auto">
            <a:xfrm>
              <a:off x="3651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6" name="Line 19"/>
            <p:cNvSpPr>
              <a:spLocks noChangeShapeType="1"/>
            </p:cNvSpPr>
            <p:nvPr/>
          </p:nvSpPr>
          <p:spPr bwMode="auto">
            <a:xfrm>
              <a:off x="3877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7" name="Line 20"/>
            <p:cNvSpPr>
              <a:spLocks noChangeShapeType="1"/>
            </p:cNvSpPr>
            <p:nvPr/>
          </p:nvSpPr>
          <p:spPr bwMode="auto">
            <a:xfrm>
              <a:off x="4104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8" name="Line 21"/>
            <p:cNvSpPr>
              <a:spLocks noChangeShapeType="1"/>
            </p:cNvSpPr>
            <p:nvPr/>
          </p:nvSpPr>
          <p:spPr bwMode="auto">
            <a:xfrm>
              <a:off x="4331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29" name="Line 22"/>
            <p:cNvSpPr>
              <a:spLocks noChangeShapeType="1"/>
            </p:cNvSpPr>
            <p:nvPr/>
          </p:nvSpPr>
          <p:spPr bwMode="auto">
            <a:xfrm>
              <a:off x="4558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30" name="Line 23"/>
            <p:cNvSpPr>
              <a:spLocks noChangeShapeType="1"/>
            </p:cNvSpPr>
            <p:nvPr/>
          </p:nvSpPr>
          <p:spPr bwMode="auto">
            <a:xfrm>
              <a:off x="4785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31" name="Line 24"/>
            <p:cNvSpPr>
              <a:spLocks noChangeShapeType="1"/>
            </p:cNvSpPr>
            <p:nvPr/>
          </p:nvSpPr>
          <p:spPr bwMode="auto">
            <a:xfrm>
              <a:off x="5012" y="2002"/>
              <a:ext cx="0" cy="181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32" name="Line 25"/>
            <p:cNvSpPr>
              <a:spLocks noChangeShapeType="1"/>
            </p:cNvSpPr>
            <p:nvPr/>
          </p:nvSpPr>
          <p:spPr bwMode="auto">
            <a:xfrm>
              <a:off x="5239" y="2002"/>
              <a:ext cx="0" cy="181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433" name="Arc 27"/>
            <p:cNvSpPr>
              <a:spLocks/>
            </p:cNvSpPr>
            <p:nvPr/>
          </p:nvSpPr>
          <p:spPr bwMode="auto">
            <a:xfrm rot="-1977553">
              <a:off x="593" y="1747"/>
              <a:ext cx="3341" cy="1338"/>
            </a:xfrm>
            <a:custGeom>
              <a:avLst/>
              <a:gdLst>
                <a:gd name="T0" fmla="*/ 9 w 24102"/>
                <a:gd name="T1" fmla="*/ 0 h 21600"/>
                <a:gd name="T2" fmla="*/ 0 w 24102"/>
                <a:gd name="T3" fmla="*/ 0 h 21600"/>
                <a:gd name="T4" fmla="*/ 6 w 24102"/>
                <a:gd name="T5" fmla="*/ 0 h 21600"/>
                <a:gd name="T6" fmla="*/ 0 60000 65536"/>
                <a:gd name="T7" fmla="*/ 0 60000 65536"/>
                <a:gd name="T8" fmla="*/ 0 60000 65536"/>
                <a:gd name="T9" fmla="*/ 0 w 24102"/>
                <a:gd name="T10" fmla="*/ 0 h 21600"/>
                <a:gd name="T11" fmla="*/ 24102 w 2410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102" h="21600" fill="none" extrusionOk="0">
                  <a:moveTo>
                    <a:pt x="24102" y="20530"/>
                  </a:moveTo>
                  <a:cubicBezTo>
                    <a:pt x="21934" y="21238"/>
                    <a:pt x="19668" y="21599"/>
                    <a:pt x="17388" y="21600"/>
                  </a:cubicBezTo>
                  <a:cubicBezTo>
                    <a:pt x="10525" y="21600"/>
                    <a:pt x="4070" y="18338"/>
                    <a:pt x="-1" y="12814"/>
                  </a:cubicBezTo>
                </a:path>
                <a:path w="24102" h="21600" stroke="0" extrusionOk="0">
                  <a:moveTo>
                    <a:pt x="24102" y="20530"/>
                  </a:moveTo>
                  <a:cubicBezTo>
                    <a:pt x="21934" y="21238"/>
                    <a:pt x="19668" y="21599"/>
                    <a:pt x="17388" y="21600"/>
                  </a:cubicBezTo>
                  <a:cubicBezTo>
                    <a:pt x="10525" y="21600"/>
                    <a:pt x="4070" y="18338"/>
                    <a:pt x="-1" y="12814"/>
                  </a:cubicBezTo>
                  <a:lnTo>
                    <a:pt x="17388" y="0"/>
                  </a:lnTo>
                  <a:close/>
                </a:path>
              </a:pathLst>
            </a:custGeom>
            <a:noFill/>
            <a:ln w="38100" cap="rnd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7434" name="Arc 28"/>
            <p:cNvSpPr>
              <a:spLocks/>
            </p:cNvSpPr>
            <p:nvPr/>
          </p:nvSpPr>
          <p:spPr bwMode="auto">
            <a:xfrm rot="-1977553">
              <a:off x="529" y="1621"/>
              <a:ext cx="3813" cy="1628"/>
            </a:xfrm>
            <a:custGeom>
              <a:avLst/>
              <a:gdLst>
                <a:gd name="T0" fmla="*/ 14 w 24509"/>
                <a:gd name="T1" fmla="*/ 1 h 21600"/>
                <a:gd name="T2" fmla="*/ 0 w 24509"/>
                <a:gd name="T3" fmla="*/ 0 h 21600"/>
                <a:gd name="T4" fmla="*/ 10 w 24509"/>
                <a:gd name="T5" fmla="*/ 0 h 21600"/>
                <a:gd name="T6" fmla="*/ 0 60000 65536"/>
                <a:gd name="T7" fmla="*/ 0 60000 65536"/>
                <a:gd name="T8" fmla="*/ 0 60000 65536"/>
                <a:gd name="T9" fmla="*/ 0 w 24509"/>
                <a:gd name="T10" fmla="*/ 0 h 21600"/>
                <a:gd name="T11" fmla="*/ 24509 w 2450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509" h="21600" fill="none" extrusionOk="0">
                  <a:moveTo>
                    <a:pt x="24508" y="20392"/>
                  </a:moveTo>
                  <a:cubicBezTo>
                    <a:pt x="22219" y="21191"/>
                    <a:pt x="19812" y="21599"/>
                    <a:pt x="17388" y="21600"/>
                  </a:cubicBezTo>
                  <a:cubicBezTo>
                    <a:pt x="10525" y="21600"/>
                    <a:pt x="4070" y="18338"/>
                    <a:pt x="-1" y="12814"/>
                  </a:cubicBezTo>
                </a:path>
                <a:path w="24509" h="21600" stroke="0" extrusionOk="0">
                  <a:moveTo>
                    <a:pt x="24508" y="20392"/>
                  </a:moveTo>
                  <a:cubicBezTo>
                    <a:pt x="22219" y="21191"/>
                    <a:pt x="19812" y="21599"/>
                    <a:pt x="17388" y="21600"/>
                  </a:cubicBezTo>
                  <a:cubicBezTo>
                    <a:pt x="10525" y="21600"/>
                    <a:pt x="4070" y="18338"/>
                    <a:pt x="-1" y="12814"/>
                  </a:cubicBezTo>
                  <a:lnTo>
                    <a:pt x="17388" y="0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7435" name="Arc 29"/>
            <p:cNvSpPr>
              <a:spLocks/>
            </p:cNvSpPr>
            <p:nvPr/>
          </p:nvSpPr>
          <p:spPr bwMode="auto">
            <a:xfrm rot="-1977553">
              <a:off x="483" y="1526"/>
              <a:ext cx="4178" cy="1833"/>
            </a:xfrm>
            <a:custGeom>
              <a:avLst/>
              <a:gdLst>
                <a:gd name="T0" fmla="*/ 22 w 24015"/>
                <a:gd name="T1" fmla="*/ 1 h 21600"/>
                <a:gd name="T2" fmla="*/ 0 w 24015"/>
                <a:gd name="T3" fmla="*/ 1 h 21600"/>
                <a:gd name="T4" fmla="*/ 16 w 24015"/>
                <a:gd name="T5" fmla="*/ 0 h 21600"/>
                <a:gd name="T6" fmla="*/ 0 60000 65536"/>
                <a:gd name="T7" fmla="*/ 0 60000 65536"/>
                <a:gd name="T8" fmla="*/ 0 60000 65536"/>
                <a:gd name="T9" fmla="*/ 0 w 24015"/>
                <a:gd name="T10" fmla="*/ 0 h 21600"/>
                <a:gd name="T11" fmla="*/ 24015 w 2401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15" h="21600" fill="none" extrusionOk="0">
                  <a:moveTo>
                    <a:pt x="24015" y="20558"/>
                  </a:moveTo>
                  <a:cubicBezTo>
                    <a:pt x="21873" y="21248"/>
                    <a:pt x="19637" y="21599"/>
                    <a:pt x="17388" y="21600"/>
                  </a:cubicBezTo>
                  <a:cubicBezTo>
                    <a:pt x="10525" y="21600"/>
                    <a:pt x="4070" y="18338"/>
                    <a:pt x="-1" y="12814"/>
                  </a:cubicBezTo>
                </a:path>
                <a:path w="24015" h="21600" stroke="0" extrusionOk="0">
                  <a:moveTo>
                    <a:pt x="24015" y="20558"/>
                  </a:moveTo>
                  <a:cubicBezTo>
                    <a:pt x="21873" y="21248"/>
                    <a:pt x="19637" y="21599"/>
                    <a:pt x="17388" y="21600"/>
                  </a:cubicBezTo>
                  <a:cubicBezTo>
                    <a:pt x="10525" y="21600"/>
                    <a:pt x="4070" y="18338"/>
                    <a:pt x="-1" y="12814"/>
                  </a:cubicBezTo>
                  <a:lnTo>
                    <a:pt x="17388" y="0"/>
                  </a:lnTo>
                  <a:close/>
                </a:path>
              </a:pathLst>
            </a:custGeom>
            <a:noFill/>
            <a:ln w="38100">
              <a:solidFill>
                <a:srgbClr val="FF33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34527" name="Text Box 31"/>
            <p:cNvSpPr txBox="1">
              <a:spLocks noChangeArrowheads="1"/>
            </p:cNvSpPr>
            <p:nvPr/>
          </p:nvSpPr>
          <p:spPr bwMode="auto">
            <a:xfrm>
              <a:off x="1701" y="2655"/>
              <a:ext cx="10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Variação de 25%</a:t>
              </a:r>
            </a:p>
          </p:txBody>
        </p:sp>
        <p:sp>
          <p:nvSpPr>
            <p:cNvPr id="234528" name="Text Box 32"/>
            <p:cNvSpPr txBox="1">
              <a:spLocks noChangeArrowheads="1"/>
            </p:cNvSpPr>
            <p:nvPr/>
          </p:nvSpPr>
          <p:spPr bwMode="auto">
            <a:xfrm>
              <a:off x="3152" y="3022"/>
              <a:ext cx="10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Variação de 100%</a:t>
              </a:r>
            </a:p>
          </p:txBody>
        </p:sp>
        <p:sp>
          <p:nvSpPr>
            <p:cNvPr id="234529" name="Text Box 33"/>
            <p:cNvSpPr txBox="1">
              <a:spLocks noChangeArrowheads="1"/>
            </p:cNvSpPr>
            <p:nvPr/>
          </p:nvSpPr>
          <p:spPr bwMode="auto">
            <a:xfrm>
              <a:off x="3923" y="2251"/>
              <a:ext cx="103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b="1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aramond" pitchFamily="18" charset="0"/>
                  <a:cs typeface="+mn-cs"/>
                </a:rPr>
                <a:t>Variação de 50%</a:t>
              </a:r>
            </a:p>
          </p:txBody>
        </p:sp>
        <p:sp>
          <p:nvSpPr>
            <p:cNvPr id="17439" name="Text Box 34"/>
            <p:cNvSpPr txBox="1">
              <a:spLocks noChangeArrowheads="1"/>
            </p:cNvSpPr>
            <p:nvPr/>
          </p:nvSpPr>
          <p:spPr bwMode="auto">
            <a:xfrm rot="16200000">
              <a:off x="370" y="2774"/>
              <a:ext cx="897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chemeClr val="bg1"/>
                  </a:solidFill>
                  <a:latin typeface="Garamond" pitchFamily="18" charset="0"/>
                </a:rPr>
                <a:t>Tempo de fila</a:t>
              </a:r>
            </a:p>
          </p:txBody>
        </p:sp>
        <p:sp>
          <p:nvSpPr>
            <p:cNvPr id="17440" name="Text Box 35"/>
            <p:cNvSpPr txBox="1">
              <a:spLocks noChangeArrowheads="1"/>
            </p:cNvSpPr>
            <p:nvPr/>
          </p:nvSpPr>
          <p:spPr bwMode="auto">
            <a:xfrm>
              <a:off x="1955" y="3789"/>
              <a:ext cx="187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chemeClr val="bg1"/>
                  </a:solidFill>
                  <a:latin typeface="Garamond" pitchFamily="18" charset="0"/>
                </a:rPr>
                <a:t>Percentual de defeitos observados</a:t>
              </a:r>
            </a:p>
          </p:txBody>
        </p:sp>
        <p:sp>
          <p:nvSpPr>
            <p:cNvPr id="17441" name="Line 37"/>
            <p:cNvSpPr>
              <a:spLocks noChangeShapeType="1"/>
            </p:cNvSpPr>
            <p:nvPr/>
          </p:nvSpPr>
          <p:spPr bwMode="auto">
            <a:xfrm>
              <a:off x="930" y="2205"/>
              <a:ext cx="4309" cy="0"/>
            </a:xfrm>
            <a:prstGeom prst="line">
              <a:avLst/>
            </a:prstGeom>
            <a:noFill/>
            <a:ln w="1524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42" name="Line 38"/>
            <p:cNvSpPr>
              <a:spLocks noChangeShapeType="1"/>
            </p:cNvSpPr>
            <p:nvPr/>
          </p:nvSpPr>
          <p:spPr bwMode="auto">
            <a:xfrm>
              <a:off x="930" y="2432"/>
              <a:ext cx="4309" cy="0"/>
            </a:xfrm>
            <a:prstGeom prst="line">
              <a:avLst/>
            </a:prstGeom>
            <a:noFill/>
            <a:ln w="1524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43" name="Line 39"/>
            <p:cNvSpPr>
              <a:spLocks noChangeShapeType="1"/>
            </p:cNvSpPr>
            <p:nvPr/>
          </p:nvSpPr>
          <p:spPr bwMode="auto">
            <a:xfrm>
              <a:off x="930" y="2659"/>
              <a:ext cx="4309" cy="0"/>
            </a:xfrm>
            <a:prstGeom prst="line">
              <a:avLst/>
            </a:prstGeom>
            <a:noFill/>
            <a:ln w="1524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44" name="Line 40"/>
            <p:cNvSpPr>
              <a:spLocks noChangeShapeType="1"/>
            </p:cNvSpPr>
            <p:nvPr/>
          </p:nvSpPr>
          <p:spPr bwMode="auto">
            <a:xfrm>
              <a:off x="930" y="2886"/>
              <a:ext cx="4309" cy="0"/>
            </a:xfrm>
            <a:prstGeom prst="line">
              <a:avLst/>
            </a:prstGeom>
            <a:noFill/>
            <a:ln w="1524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45" name="Line 41"/>
            <p:cNvSpPr>
              <a:spLocks noChangeShapeType="1"/>
            </p:cNvSpPr>
            <p:nvPr/>
          </p:nvSpPr>
          <p:spPr bwMode="auto">
            <a:xfrm>
              <a:off x="930" y="3112"/>
              <a:ext cx="4309" cy="0"/>
            </a:xfrm>
            <a:prstGeom prst="line">
              <a:avLst/>
            </a:prstGeom>
            <a:noFill/>
            <a:ln w="1524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46" name="Line 42"/>
            <p:cNvSpPr>
              <a:spLocks noChangeShapeType="1"/>
            </p:cNvSpPr>
            <p:nvPr/>
          </p:nvSpPr>
          <p:spPr bwMode="auto">
            <a:xfrm>
              <a:off x="930" y="3339"/>
              <a:ext cx="4309" cy="0"/>
            </a:xfrm>
            <a:prstGeom prst="line">
              <a:avLst/>
            </a:prstGeom>
            <a:noFill/>
            <a:ln w="1524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7447" name="Line 43"/>
            <p:cNvSpPr>
              <a:spLocks noChangeShapeType="1"/>
            </p:cNvSpPr>
            <p:nvPr/>
          </p:nvSpPr>
          <p:spPr bwMode="auto">
            <a:xfrm>
              <a:off x="930" y="3566"/>
              <a:ext cx="4309" cy="0"/>
            </a:xfrm>
            <a:prstGeom prst="line">
              <a:avLst/>
            </a:prstGeom>
            <a:noFill/>
            <a:ln w="1524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melhorar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>
                <a:solidFill>
                  <a:srgbClr val="FFCC66"/>
                </a:solidFill>
              </a:rPr>
              <a:t>Isso significa que há duas frentes a serem atacadas simultaneamente:</a:t>
            </a:r>
          </a:p>
          <a:p>
            <a:pPr marL="906463" lvl="1" eaLnBrk="1" hangingPunct="1"/>
            <a:r>
              <a:rPr lang="pt-BR" sz="2800" smtClean="0">
                <a:solidFill>
                  <a:srgbClr val="FFCC66"/>
                </a:solidFill>
              </a:rPr>
              <a:t>Redução de WIP (abordagem Lean)</a:t>
            </a:r>
          </a:p>
          <a:p>
            <a:pPr marL="906463" lvl="1" eaLnBrk="1" hangingPunct="1"/>
            <a:r>
              <a:rPr lang="pt-BR" sz="2800" smtClean="0">
                <a:solidFill>
                  <a:srgbClr val="FFCC66"/>
                </a:solidFill>
              </a:rPr>
              <a:t>Redução da variabilidade dos processos de serviços (abordagem Seis Sigma).</a:t>
            </a:r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melhorar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2549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Isso significa que há duas frentes a serem atacadas simultaneamente:</a:t>
            </a:r>
          </a:p>
          <a:p>
            <a:pPr marL="906463" lvl="1" eaLnBrk="1" hangingPunct="1"/>
            <a:r>
              <a:rPr lang="pt-BR" sz="2800" smtClean="0"/>
              <a:t>Redução de WIP (abordagem Lean)</a:t>
            </a:r>
          </a:p>
          <a:p>
            <a:pPr marL="906463" lvl="1" eaLnBrk="1" hangingPunct="1"/>
            <a:r>
              <a:rPr lang="pt-BR" sz="2800" smtClean="0"/>
              <a:t>Redução da variabilidade dos processos de serviços (abordagem Seis Sigma).</a:t>
            </a:r>
            <a:endParaRPr lang="pt-BR" sz="2200" smtClean="0">
              <a:solidFill>
                <a:srgbClr val="FF3300"/>
              </a:solidFill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1209015" y="4286256"/>
            <a:ext cx="7878365" cy="1655763"/>
          </a:xfrm>
          <a:prstGeom prst="rect">
            <a:avLst/>
          </a:prstGeom>
          <a:gradFill rotWithShape="1">
            <a:gsLst>
              <a:gs pos="0">
                <a:srgbClr val="548DC6">
                  <a:alpha val="62000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PARA PRESTADORAS DE SERVIÇOS ISSO INDICA NOVOS DESAFIOS E GRANDES RECOMPENSAS. 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95300" y="549275"/>
            <a:ext cx="8915400" cy="59753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b="0" dirty="0" smtClean="0"/>
              <a:t>Dados empíricos mostram que os custos dos serviços estão inflacionados por desperdícios que chegam a incríveis 80%. Como as organizações voltadas a serviços têm  pouca ou nenhuma tradição no uso de dados estruturados, estas perdas não são detectadas e eliminadas pelos Sócios e Gerentes.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700" b="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b="0" dirty="0" smtClean="0"/>
              <a:t>A metodologia </a:t>
            </a:r>
            <a:r>
              <a:rPr lang="pt-BR" sz="2400" b="0" dirty="0" err="1" smtClean="0">
                <a:solidFill>
                  <a:srgbClr val="FFFF99"/>
                </a:solidFill>
              </a:rPr>
              <a:t>Lean</a:t>
            </a:r>
            <a:r>
              <a:rPr lang="pt-BR" sz="2400" b="0" dirty="0" smtClean="0">
                <a:solidFill>
                  <a:srgbClr val="FFFF99"/>
                </a:solidFill>
              </a:rPr>
              <a:t> Seis Sigma</a:t>
            </a:r>
            <a:r>
              <a:rPr lang="pt-BR" sz="2400" b="0" dirty="0" smtClean="0"/>
              <a:t> é uma ferramenta bastante utilizada em empresas internacionais e de vanguarda no setor de serviços e pode ser de grande valia para maximizar resultado. Trata-se de um conjunto de técnicas que tem por objetivo reduzir desperdícios através da completa eliminação (ou quase) dos fatores que impedem a padronização dos processos e a melhoria continuada da qualidade. São essas variáveis que fazem com que o trabalho que não representa valor para os clientes signifiquem mais da metade de todos os custos dos serviços a eles prestados.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700" b="0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João Telles </a:t>
            </a:r>
            <a:r>
              <a:rPr lang="pt-BR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Corrêa </a:t>
            </a:r>
            <a:r>
              <a:rPr lang="pt-BR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Filho</a:t>
            </a: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32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começar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2549525"/>
          </a:xfrm>
        </p:spPr>
        <p:txBody>
          <a:bodyPr/>
          <a:lstStyle/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as alavancas de geração de valor para os Sócios;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os fluxos de valor com maior potencial de aumento de resultados;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Priorizar projetos que tragam resultados mais rapidamente;</a:t>
            </a:r>
          </a:p>
          <a:p>
            <a:pPr marL="363538" indent="-363538" eaLnBrk="1" hangingPunct="1">
              <a:lnSpc>
                <a:spcPct val="80000"/>
              </a:lnSpc>
            </a:pPr>
            <a:endParaRPr lang="pt-BR" sz="2800" smtClean="0">
              <a:solidFill>
                <a:srgbClr val="FFCC66"/>
              </a:solidFill>
            </a:endParaRPr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começar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2476500"/>
          </a:xfrm>
        </p:spPr>
        <p:txBody>
          <a:bodyPr/>
          <a:lstStyle/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as alavancas de geração de valor para os Sócios;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os fluxos de valor com maior potencial de aumento de resultados;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Priorizar projetos que tragam resultados mais rapidamente;</a:t>
            </a:r>
          </a:p>
          <a:p>
            <a:pPr marL="363538" indent="-363538" eaLnBrk="1" hangingPunct="1">
              <a:lnSpc>
                <a:spcPct val="80000"/>
              </a:lnSpc>
            </a:pPr>
            <a:endParaRPr lang="pt-BR" sz="2800" smtClean="0"/>
          </a:p>
        </p:txBody>
      </p:sp>
      <p:sp>
        <p:nvSpPr>
          <p:cNvPr id="246788" name="Oval 4"/>
          <p:cNvSpPr>
            <a:spLocks noChangeArrowheads="1"/>
          </p:cNvSpPr>
          <p:nvPr/>
        </p:nvSpPr>
        <p:spPr bwMode="auto">
          <a:xfrm>
            <a:off x="896013" y="4076700"/>
            <a:ext cx="1812660" cy="129698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FOCO NO CLIENTE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começar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2476500"/>
          </a:xfrm>
        </p:spPr>
        <p:txBody>
          <a:bodyPr/>
          <a:lstStyle/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as alavancas de geração de valor para os Sócios;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os fluxos de valor com maior potencial de aumento de resultados;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Priorizar projetos que tragam resultados mais rapidamente;</a:t>
            </a:r>
          </a:p>
          <a:p>
            <a:pPr marL="363538" indent="-363538" eaLnBrk="1" hangingPunct="1">
              <a:lnSpc>
                <a:spcPct val="80000"/>
              </a:lnSpc>
            </a:pPr>
            <a:endParaRPr lang="pt-BR" sz="2800" smtClean="0"/>
          </a:p>
        </p:txBody>
      </p:sp>
      <p:sp>
        <p:nvSpPr>
          <p:cNvPr id="247812" name="Oval 4"/>
          <p:cNvSpPr>
            <a:spLocks noChangeArrowheads="1"/>
          </p:cNvSpPr>
          <p:nvPr/>
        </p:nvSpPr>
        <p:spPr bwMode="auto">
          <a:xfrm>
            <a:off x="896013" y="4076700"/>
            <a:ext cx="1812660" cy="129698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FOCO NO CLIENTE</a:t>
            </a:r>
          </a:p>
        </p:txBody>
      </p:sp>
      <p:sp>
        <p:nvSpPr>
          <p:cNvPr id="247819" name="Oval 11"/>
          <p:cNvSpPr>
            <a:spLocks noChangeArrowheads="1"/>
          </p:cNvSpPr>
          <p:nvPr/>
        </p:nvSpPr>
        <p:spPr bwMode="auto">
          <a:xfrm>
            <a:off x="6655594" y="5229225"/>
            <a:ext cx="1964002" cy="115093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tint val="2862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REDUÇÃO DE DEFEITOS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começar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2476500"/>
          </a:xfrm>
        </p:spPr>
        <p:txBody>
          <a:bodyPr/>
          <a:lstStyle/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as alavancas de geração de valor para os Sócios;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os fluxos de valor com maior potencial de aumento de resultados;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Priorizar projetos que tragam resultados mais rapidamente;</a:t>
            </a:r>
          </a:p>
          <a:p>
            <a:pPr marL="363538" indent="-363538" eaLnBrk="1" hangingPunct="1">
              <a:lnSpc>
                <a:spcPct val="80000"/>
              </a:lnSpc>
            </a:pPr>
            <a:endParaRPr lang="pt-BR" sz="2800" smtClean="0"/>
          </a:p>
        </p:txBody>
      </p:sp>
      <p:sp>
        <p:nvSpPr>
          <p:cNvPr id="248836" name="Oval 4"/>
          <p:cNvSpPr>
            <a:spLocks noChangeArrowheads="1"/>
          </p:cNvSpPr>
          <p:nvPr/>
        </p:nvSpPr>
        <p:spPr bwMode="auto">
          <a:xfrm>
            <a:off x="896013" y="4076700"/>
            <a:ext cx="1812660" cy="129698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FOCO NO CLIENTE</a:t>
            </a:r>
          </a:p>
        </p:txBody>
      </p:sp>
      <p:sp>
        <p:nvSpPr>
          <p:cNvPr id="248842" name="Oval 10"/>
          <p:cNvSpPr>
            <a:spLocks noChangeArrowheads="1"/>
          </p:cNvSpPr>
          <p:nvPr/>
        </p:nvSpPr>
        <p:spPr bwMode="auto">
          <a:xfrm>
            <a:off x="6423423" y="3860800"/>
            <a:ext cx="2741348" cy="1150938"/>
          </a:xfrm>
          <a:prstGeom prst="ellipse">
            <a:avLst/>
          </a:prstGeom>
          <a:gradFill rotWithShape="1">
            <a:gsLst>
              <a:gs pos="0">
                <a:srgbClr val="548DC6">
                  <a:alpha val="35001"/>
                </a:srgbClr>
              </a:gs>
              <a:gs pos="100000">
                <a:srgbClr val="548DC6">
                  <a:gamma/>
                  <a:shade val="19216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AUMENTO DE VELOCIDADE</a:t>
            </a:r>
          </a:p>
        </p:txBody>
      </p:sp>
      <p:sp>
        <p:nvSpPr>
          <p:cNvPr id="248843" name="Oval 11"/>
          <p:cNvSpPr>
            <a:spLocks noChangeArrowheads="1"/>
          </p:cNvSpPr>
          <p:nvPr/>
        </p:nvSpPr>
        <p:spPr bwMode="auto">
          <a:xfrm>
            <a:off x="6655594" y="5229225"/>
            <a:ext cx="1964002" cy="115093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tint val="2862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REDUÇÃO DE DEFEITOS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começar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2476500"/>
          </a:xfrm>
        </p:spPr>
        <p:txBody>
          <a:bodyPr/>
          <a:lstStyle/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as alavancas de geração de valor para os Sócios;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os fluxos de valor com maior potencial de aumento de resultados;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Priorizar projetos que tragam resultados mais rapidamente;</a:t>
            </a:r>
          </a:p>
          <a:p>
            <a:pPr marL="363538" indent="-363538" eaLnBrk="1" hangingPunct="1">
              <a:lnSpc>
                <a:spcPct val="80000"/>
              </a:lnSpc>
            </a:pPr>
            <a:endParaRPr lang="pt-BR" sz="2800" smtClean="0"/>
          </a:p>
        </p:txBody>
      </p:sp>
      <p:sp>
        <p:nvSpPr>
          <p:cNvPr id="249860" name="Oval 4"/>
          <p:cNvSpPr>
            <a:spLocks noChangeArrowheads="1"/>
          </p:cNvSpPr>
          <p:nvPr/>
        </p:nvSpPr>
        <p:spPr bwMode="auto">
          <a:xfrm>
            <a:off x="896013" y="4076700"/>
            <a:ext cx="1812660" cy="129698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FOCO NO CLIENTE</a:t>
            </a:r>
          </a:p>
        </p:txBody>
      </p:sp>
      <p:sp>
        <p:nvSpPr>
          <p:cNvPr id="249866" name="Oval 10"/>
          <p:cNvSpPr>
            <a:spLocks noChangeArrowheads="1"/>
          </p:cNvSpPr>
          <p:nvPr/>
        </p:nvSpPr>
        <p:spPr bwMode="auto">
          <a:xfrm>
            <a:off x="6423423" y="3860800"/>
            <a:ext cx="2741348" cy="1150938"/>
          </a:xfrm>
          <a:prstGeom prst="ellipse">
            <a:avLst/>
          </a:prstGeom>
          <a:gradFill rotWithShape="1">
            <a:gsLst>
              <a:gs pos="0">
                <a:srgbClr val="548DC6">
                  <a:alpha val="35001"/>
                </a:srgbClr>
              </a:gs>
              <a:gs pos="100000">
                <a:srgbClr val="548DC6">
                  <a:gamma/>
                  <a:shade val="19216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AUMENTO DE VELOCIDADE</a:t>
            </a:r>
          </a:p>
        </p:txBody>
      </p:sp>
      <p:sp>
        <p:nvSpPr>
          <p:cNvPr id="249867" name="Oval 11"/>
          <p:cNvSpPr>
            <a:spLocks noChangeArrowheads="1"/>
          </p:cNvSpPr>
          <p:nvPr/>
        </p:nvSpPr>
        <p:spPr bwMode="auto">
          <a:xfrm>
            <a:off x="6655594" y="5229225"/>
            <a:ext cx="1964002" cy="115093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tint val="2862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REDUÇÃO DE DEFEITOS</a:t>
            </a:r>
          </a:p>
        </p:txBody>
      </p:sp>
      <p:sp>
        <p:nvSpPr>
          <p:cNvPr id="249868" name="Oval 12"/>
          <p:cNvSpPr>
            <a:spLocks noChangeArrowheads="1"/>
          </p:cNvSpPr>
          <p:nvPr/>
        </p:nvSpPr>
        <p:spPr bwMode="auto">
          <a:xfrm>
            <a:off x="1520296" y="5373689"/>
            <a:ext cx="2964921" cy="1150937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tint val="85882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REDUÇÃO DE COMPLEXIDADE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Como começar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2476500"/>
          </a:xfrm>
        </p:spPr>
        <p:txBody>
          <a:bodyPr/>
          <a:lstStyle/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as alavancas de geração de valor para os Sócios;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Identificar os fluxos de valor com maior potencial de aumento de resultados;</a:t>
            </a:r>
          </a:p>
          <a:p>
            <a:pPr marL="363538" indent="-363538" eaLnBrk="1" hangingPunct="1">
              <a:lnSpc>
                <a:spcPct val="80000"/>
              </a:lnSpc>
            </a:pPr>
            <a:r>
              <a:rPr lang="pt-BR" sz="2800" smtClean="0"/>
              <a:t>Priorizar projetos que tragam resultados mais rapidamente;</a:t>
            </a:r>
          </a:p>
          <a:p>
            <a:pPr marL="363538" indent="-363538" eaLnBrk="1" hangingPunct="1">
              <a:lnSpc>
                <a:spcPct val="80000"/>
              </a:lnSpc>
            </a:pPr>
            <a:endParaRPr lang="pt-BR" sz="2800" smtClean="0"/>
          </a:p>
        </p:txBody>
      </p:sp>
      <p:sp>
        <p:nvSpPr>
          <p:cNvPr id="250884" name="Oval 4"/>
          <p:cNvSpPr>
            <a:spLocks noChangeArrowheads="1"/>
          </p:cNvSpPr>
          <p:nvPr/>
        </p:nvSpPr>
        <p:spPr bwMode="auto">
          <a:xfrm>
            <a:off x="896013" y="4076700"/>
            <a:ext cx="1735269" cy="129698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FOCO NO CLIENTE</a:t>
            </a:r>
          </a:p>
        </p:txBody>
      </p:sp>
      <p:sp>
        <p:nvSpPr>
          <p:cNvPr id="250885" name="AutoShape 5"/>
          <p:cNvSpPr>
            <a:spLocks noChangeArrowheads="1"/>
          </p:cNvSpPr>
          <p:nvPr/>
        </p:nvSpPr>
        <p:spPr bwMode="auto">
          <a:xfrm>
            <a:off x="4094825" y="4221164"/>
            <a:ext cx="2106744" cy="1296987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5FFFD5">
                  <a:alpha val="48000"/>
                </a:srgbClr>
              </a:gs>
              <a:gs pos="100000">
                <a:srgbClr val="5FFFD5">
                  <a:gamma/>
                  <a:shade val="72941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000" b="1">
                <a:solidFill>
                  <a:srgbClr val="001F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GERAÇÃO DE VALOR</a:t>
            </a:r>
          </a:p>
        </p:txBody>
      </p:sp>
      <p:sp>
        <p:nvSpPr>
          <p:cNvPr id="25606" name="AutoShape 6"/>
          <p:cNvSpPr>
            <a:spLocks noChangeAspect="1" noChangeArrowheads="1"/>
          </p:cNvSpPr>
          <p:nvPr/>
        </p:nvSpPr>
        <p:spPr bwMode="auto">
          <a:xfrm rot="-1752203">
            <a:off x="2550452" y="4214814"/>
            <a:ext cx="1730110" cy="14255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672" y="8493"/>
                </a:moveTo>
                <a:cubicBezTo>
                  <a:pt x="19600" y="3906"/>
                  <a:pt x="15510" y="662"/>
                  <a:pt x="10800" y="662"/>
                </a:cubicBezTo>
                <a:cubicBezTo>
                  <a:pt x="7575" y="661"/>
                  <a:pt x="4543" y="2195"/>
                  <a:pt x="2632" y="4793"/>
                </a:cubicBezTo>
                <a:lnTo>
                  <a:pt x="2099" y="4401"/>
                </a:lnTo>
                <a:cubicBezTo>
                  <a:pt x="4134" y="1634"/>
                  <a:pt x="7364" y="-1"/>
                  <a:pt x="10800" y="0"/>
                </a:cubicBezTo>
                <a:cubicBezTo>
                  <a:pt x="15817" y="0"/>
                  <a:pt x="20174" y="3456"/>
                  <a:pt x="21316" y="8342"/>
                </a:cubicBezTo>
                <a:lnTo>
                  <a:pt x="23945" y="7728"/>
                </a:lnTo>
                <a:lnTo>
                  <a:pt x="21684" y="11369"/>
                </a:lnTo>
                <a:lnTo>
                  <a:pt x="18042" y="9107"/>
                </a:lnTo>
                <a:lnTo>
                  <a:pt x="20672" y="8493"/>
                </a:lnTo>
                <a:close/>
              </a:path>
            </a:pathLst>
          </a:custGeom>
          <a:solidFill>
            <a:srgbClr val="C0C0C0"/>
          </a:solidFill>
          <a:ln w="317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25607" name="AutoShape 7"/>
          <p:cNvSpPr>
            <a:spLocks noChangeAspect="1" noChangeArrowheads="1"/>
          </p:cNvSpPr>
          <p:nvPr/>
        </p:nvSpPr>
        <p:spPr bwMode="auto">
          <a:xfrm rot="-9742033">
            <a:off x="5892007" y="4959351"/>
            <a:ext cx="1257168" cy="892175"/>
          </a:xfrm>
          <a:custGeom>
            <a:avLst/>
            <a:gdLst>
              <a:gd name="T0" fmla="*/ 2147483647 w 21600"/>
              <a:gd name="T1" fmla="*/ 884859175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281" y="9290"/>
                </a:moveTo>
                <a:cubicBezTo>
                  <a:pt x="19539" y="4629"/>
                  <a:pt x="15519" y="1199"/>
                  <a:pt x="10800" y="1199"/>
                </a:cubicBezTo>
                <a:cubicBezTo>
                  <a:pt x="7746" y="1198"/>
                  <a:pt x="4874" y="2651"/>
                  <a:pt x="3065" y="5111"/>
                </a:cubicBezTo>
                <a:lnTo>
                  <a:pt x="2099" y="4401"/>
                </a:lnTo>
                <a:cubicBezTo>
                  <a:pt x="4134" y="1634"/>
                  <a:pt x="7364" y="-1"/>
                  <a:pt x="10800" y="0"/>
                </a:cubicBezTo>
                <a:cubicBezTo>
                  <a:pt x="16108" y="0"/>
                  <a:pt x="20630" y="3858"/>
                  <a:pt x="21465" y="9101"/>
                </a:cubicBezTo>
                <a:lnTo>
                  <a:pt x="24132" y="8676"/>
                </a:lnTo>
                <a:lnTo>
                  <a:pt x="21393" y="12454"/>
                </a:lnTo>
                <a:lnTo>
                  <a:pt x="17615" y="9714"/>
                </a:lnTo>
                <a:lnTo>
                  <a:pt x="20281" y="9290"/>
                </a:lnTo>
                <a:close/>
              </a:path>
            </a:pathLst>
          </a:custGeom>
          <a:solidFill>
            <a:srgbClr val="C0C0C0"/>
          </a:solidFill>
          <a:ln w="317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25608" name="AutoShape 8"/>
          <p:cNvSpPr>
            <a:spLocks noChangeAspect="1" noChangeArrowheads="1"/>
          </p:cNvSpPr>
          <p:nvPr/>
        </p:nvSpPr>
        <p:spPr bwMode="auto">
          <a:xfrm rot="7738630">
            <a:off x="5790605" y="3854252"/>
            <a:ext cx="1116013" cy="1078310"/>
          </a:xfrm>
          <a:custGeom>
            <a:avLst/>
            <a:gdLst>
              <a:gd name="T0" fmla="*/ 2147483647 w 21600"/>
              <a:gd name="T1" fmla="*/ 1370849924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281" y="9290"/>
                </a:moveTo>
                <a:cubicBezTo>
                  <a:pt x="19539" y="4629"/>
                  <a:pt x="15519" y="1199"/>
                  <a:pt x="10800" y="1199"/>
                </a:cubicBezTo>
                <a:cubicBezTo>
                  <a:pt x="7746" y="1198"/>
                  <a:pt x="4874" y="2651"/>
                  <a:pt x="3065" y="5111"/>
                </a:cubicBezTo>
                <a:lnTo>
                  <a:pt x="2099" y="4401"/>
                </a:lnTo>
                <a:cubicBezTo>
                  <a:pt x="4134" y="1634"/>
                  <a:pt x="7364" y="-1"/>
                  <a:pt x="10800" y="0"/>
                </a:cubicBezTo>
                <a:cubicBezTo>
                  <a:pt x="16108" y="0"/>
                  <a:pt x="20630" y="3858"/>
                  <a:pt x="21465" y="9101"/>
                </a:cubicBezTo>
                <a:lnTo>
                  <a:pt x="24132" y="8676"/>
                </a:lnTo>
                <a:lnTo>
                  <a:pt x="21393" y="12454"/>
                </a:lnTo>
                <a:lnTo>
                  <a:pt x="17615" y="9714"/>
                </a:lnTo>
                <a:lnTo>
                  <a:pt x="20281" y="9290"/>
                </a:lnTo>
                <a:close/>
              </a:path>
            </a:pathLst>
          </a:custGeom>
          <a:solidFill>
            <a:srgbClr val="C0C0C0"/>
          </a:solidFill>
          <a:ln w="317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25609" name="AutoShape 9"/>
          <p:cNvSpPr>
            <a:spLocks noChangeAspect="1" noChangeArrowheads="1"/>
          </p:cNvSpPr>
          <p:nvPr/>
        </p:nvSpPr>
        <p:spPr bwMode="auto">
          <a:xfrm rot="-3541677">
            <a:off x="3648208" y="4837378"/>
            <a:ext cx="693737" cy="125200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281" y="9290"/>
                </a:moveTo>
                <a:cubicBezTo>
                  <a:pt x="19539" y="4629"/>
                  <a:pt x="15519" y="1199"/>
                  <a:pt x="10800" y="1199"/>
                </a:cubicBezTo>
                <a:cubicBezTo>
                  <a:pt x="7746" y="1198"/>
                  <a:pt x="4874" y="2651"/>
                  <a:pt x="3065" y="5111"/>
                </a:cubicBezTo>
                <a:lnTo>
                  <a:pt x="2099" y="4401"/>
                </a:lnTo>
                <a:cubicBezTo>
                  <a:pt x="4134" y="1634"/>
                  <a:pt x="7364" y="-1"/>
                  <a:pt x="10800" y="0"/>
                </a:cubicBezTo>
                <a:cubicBezTo>
                  <a:pt x="16108" y="0"/>
                  <a:pt x="20630" y="3858"/>
                  <a:pt x="21465" y="9101"/>
                </a:cubicBezTo>
                <a:lnTo>
                  <a:pt x="24132" y="8676"/>
                </a:lnTo>
                <a:lnTo>
                  <a:pt x="21393" y="12454"/>
                </a:lnTo>
                <a:lnTo>
                  <a:pt x="17615" y="9714"/>
                </a:lnTo>
                <a:lnTo>
                  <a:pt x="20281" y="9290"/>
                </a:lnTo>
                <a:close/>
              </a:path>
            </a:pathLst>
          </a:custGeom>
          <a:solidFill>
            <a:srgbClr val="C0C0C0"/>
          </a:solidFill>
          <a:ln w="317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250890" name="Oval 10"/>
          <p:cNvSpPr>
            <a:spLocks noChangeArrowheads="1"/>
          </p:cNvSpPr>
          <p:nvPr/>
        </p:nvSpPr>
        <p:spPr bwMode="auto">
          <a:xfrm>
            <a:off x="6423423" y="3860800"/>
            <a:ext cx="2741348" cy="1150938"/>
          </a:xfrm>
          <a:prstGeom prst="ellipse">
            <a:avLst/>
          </a:prstGeom>
          <a:gradFill rotWithShape="1">
            <a:gsLst>
              <a:gs pos="0">
                <a:srgbClr val="548DC6">
                  <a:alpha val="35001"/>
                </a:srgbClr>
              </a:gs>
              <a:gs pos="100000">
                <a:srgbClr val="548DC6">
                  <a:gamma/>
                  <a:shade val="19216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AUMENTO DE VELOCIDADE</a:t>
            </a:r>
          </a:p>
        </p:txBody>
      </p:sp>
      <p:sp>
        <p:nvSpPr>
          <p:cNvPr id="250891" name="Oval 11"/>
          <p:cNvSpPr>
            <a:spLocks noChangeArrowheads="1"/>
          </p:cNvSpPr>
          <p:nvPr/>
        </p:nvSpPr>
        <p:spPr bwMode="auto">
          <a:xfrm>
            <a:off x="6655594" y="5229225"/>
            <a:ext cx="1964002" cy="1150938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tint val="28627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REDUÇÃO DE DEFEITOS</a:t>
            </a:r>
          </a:p>
        </p:txBody>
      </p:sp>
      <p:sp>
        <p:nvSpPr>
          <p:cNvPr id="250892" name="Oval 12"/>
          <p:cNvSpPr>
            <a:spLocks noChangeArrowheads="1"/>
          </p:cNvSpPr>
          <p:nvPr/>
        </p:nvSpPr>
        <p:spPr bwMode="auto">
          <a:xfrm>
            <a:off x="1520296" y="5373689"/>
            <a:ext cx="2964921" cy="1150937"/>
          </a:xfrm>
          <a:prstGeom prst="ellipse">
            <a:avLst/>
          </a:prstGeom>
          <a:gradFill rotWithShape="1">
            <a:gsLst>
              <a:gs pos="0">
                <a:srgbClr val="548DC6">
                  <a:alpha val="59000"/>
                </a:srgbClr>
              </a:gs>
              <a:gs pos="100000">
                <a:srgbClr val="548DC6">
                  <a:gamma/>
                  <a:tint val="85882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1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REDUÇÃO DE COMPLEXIDADE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>
              <a:buFont typeface="Wingdings" pitchFamily="2" charset="2"/>
              <a:buNone/>
            </a:pPr>
            <a:r>
              <a:rPr lang="pt-BR" sz="2800" smtClean="0"/>
              <a:t>As quatro fases: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800" smtClean="0"/>
              <a:t>Engajamento das pessoas – desde Sócios até estagiários;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800" smtClean="0"/>
              <a:t>Mobilização da infra-estrutura necessária – disponibilidade de dados, disponibilidade de pessoal;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800" smtClean="0"/>
              <a:t>Implantação dos projetos – acompanhamento através de métricas adequadas e perpetuação das mudanças.</a:t>
            </a:r>
            <a:endParaRPr lang="pt-BR" sz="2400" smtClean="0"/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>
                <a:solidFill>
                  <a:srgbClr val="FFCC66"/>
                </a:solidFill>
              </a:rPr>
              <a:t>Identificação dos fatores críticos ao projeto: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Selecionar o líder Lean Seis Sigma – deve ter reporte direto com o(s) Sócio(s) Gerente(s);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 – deve ter reporte direto com o(s) Sócio(s) Gerente(s);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O líder tratará de identificar processo e pessoas-chave na empresa.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O quê é Lean Seis Sigma?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965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/>
              <a:t>É uma combinação de metodologias de melhoria dos negócios que maximiza o valor para os Sócios.</a:t>
            </a:r>
            <a:r>
              <a:rPr lang="pt-BR" sz="2800" smtClean="0">
                <a:solidFill>
                  <a:srgbClr val="FFCC66"/>
                </a:solidFill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400" smtClean="0">
              <a:solidFill>
                <a:srgbClr val="FFCC66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pt-BR" sz="900" smtClean="0"/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662120" y="2565400"/>
            <a:ext cx="4134379" cy="3816350"/>
          </a:xfrm>
          <a:prstGeom prst="rect">
            <a:avLst/>
          </a:prstGeom>
          <a:solidFill>
            <a:srgbClr val="DEE9F4">
              <a:alpha val="7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261938" indent="-261938"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                  </a:t>
            </a:r>
            <a:r>
              <a:rPr 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Objetivos Lean</a:t>
            </a:r>
          </a:p>
          <a:p>
            <a:pPr marL="261938" indent="-261938">
              <a:defRPr/>
            </a:pPr>
            <a:endParaRPr lang="pt-BR" sz="800" b="1">
              <a:solidFill>
                <a:srgbClr val="13273B"/>
              </a:solidFill>
              <a:latin typeface="Garamond" pitchFamily="18" charset="0"/>
              <a:cs typeface="+mn-cs"/>
            </a:endParaRP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Maximizar a velocidade dos “processos produtivos”;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Oferecer ferramenta para análise dos processos e dos atrasos;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Separar o trabalho que agrega valor do que não agrega, tratando de eliminar o segundo;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Permitir a quantificação e eliminação dos custos da complexidade do trabalho.</a:t>
            </a:r>
          </a:p>
        </p:txBody>
      </p:sp>
    </p:spTree>
  </p:cSld>
  <p:clrMapOvr>
    <a:masterClrMapping/>
  </p:clrMapOvr>
  <p:transition advTm="14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  <a:endParaRPr lang="pt-BR" sz="2400" smtClean="0">
              <a:solidFill>
                <a:srgbClr val="FFCC66"/>
              </a:solidFill>
            </a:endParaRP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Estabelecimento de referência instantânea: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Determinar a situação atual da empresa e dos Centros de Responsabilidades em termos dos negócios;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Determinar a situação atual da empresa e dos Centros de Responsabilidades em termos dos negócios;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Determinar como a empresa e seus colaboradores encontram-se informados a respeito do modelo;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Determinar a situação atual da empresa e dos Centros de Responsabilidades em termos dos negócios;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Determinar como a empresa e seus colaboradores encontram-se informados a respeito do modelo;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Documentar as melhores práticas de mercado (</a:t>
            </a:r>
            <a:r>
              <a:rPr lang="pt-BR" i="1" smtClean="0">
                <a:solidFill>
                  <a:srgbClr val="FFCC66"/>
                </a:solidFill>
              </a:rPr>
              <a:t>benchmarking</a:t>
            </a:r>
            <a:r>
              <a:rPr lang="pt-BR" smtClean="0">
                <a:solidFill>
                  <a:srgbClr val="FFCC66"/>
                </a:solidFill>
              </a:rPr>
              <a:t>).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Realizar entrevistas com os principais gerentes: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Conhecer a experiência anterior e a aceitação frente a mudanças;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Conhecer a experiência anterior e a aceitação frente a mudanças;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Determinar qual sua percepção relativa a estratégias;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Conhecer a experiência anterior e a aceitação frente a mudanças;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Determinar qual sua percepção relativa a estratégias;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Determinar os pontos fortes dos serviços da empresa;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Conhecer a experiência anterior e a aceitação frente a mudanças;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Determinar qual sua percepção relativa a estratégias;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Determinar os pontos fortes dos serviços da empresa;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Levantar as barreiras  ao projeto.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Engajar os principais formadores de opinião;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Engajar os principais formadores de opinião;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Avaliar o impacto dos levantamentos e entrevistas: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O quê é Lean Seis Sigma?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965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/>
              <a:t>É uma combinação de metodologias de melhoria dos negócios que maximiza o valor para os Sócios.</a:t>
            </a:r>
            <a:r>
              <a:rPr lang="pt-BR" sz="2800" smtClean="0">
                <a:solidFill>
                  <a:srgbClr val="FFCC66"/>
                </a:solidFill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400" smtClean="0">
              <a:solidFill>
                <a:srgbClr val="FFCC66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pt-BR" sz="900" smtClean="0"/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662120" y="2565400"/>
            <a:ext cx="4134379" cy="3816350"/>
          </a:xfrm>
          <a:prstGeom prst="rect">
            <a:avLst/>
          </a:prstGeom>
          <a:solidFill>
            <a:srgbClr val="DEE9F4">
              <a:alpha val="7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261938" indent="-261938"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                  </a:t>
            </a:r>
            <a:r>
              <a:rPr 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Objetivos Lean</a:t>
            </a:r>
          </a:p>
          <a:p>
            <a:pPr marL="261938" indent="-261938">
              <a:defRPr/>
            </a:pPr>
            <a:endParaRPr lang="pt-BR" sz="800" b="1">
              <a:solidFill>
                <a:srgbClr val="13273B"/>
              </a:solidFill>
              <a:latin typeface="Garamond" pitchFamily="18" charset="0"/>
              <a:cs typeface="+mn-cs"/>
            </a:endParaRP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Maximizar a velocidade dos “processos produtivos”;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Oferecer ferramenta para análise dos processos e dos atrasos;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Separar o trabalho que agrega valor do que não agrega, tratando de eliminar o segundo;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Permitir a quantificação e eliminação dos custos da complexidade do trabalho.</a:t>
            </a: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5186892" y="2565400"/>
            <a:ext cx="4134379" cy="3816350"/>
          </a:xfrm>
          <a:prstGeom prst="rect">
            <a:avLst/>
          </a:prstGeom>
          <a:solidFill>
            <a:srgbClr val="FFFF99">
              <a:alpha val="7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261938" indent="-261938"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           </a:t>
            </a:r>
            <a:r>
              <a:rPr lang="pt-BR" sz="2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Objetivos Seis Sigma</a:t>
            </a:r>
          </a:p>
          <a:p>
            <a:pPr marL="261938" indent="-261938">
              <a:defRPr/>
            </a:pPr>
            <a:endParaRPr lang="pt-BR" sz="800" b="1">
              <a:solidFill>
                <a:srgbClr val="13273B"/>
              </a:solidFill>
              <a:latin typeface="Garamond" pitchFamily="18" charset="0"/>
              <a:cs typeface="+mn-cs"/>
            </a:endParaRP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Reconhecer oportunidades e eliminar defeitos apontados pelos clientes;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Reconhecer que a falta de padrão prejudica os serviços;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Basear as decisões em dados completos e confiáveis;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Tratar da cultura para obtenção de resultados;</a:t>
            </a:r>
          </a:p>
          <a:p>
            <a:pPr marL="261938" indent="-261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pt-BR" b="1">
                <a:solidFill>
                  <a:srgbClr val="13273B"/>
                </a:solidFill>
                <a:latin typeface="Garamond" pitchFamily="18" charset="0"/>
                <a:cs typeface="+mn-cs"/>
              </a:rPr>
              <a:t>Medir cada projeto em termos de ROIC.</a:t>
            </a:r>
          </a:p>
        </p:txBody>
      </p:sp>
    </p:spTree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Engajar os principais formadores de opinião;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Avaliar o impacto dos levantamentos e entrevistas: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Necessidade de reter talentos;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Engajar os principais formadores de opinião;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Avaliar o impacto dos levantamentos e entrevistas: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Necessidade de reter talentos;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Necessidade de “orientação a processos” ao invés de serviços;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8915400" cy="4708525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Engajar os principais formadores de opinião;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Avaliar o impacto dos levantamentos e entrevistas: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Necessidade de reter talentos;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Necessidade de “orientação a processos” ao invés de serviços;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“Já estamos sobrecarregados – este projeto é apenas mais trabalho”.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2692400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Identificação dos fatores críticos ao projeto;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Selecionar o líder Lean Seis Sigma;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Estabelecimento de referência instantânea;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Realizar entrevistas com os principais gerentes;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Engajar os principais formadores de opinião;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Avaliar o impacto dos levantamentos e entrevistas.</a:t>
            </a:r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741231" y="4438650"/>
            <a:ext cx="8423540" cy="1347804"/>
          </a:xfrm>
          <a:prstGeom prst="rect">
            <a:avLst/>
          </a:prstGeom>
          <a:gradFill rotWithShape="1">
            <a:gsLst>
              <a:gs pos="0">
                <a:srgbClr val="548DC6">
                  <a:alpha val="62000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700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NÃO SE TRATA DE COMEÇAR DA ESTACA ZERO. DEVEMOS APRENDER COM O QUE JÁ FOI FEITO PARA IMPLEMENTAR AS MUDANÇAS.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781550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Engajamento das pessoas – desde Sócios até estagiários: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Atrelar o projeto às estratégias de negócios – os Gerentes e Sócios verão seus rendimentos crescerem;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As pessoas devem compreender  a organização, seus pontos fortes e fracos;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Treinar como forma de derrubar barreiras psicológicas.</a:t>
            </a:r>
          </a:p>
        </p:txBody>
      </p:sp>
      <p:sp>
        <p:nvSpPr>
          <p:cNvPr id="296964" name="Rectangle 4"/>
          <p:cNvSpPr>
            <a:spLocks noChangeArrowheads="1"/>
          </p:cNvSpPr>
          <p:nvPr/>
        </p:nvSpPr>
        <p:spPr bwMode="auto">
          <a:xfrm>
            <a:off x="741231" y="4705368"/>
            <a:ext cx="8423540" cy="1295400"/>
          </a:xfrm>
          <a:prstGeom prst="rect">
            <a:avLst/>
          </a:prstGeom>
          <a:gradFill rotWithShape="1">
            <a:gsLst>
              <a:gs pos="0">
                <a:srgbClr val="548DC6">
                  <a:alpha val="62000"/>
                </a:srgbClr>
              </a:gs>
              <a:gs pos="100000">
                <a:srgbClr val="548DC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7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TORNAR A MUDANÇA MAIS FÁCIL PARA AS PESSOAS . ELA SERÁ LUCRATIVA PARA TODOS.</a:t>
            </a:r>
          </a:p>
        </p:txBody>
      </p:sp>
    </p:spTree>
  </p:cSld>
  <p:clrMapOvr>
    <a:masterClrMapping/>
  </p:clrMapOvr>
  <p:transition advTm="13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Mobilização da infra-estrutura necessária – disponibilidade de dados, disponibilidade de pessoal: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400" smtClean="0">
                <a:solidFill>
                  <a:srgbClr val="FF0000"/>
                </a:solidFill>
              </a:rPr>
              <a:t>Estabelecer uma equipe executiva para supervisionar todo o projeto;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400" smtClean="0">
                <a:solidFill>
                  <a:srgbClr val="FF0000"/>
                </a:solidFill>
              </a:rPr>
              <a:t>Criar infra-estrutura que mescle pessoas operacionais com os consultores Lean Seis Sigma;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400" smtClean="0">
                <a:solidFill>
                  <a:srgbClr val="FF0000"/>
                </a:solidFill>
              </a:rPr>
              <a:t>Desenvolvimento do treinamento;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400" smtClean="0">
                <a:solidFill>
                  <a:srgbClr val="FF0000"/>
                </a:solidFill>
              </a:rPr>
              <a:t>Seleção de projetos</a:t>
            </a:r>
          </a:p>
          <a:p>
            <a:pPr marL="987425" lvl="1" indent="-366713" eaLnBrk="1" hangingPunct="1">
              <a:buFont typeface="Wingdings" pitchFamily="2" charset="2"/>
              <a:buChar char="ü"/>
            </a:pPr>
            <a:r>
              <a:rPr lang="pt-BR" sz="2400" smtClean="0">
                <a:solidFill>
                  <a:srgbClr val="FF0000"/>
                </a:solidFill>
              </a:rPr>
              <a:t>Definir critérios de medição dos resultados – consenso na empresa.</a:t>
            </a: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>
                <a:solidFill>
                  <a:srgbClr val="FFCC66"/>
                </a:solidFill>
              </a:rPr>
              <a:t>Implantação dos projetos – acompanhamento através de métricas adequadas e perpetuação das mudanças: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Planejar o futuro: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futuro:</a:t>
            </a:r>
          </a:p>
          <a:p>
            <a:pPr marL="1395413" lvl="2" algn="l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O que acontece quando fazemos o mesmo trabalho em menos tempo?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futuro:</a:t>
            </a:r>
          </a:p>
          <a:p>
            <a:pPr marL="1395413" lvl="2" algn="l" eaLnBrk="1" hangingPunct="1">
              <a:buFont typeface="Wingdings" pitchFamily="2" charset="2"/>
              <a:buChar char="§"/>
            </a:pPr>
            <a:r>
              <a:rPr lang="pt-BR" smtClean="0"/>
              <a:t>O que acontece quando fazemos o mesmo trabalho em menos tempo?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Podemos transferir líderes de projetos para gerências?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O quê é Lean Seis Sigma?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557339"/>
            <a:ext cx="8915400" cy="34131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>
                <a:solidFill>
                  <a:srgbClr val="FFCC66"/>
                </a:solidFill>
              </a:rPr>
              <a:t>Como a velocidade de entrega dos serviços, conhecida por </a:t>
            </a:r>
            <a:r>
              <a:rPr lang="pt-BR" sz="2800" i="1" smtClean="0">
                <a:solidFill>
                  <a:srgbClr val="FFCC66"/>
                </a:solidFill>
              </a:rPr>
              <a:t>lead time</a:t>
            </a:r>
            <a:r>
              <a:rPr lang="pt-BR" sz="2800" smtClean="0">
                <a:solidFill>
                  <a:srgbClr val="FFCC66"/>
                </a:solidFill>
              </a:rPr>
              <a:t> (variável Lean), e o incremento de qualidade (variável Seis Sigma) estão ligados?</a:t>
            </a:r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651802" y="3573463"/>
            <a:ext cx="19495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FFCC66"/>
                </a:solidFill>
                <a:latin typeface="Garamond" pitchFamily="18" charset="0"/>
              </a:rPr>
              <a:t>Lead Time </a:t>
            </a:r>
          </a:p>
        </p:txBody>
      </p:sp>
      <p:sp>
        <p:nvSpPr>
          <p:cNvPr id="5125" name="Text Box 15"/>
          <p:cNvSpPr txBox="1">
            <a:spLocks noChangeArrowheads="1"/>
          </p:cNvSpPr>
          <p:nvPr/>
        </p:nvSpPr>
        <p:spPr bwMode="auto">
          <a:xfrm>
            <a:off x="2579687" y="33766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126" name="Text Box 16"/>
          <p:cNvSpPr txBox="1">
            <a:spLocks noChangeArrowheads="1"/>
          </p:cNvSpPr>
          <p:nvPr/>
        </p:nvSpPr>
        <p:spPr bwMode="auto">
          <a:xfrm>
            <a:off x="2579688" y="3629026"/>
            <a:ext cx="42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FFCC66"/>
                </a:solidFill>
                <a:latin typeface="Garamond" pitchFamily="18" charset="0"/>
              </a:rPr>
              <a:t>=</a:t>
            </a:r>
          </a:p>
        </p:txBody>
      </p:sp>
      <p:sp>
        <p:nvSpPr>
          <p:cNvPr id="5127" name="Text Box 18"/>
          <p:cNvSpPr txBox="1">
            <a:spLocks noChangeArrowheads="1"/>
          </p:cNvSpPr>
          <p:nvPr/>
        </p:nvSpPr>
        <p:spPr bwMode="auto">
          <a:xfrm>
            <a:off x="2890970" y="3343276"/>
            <a:ext cx="57710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FFCC66"/>
                </a:solidFill>
                <a:latin typeface="Garamond" pitchFamily="18" charset="0"/>
              </a:rPr>
              <a:t>Quantidade de trabalho em processo</a:t>
            </a:r>
          </a:p>
        </p:txBody>
      </p:sp>
      <p:sp>
        <p:nvSpPr>
          <p:cNvPr id="5128" name="Text Box 19"/>
          <p:cNvSpPr txBox="1">
            <a:spLocks noChangeArrowheads="1"/>
          </p:cNvSpPr>
          <p:nvPr/>
        </p:nvSpPr>
        <p:spPr bwMode="auto">
          <a:xfrm>
            <a:off x="3546211" y="3846513"/>
            <a:ext cx="42803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FFCC66"/>
                </a:solidFill>
                <a:latin typeface="Garamond" pitchFamily="18" charset="0"/>
              </a:rPr>
              <a:t>Índice médio de conclusão</a:t>
            </a:r>
          </a:p>
        </p:txBody>
      </p:sp>
      <p:sp>
        <p:nvSpPr>
          <p:cNvPr id="5129" name="Line 20"/>
          <p:cNvSpPr>
            <a:spLocks noChangeShapeType="1"/>
          </p:cNvSpPr>
          <p:nvPr/>
        </p:nvSpPr>
        <p:spPr bwMode="auto">
          <a:xfrm>
            <a:off x="3069829" y="3860800"/>
            <a:ext cx="5928121" cy="0"/>
          </a:xfrm>
          <a:prstGeom prst="line">
            <a:avLst/>
          </a:prstGeom>
          <a:noFill/>
          <a:ln w="28575">
            <a:solidFill>
              <a:srgbClr val="FFCC66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30" name="Text Box 21"/>
          <p:cNvSpPr txBox="1">
            <a:spLocks noChangeArrowheads="1"/>
          </p:cNvSpPr>
          <p:nvPr/>
        </p:nvSpPr>
        <p:spPr bwMode="auto">
          <a:xfrm>
            <a:off x="641483" y="4973638"/>
            <a:ext cx="45913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chemeClr val="bg1"/>
                </a:solidFill>
                <a:latin typeface="Garamond" pitchFamily="18" charset="0"/>
              </a:rPr>
              <a:t>Esta equação é conhecida como Lei de Little</a:t>
            </a:r>
          </a:p>
        </p:txBody>
      </p: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Evitar armadilhas: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Evitar armadilhas: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Não se afastar das prioridades;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Evitar armadilhas: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se afastar das prioridades;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Não iniciar projetos demais ao mesmo tempo;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Evitar armadilhas: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se afastar das prioridades;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iniciar projetos demais ao mesmo tempo;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Não medir inadequadamente os resultados;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Evitar armadilhas: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se afastar das prioridades;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iniciar projetos demais ao mesmo tempo;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medir inadequadamente os resultados;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Não compartilhar resultados entre áreas;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Evitar armadilhas: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se afastar das prioridades;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iniciar projetos demais ao mesmo tempo;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medir inadequadamente os resultados;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/>
              <a:t>Não compartilhar resultados entre áreas;</a:t>
            </a:r>
          </a:p>
          <a:p>
            <a:pPr marL="1395413" lvl="2" eaLnBrk="1" hangingPunct="1">
              <a:buFont typeface="Wingdings" pitchFamily="2" charset="2"/>
              <a:buChar char="§"/>
            </a:pPr>
            <a:r>
              <a:rPr lang="pt-BR" smtClean="0">
                <a:solidFill>
                  <a:srgbClr val="FFCC66"/>
                </a:solidFill>
              </a:rPr>
              <a:t>Esquecer das pessoas não diretamente envolvidas.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852988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Evitar armadilhas;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>
                <a:solidFill>
                  <a:srgbClr val="FFCC66"/>
                </a:solidFill>
              </a:rPr>
              <a:t>Observar problemas de desaceleração na implantação dos projetos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Implementando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3124200"/>
          </a:xfrm>
        </p:spPr>
        <p:txBody>
          <a:bodyPr/>
          <a:lstStyle/>
          <a:p>
            <a:pPr marL="363538" indent="-363538" eaLnBrk="1" hangingPunct="1"/>
            <a:r>
              <a:rPr lang="pt-BR" sz="2800" smtClean="0"/>
              <a:t>Implantação dos projetos – acompanhamento através de métricas adequadas e perpetuação das mudanças: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Planejar o futuro;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Evitar armadilhas;</a:t>
            </a:r>
          </a:p>
          <a:p>
            <a:pPr marL="987425" lvl="1" indent="-366713" eaLnBrk="1" hangingPunct="1">
              <a:buFont typeface="Wingdings" pitchFamily="2" charset="2"/>
              <a:buChar char="§"/>
            </a:pPr>
            <a:r>
              <a:rPr lang="pt-BR" sz="2400" smtClean="0"/>
              <a:t>Observar problemas de desaceleração na implantação dos projetos</a:t>
            </a:r>
          </a:p>
        </p:txBody>
      </p:sp>
      <p:sp>
        <p:nvSpPr>
          <p:cNvPr id="295940" name="Oval 4"/>
          <p:cNvSpPr>
            <a:spLocks noChangeArrowheads="1"/>
          </p:cNvSpPr>
          <p:nvPr/>
        </p:nvSpPr>
        <p:spPr bwMode="auto">
          <a:xfrm>
            <a:off x="1363796" y="4429132"/>
            <a:ext cx="7880085" cy="1584325"/>
          </a:xfrm>
          <a:prstGeom prst="ellipse">
            <a:avLst/>
          </a:prstGeom>
          <a:gradFill rotWithShape="1">
            <a:gsLst>
              <a:gs pos="0">
                <a:srgbClr val="3FADB5">
                  <a:alpha val="38000"/>
                </a:srgbClr>
              </a:gs>
              <a:gs pos="100000">
                <a:srgbClr val="3FADB5">
                  <a:gamma/>
                  <a:shade val="98431"/>
                  <a:invGamma/>
                </a:srgbClr>
              </a:gs>
            </a:gsLst>
            <a:lin ang="5400000" scaled="1"/>
          </a:gradFill>
          <a:ln w="3175" algn="ctr">
            <a:solidFill>
              <a:srgbClr val="3FADB5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+mn-cs"/>
              </a:rPr>
              <a:t>TRANSFORMAR AS MUDANÇAS EM NORMAS E VALORES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341438"/>
            <a:ext cx="8915400" cy="49926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100" b="0" smtClean="0"/>
              <a:t>Uma enorme oportunidade está se abrindo para as empresas de serviços: aplicar técnicas comprovadas por empresas de classe mundial pode alavancar os lucros em proporções bastante atraentes.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000" b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100" b="0" smtClean="0"/>
              <a:t>Empresas de </a:t>
            </a:r>
            <a:r>
              <a:rPr lang="pt-BR" sz="2100" b="0" smtClean="0">
                <a:solidFill>
                  <a:srgbClr val="FFFF99"/>
                </a:solidFill>
              </a:rPr>
              <a:t>grande porte</a:t>
            </a:r>
            <a:r>
              <a:rPr lang="pt-BR" sz="2100" b="0" smtClean="0"/>
              <a:t> possuem um grande número de processos administrativos que escondem uma série de ineficiências que prejudicam os lucros.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1000" b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100" b="0" smtClean="0"/>
              <a:t>Empresas de </a:t>
            </a:r>
            <a:r>
              <a:rPr lang="pt-BR" sz="2100" b="0" smtClean="0">
                <a:solidFill>
                  <a:srgbClr val="FFFF99"/>
                </a:solidFill>
              </a:rPr>
              <a:t>qualquer porte</a:t>
            </a:r>
            <a:r>
              <a:rPr lang="pt-BR" sz="2100" b="0" smtClean="0"/>
              <a:t> não têm, via de regra, preocupação maior em tratar os serviços prestados como processos produtivos, deixando de obter ganhos de competitividade em virtude desta falta de atenção com a metodologia de trabalho. Felizmente, a competição provocada pela globalização da economia está mudando esta realidade: novas ferramentas e metodologias de administração estão disponíveis para as empresas. Antecipar-se à concorrência é vital.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Conclusão</a:t>
            </a:r>
          </a:p>
        </p:txBody>
      </p:sp>
    </p:spTree>
  </p:cSld>
  <p:clrMapOvr>
    <a:masterClrMapping/>
  </p:clrMapOvr>
  <p:transition advTm="35000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7234" y="-24"/>
            <a:ext cx="9943270" cy="6858024"/>
            <a:chOff x="-37234" y="-24"/>
            <a:chExt cx="9943270" cy="6858024"/>
          </a:xfrm>
        </p:grpSpPr>
        <p:pic>
          <p:nvPicPr>
            <p:cNvPr id="7" name="Picture 2" descr="C:\Users\Pi e John\Documents\João\Formulários\JT_site.apresentacao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7234" y="-24"/>
              <a:ext cx="9943270" cy="6858024"/>
            </a:xfrm>
            <a:prstGeom prst="rect">
              <a:avLst/>
            </a:prstGeom>
            <a:noFill/>
          </p:spPr>
        </p:pic>
        <p:sp>
          <p:nvSpPr>
            <p:cNvPr id="8" name="CaixaDeTexto 7"/>
            <p:cNvSpPr txBox="1"/>
            <p:nvPr/>
          </p:nvSpPr>
          <p:spPr>
            <a:xfrm>
              <a:off x="3881430" y="6264495"/>
              <a:ext cx="21352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dirty="0" smtClean="0">
                  <a:solidFill>
                    <a:srgbClr val="C6E4E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www.tellescorrea.com.br</a:t>
              </a:r>
              <a:endParaRPr lang="pt-BR" sz="1400" dirty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O quê é Lean Seis Sigma?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557338"/>
            <a:ext cx="8915400" cy="47815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/>
              <a:t>Como a velocidade de entrega dos serviços, conhecida por </a:t>
            </a:r>
            <a:r>
              <a:rPr lang="pt-BR" sz="2800" i="1" smtClean="0"/>
              <a:t>lead time</a:t>
            </a:r>
            <a:r>
              <a:rPr lang="pt-BR" sz="2800" smtClean="0"/>
              <a:t> (variável Lean), e o incremento de qualidade (variável Seis Sigma) estão ligados?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pt-BR" sz="2800" smtClean="0"/>
          </a:p>
          <a:p>
            <a:pPr marL="0" indent="0" eaLnBrk="1" hangingPunct="1">
              <a:buFont typeface="Wingdings" pitchFamily="2" charset="2"/>
              <a:buNone/>
            </a:pPr>
            <a:endParaRPr lang="pt-BR" sz="2800" smtClean="0"/>
          </a:p>
          <a:p>
            <a:pPr marL="0" indent="0" eaLnBrk="1" hangingPunct="1">
              <a:buFont typeface="Wingdings" pitchFamily="2" charset="2"/>
              <a:buNone/>
            </a:pPr>
            <a:endParaRPr lang="pt-BR" sz="28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pt-BR" sz="2800" smtClean="0">
                <a:solidFill>
                  <a:srgbClr val="FFCC66"/>
                </a:solidFill>
              </a:rPr>
              <a:t>Analisando as duas variáveis e suas conseqüências sobre os resultados ...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51802" y="3573463"/>
            <a:ext cx="19495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Lead Time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79687" y="33766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solidFill>
                <a:schemeClr val="bg1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579688" y="3629026"/>
            <a:ext cx="423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=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890970" y="3343276"/>
            <a:ext cx="57710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Quantidade de trabalho em processo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546211" y="3846513"/>
            <a:ext cx="42803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chemeClr val="bg1"/>
                </a:solidFill>
                <a:latin typeface="Garamond" pitchFamily="18" charset="0"/>
              </a:rPr>
              <a:t>Índice médio de conclusão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3069829" y="3860800"/>
            <a:ext cx="5928121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14"/>
          <p:cNvSpPr>
            <a:spLocks noChangeShapeType="1"/>
          </p:cNvSpPr>
          <p:nvPr/>
        </p:nvSpPr>
        <p:spPr bwMode="auto">
          <a:xfrm>
            <a:off x="1678517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O quê é Lean Seis Sigma?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209014" y="2060575"/>
            <a:ext cx="0" cy="36718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209014" y="5732463"/>
            <a:ext cx="7723584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 rot="-5400000">
            <a:off x="-913141" y="3780116"/>
            <a:ext cx="37060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  <a:latin typeface="Garamond" pitchFamily="18" charset="0"/>
              </a:rPr>
              <a:t>Custo do trabalho que não agrega valor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6824134" y="5726113"/>
            <a:ext cx="2177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FF3300"/>
                </a:solidFill>
                <a:latin typeface="Garamond" pitchFamily="18" charset="0"/>
              </a:rPr>
              <a:t>Defeitos do trabalho</a:t>
            </a:r>
          </a:p>
        </p:txBody>
      </p:sp>
      <p:sp>
        <p:nvSpPr>
          <p:cNvPr id="7176" name="Arc 12"/>
          <p:cNvSpPr>
            <a:spLocks/>
          </p:cNvSpPr>
          <p:nvPr/>
        </p:nvSpPr>
        <p:spPr bwMode="auto">
          <a:xfrm rot="-2429751">
            <a:off x="741231" y="2387600"/>
            <a:ext cx="5988315" cy="2051050"/>
          </a:xfrm>
          <a:custGeom>
            <a:avLst/>
            <a:gdLst>
              <a:gd name="T0" fmla="*/ 2147483647 w 20568"/>
              <a:gd name="T1" fmla="*/ 2147483647 h 21600"/>
              <a:gd name="T2" fmla="*/ 0 w 20568"/>
              <a:gd name="T3" fmla="*/ 2147483647 h 21600"/>
              <a:gd name="T4" fmla="*/ 2147483647 w 20568"/>
              <a:gd name="T5" fmla="*/ 0 h 21600"/>
              <a:gd name="T6" fmla="*/ 0 60000 65536"/>
              <a:gd name="T7" fmla="*/ 0 60000 65536"/>
              <a:gd name="T8" fmla="*/ 0 60000 65536"/>
              <a:gd name="T9" fmla="*/ 0 w 20568"/>
              <a:gd name="T10" fmla="*/ 0 h 21600"/>
              <a:gd name="T11" fmla="*/ 20568 w 2056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68" h="21600" fill="none" extrusionOk="0">
                <a:moveTo>
                  <a:pt x="20567" y="21364"/>
                </a:moveTo>
                <a:cubicBezTo>
                  <a:pt x="19515" y="21521"/>
                  <a:pt x="18452" y="21599"/>
                  <a:pt x="17388" y="21600"/>
                </a:cubicBezTo>
                <a:cubicBezTo>
                  <a:pt x="10525" y="21600"/>
                  <a:pt x="4070" y="18338"/>
                  <a:pt x="-1" y="12814"/>
                </a:cubicBezTo>
              </a:path>
              <a:path w="20568" h="21600" stroke="0" extrusionOk="0">
                <a:moveTo>
                  <a:pt x="20567" y="21364"/>
                </a:moveTo>
                <a:cubicBezTo>
                  <a:pt x="19515" y="21521"/>
                  <a:pt x="18452" y="21599"/>
                  <a:pt x="17388" y="21600"/>
                </a:cubicBezTo>
                <a:cubicBezTo>
                  <a:pt x="10525" y="21600"/>
                  <a:pt x="4070" y="18338"/>
                  <a:pt x="-1" y="12814"/>
                </a:cubicBezTo>
                <a:lnTo>
                  <a:pt x="17388" y="0"/>
                </a:lnTo>
                <a:close/>
              </a:path>
            </a:pathLst>
          </a:custGeom>
          <a:noFill/>
          <a:ln w="38100" cap="rnd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pt-BR"/>
          </a:p>
        </p:txBody>
      </p:sp>
      <p:sp>
        <p:nvSpPr>
          <p:cNvPr id="7177" name="Line 15"/>
          <p:cNvSpPr>
            <a:spLocks noChangeShapeType="1"/>
          </p:cNvSpPr>
          <p:nvPr/>
        </p:nvSpPr>
        <p:spPr bwMode="auto">
          <a:xfrm>
            <a:off x="2146300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8" name="Line 16"/>
          <p:cNvSpPr>
            <a:spLocks noChangeShapeType="1"/>
          </p:cNvSpPr>
          <p:nvPr/>
        </p:nvSpPr>
        <p:spPr bwMode="auto">
          <a:xfrm>
            <a:off x="2614083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9" name="Line 17"/>
          <p:cNvSpPr>
            <a:spLocks noChangeShapeType="1"/>
          </p:cNvSpPr>
          <p:nvPr/>
        </p:nvSpPr>
        <p:spPr bwMode="auto">
          <a:xfrm>
            <a:off x="3081867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0" name="Line 18"/>
          <p:cNvSpPr>
            <a:spLocks noChangeShapeType="1"/>
          </p:cNvSpPr>
          <p:nvPr/>
        </p:nvSpPr>
        <p:spPr bwMode="auto">
          <a:xfrm>
            <a:off x="3549650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1" name="Line 19"/>
          <p:cNvSpPr>
            <a:spLocks noChangeShapeType="1"/>
          </p:cNvSpPr>
          <p:nvPr/>
        </p:nvSpPr>
        <p:spPr bwMode="auto">
          <a:xfrm>
            <a:off x="4017433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2" name="Line 20"/>
          <p:cNvSpPr>
            <a:spLocks noChangeShapeType="1"/>
          </p:cNvSpPr>
          <p:nvPr/>
        </p:nvSpPr>
        <p:spPr bwMode="auto">
          <a:xfrm>
            <a:off x="4486937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3" name="Line 21"/>
          <p:cNvSpPr>
            <a:spLocks noChangeShapeType="1"/>
          </p:cNvSpPr>
          <p:nvPr/>
        </p:nvSpPr>
        <p:spPr bwMode="auto">
          <a:xfrm>
            <a:off x="4954720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4" name="Line 22"/>
          <p:cNvSpPr>
            <a:spLocks noChangeShapeType="1"/>
          </p:cNvSpPr>
          <p:nvPr/>
        </p:nvSpPr>
        <p:spPr bwMode="auto">
          <a:xfrm>
            <a:off x="5422504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5" name="Line 23"/>
          <p:cNvSpPr>
            <a:spLocks noChangeShapeType="1"/>
          </p:cNvSpPr>
          <p:nvPr/>
        </p:nvSpPr>
        <p:spPr bwMode="auto">
          <a:xfrm>
            <a:off x="5890287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6" name="Line 24"/>
          <p:cNvSpPr>
            <a:spLocks noChangeShapeType="1"/>
          </p:cNvSpPr>
          <p:nvPr/>
        </p:nvSpPr>
        <p:spPr bwMode="auto">
          <a:xfrm>
            <a:off x="6358070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7" name="Line 25"/>
          <p:cNvSpPr>
            <a:spLocks noChangeShapeType="1"/>
          </p:cNvSpPr>
          <p:nvPr/>
        </p:nvSpPr>
        <p:spPr bwMode="auto">
          <a:xfrm>
            <a:off x="6825854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8" name="Line 26"/>
          <p:cNvSpPr>
            <a:spLocks noChangeShapeType="1"/>
          </p:cNvSpPr>
          <p:nvPr/>
        </p:nvSpPr>
        <p:spPr bwMode="auto">
          <a:xfrm>
            <a:off x="7295356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89" name="Line 27"/>
          <p:cNvSpPr>
            <a:spLocks noChangeShapeType="1"/>
          </p:cNvSpPr>
          <p:nvPr/>
        </p:nvSpPr>
        <p:spPr bwMode="auto">
          <a:xfrm>
            <a:off x="7763140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0" name="Line 28"/>
          <p:cNvSpPr>
            <a:spLocks noChangeShapeType="1"/>
          </p:cNvSpPr>
          <p:nvPr/>
        </p:nvSpPr>
        <p:spPr bwMode="auto">
          <a:xfrm>
            <a:off x="8230923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1" name="Line 29"/>
          <p:cNvSpPr>
            <a:spLocks noChangeShapeType="1"/>
          </p:cNvSpPr>
          <p:nvPr/>
        </p:nvSpPr>
        <p:spPr bwMode="auto">
          <a:xfrm>
            <a:off x="8698706" y="2132013"/>
            <a:ext cx="0" cy="36004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2" name="Line 32"/>
          <p:cNvSpPr>
            <a:spLocks noChangeShapeType="1"/>
          </p:cNvSpPr>
          <p:nvPr/>
        </p:nvSpPr>
        <p:spPr bwMode="auto">
          <a:xfrm>
            <a:off x="1209014" y="5372100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3" name="Line 33"/>
          <p:cNvSpPr>
            <a:spLocks noChangeShapeType="1"/>
          </p:cNvSpPr>
          <p:nvPr/>
        </p:nvSpPr>
        <p:spPr bwMode="auto">
          <a:xfrm>
            <a:off x="1209014" y="5011738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4" name="Line 34"/>
          <p:cNvSpPr>
            <a:spLocks noChangeShapeType="1"/>
          </p:cNvSpPr>
          <p:nvPr/>
        </p:nvSpPr>
        <p:spPr bwMode="auto">
          <a:xfrm>
            <a:off x="1209014" y="4652963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5" name="Line 35"/>
          <p:cNvSpPr>
            <a:spLocks noChangeShapeType="1"/>
          </p:cNvSpPr>
          <p:nvPr/>
        </p:nvSpPr>
        <p:spPr bwMode="auto">
          <a:xfrm>
            <a:off x="1209014" y="4292600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6" name="Line 36"/>
          <p:cNvSpPr>
            <a:spLocks noChangeShapeType="1"/>
          </p:cNvSpPr>
          <p:nvPr/>
        </p:nvSpPr>
        <p:spPr bwMode="auto">
          <a:xfrm>
            <a:off x="1209014" y="3932238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7" name="Line 37"/>
          <p:cNvSpPr>
            <a:spLocks noChangeShapeType="1"/>
          </p:cNvSpPr>
          <p:nvPr/>
        </p:nvSpPr>
        <p:spPr bwMode="auto">
          <a:xfrm>
            <a:off x="1209014" y="3571875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8" name="Line 38"/>
          <p:cNvSpPr>
            <a:spLocks noChangeShapeType="1"/>
          </p:cNvSpPr>
          <p:nvPr/>
        </p:nvSpPr>
        <p:spPr bwMode="auto">
          <a:xfrm>
            <a:off x="1209014" y="3213100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99" name="Line 39"/>
          <p:cNvSpPr>
            <a:spLocks noChangeShapeType="1"/>
          </p:cNvSpPr>
          <p:nvPr/>
        </p:nvSpPr>
        <p:spPr bwMode="auto">
          <a:xfrm>
            <a:off x="1209014" y="2852738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200" name="Line 40"/>
          <p:cNvSpPr>
            <a:spLocks noChangeShapeType="1"/>
          </p:cNvSpPr>
          <p:nvPr/>
        </p:nvSpPr>
        <p:spPr bwMode="auto">
          <a:xfrm>
            <a:off x="1209014" y="2492375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201" name="Line 41"/>
          <p:cNvSpPr>
            <a:spLocks noChangeShapeType="1"/>
          </p:cNvSpPr>
          <p:nvPr/>
        </p:nvSpPr>
        <p:spPr bwMode="auto">
          <a:xfrm>
            <a:off x="1209014" y="2132013"/>
            <a:ext cx="772358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202" name="Text Box 13"/>
          <p:cNvSpPr txBox="1">
            <a:spLocks noChangeArrowheads="1"/>
          </p:cNvSpPr>
          <p:nvPr/>
        </p:nvSpPr>
        <p:spPr bwMode="auto">
          <a:xfrm>
            <a:off x="5867930" y="3460751"/>
            <a:ext cx="3532452" cy="1465263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FFCC66"/>
                </a:solidFill>
                <a:latin typeface="Garamond" pitchFamily="18" charset="0"/>
              </a:rPr>
              <a:t>O custo decresce simultaneamente com o </a:t>
            </a:r>
            <a:r>
              <a:rPr lang="pt-BR" b="1">
                <a:solidFill>
                  <a:srgbClr val="FFFF00"/>
                </a:solidFill>
                <a:latin typeface="Garamond" pitchFamily="18" charset="0"/>
              </a:rPr>
              <a:t>crescimento</a:t>
            </a:r>
            <a:r>
              <a:rPr lang="pt-BR" b="1">
                <a:solidFill>
                  <a:srgbClr val="FFCC66"/>
                </a:solidFill>
                <a:latin typeface="Garamond" pitchFamily="18" charset="0"/>
              </a:rPr>
              <a:t> </a:t>
            </a:r>
            <a:r>
              <a:rPr lang="pt-BR" b="1">
                <a:solidFill>
                  <a:srgbClr val="FFFF00"/>
                </a:solidFill>
                <a:latin typeface="Garamond" pitchFamily="18" charset="0"/>
              </a:rPr>
              <a:t>da qualidade</a:t>
            </a:r>
            <a:r>
              <a:rPr lang="pt-BR" b="1">
                <a:solidFill>
                  <a:srgbClr val="FFCC66"/>
                </a:solidFill>
                <a:latin typeface="Garamond" pitchFamily="18" charset="0"/>
              </a:rPr>
              <a:t>, representado pelo menor índice de defeitos.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3"/>
          <p:cNvSpPr>
            <a:spLocks noChangeShapeType="1"/>
          </p:cNvSpPr>
          <p:nvPr/>
        </p:nvSpPr>
        <p:spPr bwMode="auto">
          <a:xfrm>
            <a:off x="1209014" y="2068514"/>
            <a:ext cx="0" cy="36718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195" name="Line 5"/>
          <p:cNvSpPr>
            <a:spLocks noChangeShapeType="1"/>
          </p:cNvSpPr>
          <p:nvPr/>
        </p:nvSpPr>
        <p:spPr bwMode="auto">
          <a:xfrm flipV="1">
            <a:off x="1209014" y="3292476"/>
            <a:ext cx="4290880" cy="24479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 rot="-5400000">
            <a:off x="-913141" y="3788053"/>
            <a:ext cx="37060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  <a:latin typeface="Garamond" pitchFamily="18" charset="0"/>
              </a:rPr>
              <a:t>Custo do trabalho que não agrega valor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178294" y="3363913"/>
            <a:ext cx="1832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FF99"/>
                </a:solidFill>
                <a:latin typeface="Garamond" pitchFamily="18" charset="0"/>
              </a:rPr>
              <a:t>Prazo de entrega</a:t>
            </a:r>
          </a:p>
        </p:txBody>
      </p:sp>
      <p:sp>
        <p:nvSpPr>
          <p:cNvPr id="8198" name="Arc 9"/>
          <p:cNvSpPr>
            <a:spLocks/>
          </p:cNvSpPr>
          <p:nvPr/>
        </p:nvSpPr>
        <p:spPr bwMode="auto">
          <a:xfrm rot="-2796284">
            <a:off x="513821" y="2091003"/>
            <a:ext cx="4860925" cy="2221971"/>
          </a:xfrm>
          <a:custGeom>
            <a:avLst/>
            <a:gdLst>
              <a:gd name="T0" fmla="*/ 2147483647 w 18086"/>
              <a:gd name="T1" fmla="*/ 2147483647 h 21600"/>
              <a:gd name="T2" fmla="*/ 0 w 18086"/>
              <a:gd name="T3" fmla="*/ 2147483647 h 21600"/>
              <a:gd name="T4" fmla="*/ 2147483647 w 18086"/>
              <a:gd name="T5" fmla="*/ 0 h 21600"/>
              <a:gd name="T6" fmla="*/ 0 60000 65536"/>
              <a:gd name="T7" fmla="*/ 0 60000 65536"/>
              <a:gd name="T8" fmla="*/ 0 60000 65536"/>
              <a:gd name="T9" fmla="*/ 0 w 18086"/>
              <a:gd name="T10" fmla="*/ 0 h 21600"/>
              <a:gd name="T11" fmla="*/ 18086 w 180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86" h="21600" fill="none" extrusionOk="0">
                <a:moveTo>
                  <a:pt x="18085" y="21161"/>
                </a:moveTo>
                <a:cubicBezTo>
                  <a:pt x="16661" y="21453"/>
                  <a:pt x="15211" y="21599"/>
                  <a:pt x="13758" y="21600"/>
                </a:cubicBezTo>
                <a:cubicBezTo>
                  <a:pt x="8736" y="21600"/>
                  <a:pt x="3871" y="19850"/>
                  <a:pt x="0" y="16651"/>
                </a:cubicBezTo>
              </a:path>
              <a:path w="18086" h="21600" stroke="0" extrusionOk="0">
                <a:moveTo>
                  <a:pt x="18085" y="21161"/>
                </a:moveTo>
                <a:cubicBezTo>
                  <a:pt x="16661" y="21453"/>
                  <a:pt x="15211" y="21599"/>
                  <a:pt x="13758" y="21600"/>
                </a:cubicBezTo>
                <a:cubicBezTo>
                  <a:pt x="8736" y="21600"/>
                  <a:pt x="3871" y="19850"/>
                  <a:pt x="0" y="16651"/>
                </a:cubicBezTo>
                <a:lnTo>
                  <a:pt x="13758" y="0"/>
                </a:lnTo>
                <a:close/>
              </a:path>
            </a:pathLst>
          </a:custGeom>
          <a:noFill/>
          <a:ln w="38100" cap="rnd">
            <a:solidFill>
              <a:srgbClr val="00FF99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pt-BR"/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5867930" y="3770314"/>
            <a:ext cx="3532452" cy="1190625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FFCC66"/>
                </a:solidFill>
                <a:latin typeface="Garamond" pitchFamily="18" charset="0"/>
              </a:rPr>
              <a:t>O custo também decresce com a </a:t>
            </a:r>
            <a:r>
              <a:rPr lang="pt-BR" b="1">
                <a:solidFill>
                  <a:srgbClr val="FFFF00"/>
                </a:solidFill>
                <a:latin typeface="Garamond" pitchFamily="18" charset="0"/>
              </a:rPr>
              <a:t>redução do prazo de entrega</a:t>
            </a:r>
            <a:r>
              <a:rPr lang="pt-BR" b="1">
                <a:solidFill>
                  <a:srgbClr val="FFCC66"/>
                </a:solidFill>
                <a:latin typeface="Garamond" pitchFamily="18" charset="0"/>
              </a:rPr>
              <a:t> dos serviços aos clientes (redução do </a:t>
            </a:r>
            <a:r>
              <a:rPr lang="pt-BR" b="1" i="1">
                <a:solidFill>
                  <a:srgbClr val="FFCC66"/>
                </a:solidFill>
                <a:latin typeface="Garamond" pitchFamily="18" charset="0"/>
              </a:rPr>
              <a:t>lead time</a:t>
            </a:r>
            <a:r>
              <a:rPr lang="pt-BR" b="1">
                <a:solidFill>
                  <a:srgbClr val="FFCC66"/>
                </a:solidFill>
                <a:latin typeface="Garamond" pitchFamily="18" charset="0"/>
              </a:rPr>
              <a:t>).</a:t>
            </a:r>
          </a:p>
        </p:txBody>
      </p:sp>
      <p:sp>
        <p:nvSpPr>
          <p:cNvPr id="8200" name="Line 11"/>
          <p:cNvSpPr>
            <a:spLocks noChangeShapeType="1"/>
          </p:cNvSpPr>
          <p:nvPr/>
        </p:nvSpPr>
        <p:spPr bwMode="auto">
          <a:xfrm flipV="1">
            <a:off x="1444625" y="2139950"/>
            <a:ext cx="0" cy="3455988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1" name="Line 12"/>
          <p:cNvSpPr>
            <a:spLocks noChangeShapeType="1"/>
          </p:cNvSpPr>
          <p:nvPr/>
        </p:nvSpPr>
        <p:spPr bwMode="auto">
          <a:xfrm flipV="1">
            <a:off x="1678517" y="2068513"/>
            <a:ext cx="0" cy="33845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 flipV="1">
            <a:off x="1912408" y="2139950"/>
            <a:ext cx="0" cy="31686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3" name="Line 14"/>
          <p:cNvSpPr>
            <a:spLocks noChangeShapeType="1"/>
          </p:cNvSpPr>
          <p:nvPr/>
        </p:nvSpPr>
        <p:spPr bwMode="auto">
          <a:xfrm flipV="1">
            <a:off x="2146300" y="1995488"/>
            <a:ext cx="0" cy="31686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4" name="Line 15"/>
          <p:cNvSpPr>
            <a:spLocks noChangeShapeType="1"/>
          </p:cNvSpPr>
          <p:nvPr/>
        </p:nvSpPr>
        <p:spPr bwMode="auto">
          <a:xfrm flipV="1">
            <a:off x="2380192" y="2068513"/>
            <a:ext cx="0" cy="2951162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5" name="Line 16"/>
          <p:cNvSpPr>
            <a:spLocks noChangeShapeType="1"/>
          </p:cNvSpPr>
          <p:nvPr/>
        </p:nvSpPr>
        <p:spPr bwMode="auto">
          <a:xfrm flipV="1">
            <a:off x="2614083" y="1995488"/>
            <a:ext cx="0" cy="2881312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6" name="Line 17"/>
          <p:cNvSpPr>
            <a:spLocks noChangeShapeType="1"/>
          </p:cNvSpPr>
          <p:nvPr/>
        </p:nvSpPr>
        <p:spPr bwMode="auto">
          <a:xfrm flipV="1">
            <a:off x="2847975" y="1995488"/>
            <a:ext cx="0" cy="27368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7" name="Line 18"/>
          <p:cNvSpPr>
            <a:spLocks noChangeShapeType="1"/>
          </p:cNvSpPr>
          <p:nvPr/>
        </p:nvSpPr>
        <p:spPr bwMode="auto">
          <a:xfrm flipV="1">
            <a:off x="3081867" y="1995489"/>
            <a:ext cx="0" cy="26638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8" name="Line 19"/>
          <p:cNvSpPr>
            <a:spLocks noChangeShapeType="1"/>
          </p:cNvSpPr>
          <p:nvPr/>
        </p:nvSpPr>
        <p:spPr bwMode="auto">
          <a:xfrm flipV="1">
            <a:off x="3315758" y="1924050"/>
            <a:ext cx="0" cy="2592388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9" name="Line 20"/>
          <p:cNvSpPr>
            <a:spLocks noChangeShapeType="1"/>
          </p:cNvSpPr>
          <p:nvPr/>
        </p:nvSpPr>
        <p:spPr bwMode="auto">
          <a:xfrm flipV="1">
            <a:off x="3549650" y="1852613"/>
            <a:ext cx="0" cy="2519362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0" name="Line 21"/>
          <p:cNvSpPr>
            <a:spLocks noChangeShapeType="1"/>
          </p:cNvSpPr>
          <p:nvPr/>
        </p:nvSpPr>
        <p:spPr bwMode="auto">
          <a:xfrm flipV="1">
            <a:off x="3783542" y="1995488"/>
            <a:ext cx="0" cy="23050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1" name="Line 22"/>
          <p:cNvSpPr>
            <a:spLocks noChangeShapeType="1"/>
          </p:cNvSpPr>
          <p:nvPr/>
        </p:nvSpPr>
        <p:spPr bwMode="auto">
          <a:xfrm flipV="1">
            <a:off x="4017433" y="1852613"/>
            <a:ext cx="0" cy="23050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2" name="Line 23"/>
          <p:cNvSpPr>
            <a:spLocks noChangeShapeType="1"/>
          </p:cNvSpPr>
          <p:nvPr/>
        </p:nvSpPr>
        <p:spPr bwMode="auto">
          <a:xfrm flipV="1">
            <a:off x="4251325" y="1708150"/>
            <a:ext cx="0" cy="23050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3" name="Line 24"/>
          <p:cNvSpPr>
            <a:spLocks noChangeShapeType="1"/>
          </p:cNvSpPr>
          <p:nvPr/>
        </p:nvSpPr>
        <p:spPr bwMode="auto">
          <a:xfrm flipV="1">
            <a:off x="4486937" y="1779588"/>
            <a:ext cx="0" cy="2087562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4" name="Line 25"/>
          <p:cNvSpPr>
            <a:spLocks noChangeShapeType="1"/>
          </p:cNvSpPr>
          <p:nvPr/>
        </p:nvSpPr>
        <p:spPr bwMode="auto">
          <a:xfrm flipV="1">
            <a:off x="4720829" y="1779589"/>
            <a:ext cx="0" cy="1944687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5" name="Line 26"/>
          <p:cNvSpPr>
            <a:spLocks noChangeShapeType="1"/>
          </p:cNvSpPr>
          <p:nvPr/>
        </p:nvSpPr>
        <p:spPr bwMode="auto">
          <a:xfrm flipV="1">
            <a:off x="4954720" y="1779589"/>
            <a:ext cx="0" cy="18002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6" name="Line 27"/>
          <p:cNvSpPr>
            <a:spLocks noChangeShapeType="1"/>
          </p:cNvSpPr>
          <p:nvPr/>
        </p:nvSpPr>
        <p:spPr bwMode="auto">
          <a:xfrm flipV="1">
            <a:off x="5188612" y="1779588"/>
            <a:ext cx="0" cy="16573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O quê é Lean Seis Sigma?</a:t>
            </a:r>
          </a:p>
        </p:txBody>
      </p:sp>
      <p:sp>
        <p:nvSpPr>
          <p:cNvPr id="8218" name="Line 28"/>
          <p:cNvSpPr>
            <a:spLocks noChangeShapeType="1"/>
          </p:cNvSpPr>
          <p:nvPr/>
        </p:nvSpPr>
        <p:spPr bwMode="auto">
          <a:xfrm flipV="1">
            <a:off x="1209014" y="3076575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19" name="Line 29"/>
          <p:cNvSpPr>
            <a:spLocks noChangeShapeType="1"/>
          </p:cNvSpPr>
          <p:nvPr/>
        </p:nvSpPr>
        <p:spPr bwMode="auto">
          <a:xfrm flipV="1">
            <a:off x="1209014" y="2787650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0" name="Line 30"/>
          <p:cNvSpPr>
            <a:spLocks noChangeShapeType="1"/>
          </p:cNvSpPr>
          <p:nvPr/>
        </p:nvSpPr>
        <p:spPr bwMode="auto">
          <a:xfrm flipV="1">
            <a:off x="1209014" y="2500313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1" name="Line 31"/>
          <p:cNvSpPr>
            <a:spLocks noChangeShapeType="1"/>
          </p:cNvSpPr>
          <p:nvPr/>
        </p:nvSpPr>
        <p:spPr bwMode="auto">
          <a:xfrm flipV="1">
            <a:off x="1209014" y="2211388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2" name="Line 32"/>
          <p:cNvSpPr>
            <a:spLocks noChangeShapeType="1"/>
          </p:cNvSpPr>
          <p:nvPr/>
        </p:nvSpPr>
        <p:spPr bwMode="auto">
          <a:xfrm flipV="1">
            <a:off x="1209014" y="1925638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3" name="Line 33"/>
          <p:cNvSpPr>
            <a:spLocks noChangeShapeType="1"/>
          </p:cNvSpPr>
          <p:nvPr/>
        </p:nvSpPr>
        <p:spPr bwMode="auto">
          <a:xfrm flipV="1">
            <a:off x="1209015" y="1779589"/>
            <a:ext cx="3979598" cy="22320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4" name="Line 34"/>
          <p:cNvSpPr>
            <a:spLocks noChangeShapeType="1"/>
          </p:cNvSpPr>
          <p:nvPr/>
        </p:nvSpPr>
        <p:spPr bwMode="auto">
          <a:xfrm flipV="1">
            <a:off x="1209014" y="1852613"/>
            <a:ext cx="3432704" cy="1871662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5" name="Line 35"/>
          <p:cNvSpPr>
            <a:spLocks noChangeShapeType="1"/>
          </p:cNvSpPr>
          <p:nvPr/>
        </p:nvSpPr>
        <p:spPr bwMode="auto">
          <a:xfrm flipV="1">
            <a:off x="1209015" y="1779588"/>
            <a:ext cx="3042311" cy="1655762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6" name="Line 36"/>
          <p:cNvSpPr>
            <a:spLocks noChangeShapeType="1"/>
          </p:cNvSpPr>
          <p:nvPr/>
        </p:nvSpPr>
        <p:spPr bwMode="auto">
          <a:xfrm flipV="1">
            <a:off x="1209014" y="1779589"/>
            <a:ext cx="2574528" cy="13684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7" name="Line 37"/>
          <p:cNvSpPr>
            <a:spLocks noChangeShapeType="1"/>
          </p:cNvSpPr>
          <p:nvPr/>
        </p:nvSpPr>
        <p:spPr bwMode="auto">
          <a:xfrm flipV="1">
            <a:off x="1209014" y="1708151"/>
            <a:ext cx="2185855" cy="11525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28" name="Line 38"/>
          <p:cNvSpPr>
            <a:spLocks noChangeShapeType="1"/>
          </p:cNvSpPr>
          <p:nvPr/>
        </p:nvSpPr>
        <p:spPr bwMode="auto">
          <a:xfrm flipV="1">
            <a:off x="1209015" y="1852614"/>
            <a:ext cx="1405069" cy="719137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2"/>
          <p:cNvSpPr>
            <a:spLocks noChangeShapeType="1"/>
          </p:cNvSpPr>
          <p:nvPr/>
        </p:nvSpPr>
        <p:spPr bwMode="auto">
          <a:xfrm flipH="1">
            <a:off x="5420783" y="1628775"/>
            <a:ext cx="0" cy="1582738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19" name="Line 23"/>
          <p:cNvSpPr>
            <a:spLocks noChangeShapeType="1"/>
          </p:cNvSpPr>
          <p:nvPr/>
        </p:nvSpPr>
        <p:spPr bwMode="auto">
          <a:xfrm flipH="1">
            <a:off x="5888567" y="1628776"/>
            <a:ext cx="0" cy="1655763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0" name="Line 24"/>
          <p:cNvSpPr>
            <a:spLocks noChangeShapeType="1"/>
          </p:cNvSpPr>
          <p:nvPr/>
        </p:nvSpPr>
        <p:spPr bwMode="auto">
          <a:xfrm flipH="1">
            <a:off x="6356350" y="1700214"/>
            <a:ext cx="0" cy="15843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1" name="Line 25"/>
          <p:cNvSpPr>
            <a:spLocks noChangeShapeType="1"/>
          </p:cNvSpPr>
          <p:nvPr/>
        </p:nvSpPr>
        <p:spPr bwMode="auto">
          <a:xfrm>
            <a:off x="6825854" y="1700214"/>
            <a:ext cx="0" cy="15843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2" name="Line 26"/>
          <p:cNvSpPr>
            <a:spLocks noChangeShapeType="1"/>
          </p:cNvSpPr>
          <p:nvPr/>
        </p:nvSpPr>
        <p:spPr bwMode="auto">
          <a:xfrm flipH="1">
            <a:off x="7293637" y="1628776"/>
            <a:ext cx="0" cy="1655763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3" name="Line 27"/>
          <p:cNvSpPr>
            <a:spLocks noChangeShapeType="1"/>
          </p:cNvSpPr>
          <p:nvPr/>
        </p:nvSpPr>
        <p:spPr bwMode="auto">
          <a:xfrm flipH="1">
            <a:off x="7761420" y="1628775"/>
            <a:ext cx="0" cy="15113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4" name="Line 28"/>
          <p:cNvSpPr>
            <a:spLocks noChangeShapeType="1"/>
          </p:cNvSpPr>
          <p:nvPr/>
        </p:nvSpPr>
        <p:spPr bwMode="auto">
          <a:xfrm flipH="1">
            <a:off x="8229204" y="1628775"/>
            <a:ext cx="0" cy="1582738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5" name="Line 29"/>
          <p:cNvSpPr>
            <a:spLocks noChangeShapeType="1"/>
          </p:cNvSpPr>
          <p:nvPr/>
        </p:nvSpPr>
        <p:spPr bwMode="auto">
          <a:xfrm flipH="1">
            <a:off x="8696987" y="1628775"/>
            <a:ext cx="0" cy="15113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6" name="Line 36"/>
          <p:cNvSpPr>
            <a:spLocks noChangeShapeType="1"/>
          </p:cNvSpPr>
          <p:nvPr/>
        </p:nvSpPr>
        <p:spPr bwMode="auto">
          <a:xfrm>
            <a:off x="5420784" y="3211514"/>
            <a:ext cx="3511815" cy="1587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7" name="Line 37"/>
          <p:cNvSpPr>
            <a:spLocks noChangeShapeType="1"/>
          </p:cNvSpPr>
          <p:nvPr/>
        </p:nvSpPr>
        <p:spPr bwMode="auto">
          <a:xfrm>
            <a:off x="5499894" y="2852738"/>
            <a:ext cx="343270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8" name="Line 38"/>
          <p:cNvSpPr>
            <a:spLocks noChangeShapeType="1"/>
          </p:cNvSpPr>
          <p:nvPr/>
        </p:nvSpPr>
        <p:spPr bwMode="auto">
          <a:xfrm>
            <a:off x="5499894" y="2492375"/>
            <a:ext cx="343270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/>
              <a:t>O quê é Lean Seis Sigma?</a:t>
            </a:r>
          </a:p>
        </p:txBody>
      </p:sp>
      <p:sp>
        <p:nvSpPr>
          <p:cNvPr id="9230" name="Line 3"/>
          <p:cNvSpPr>
            <a:spLocks noChangeShapeType="1"/>
          </p:cNvSpPr>
          <p:nvPr/>
        </p:nvSpPr>
        <p:spPr bwMode="auto">
          <a:xfrm>
            <a:off x="1207294" y="2060575"/>
            <a:ext cx="0" cy="36718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31" name="Line 4"/>
          <p:cNvSpPr>
            <a:spLocks noChangeShapeType="1"/>
          </p:cNvSpPr>
          <p:nvPr/>
        </p:nvSpPr>
        <p:spPr bwMode="auto">
          <a:xfrm>
            <a:off x="1207294" y="5732463"/>
            <a:ext cx="772358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232" name="Line 5"/>
          <p:cNvSpPr>
            <a:spLocks noChangeShapeType="1"/>
          </p:cNvSpPr>
          <p:nvPr/>
        </p:nvSpPr>
        <p:spPr bwMode="auto">
          <a:xfrm flipV="1">
            <a:off x="1207294" y="3284539"/>
            <a:ext cx="4290881" cy="24479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233" name="Text Box 6"/>
          <p:cNvSpPr txBox="1">
            <a:spLocks noChangeArrowheads="1"/>
          </p:cNvSpPr>
          <p:nvPr/>
        </p:nvSpPr>
        <p:spPr bwMode="auto">
          <a:xfrm rot="-5400000">
            <a:off x="-914860" y="3780116"/>
            <a:ext cx="37060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solidFill>
                  <a:schemeClr val="bg1"/>
                </a:solidFill>
                <a:latin typeface="Garamond" pitchFamily="18" charset="0"/>
              </a:rPr>
              <a:t>Custo do trabalho que não agrega valor</a:t>
            </a:r>
          </a:p>
        </p:txBody>
      </p:sp>
      <p:sp>
        <p:nvSpPr>
          <p:cNvPr id="9234" name="Text Box 7"/>
          <p:cNvSpPr txBox="1">
            <a:spLocks noChangeArrowheads="1"/>
          </p:cNvSpPr>
          <p:nvPr/>
        </p:nvSpPr>
        <p:spPr bwMode="auto">
          <a:xfrm>
            <a:off x="6822415" y="5726113"/>
            <a:ext cx="21775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FF3300"/>
                </a:solidFill>
                <a:latin typeface="Garamond" pitchFamily="18" charset="0"/>
              </a:rPr>
              <a:t>Defeitos do trabalho</a:t>
            </a:r>
          </a:p>
        </p:txBody>
      </p:sp>
      <p:sp>
        <p:nvSpPr>
          <p:cNvPr id="9235" name="Line 40"/>
          <p:cNvSpPr>
            <a:spLocks noChangeShapeType="1"/>
          </p:cNvSpPr>
          <p:nvPr/>
        </p:nvSpPr>
        <p:spPr bwMode="auto">
          <a:xfrm flipV="1">
            <a:off x="1444625" y="2138363"/>
            <a:ext cx="0" cy="3455987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36" name="Line 41"/>
          <p:cNvSpPr>
            <a:spLocks noChangeShapeType="1"/>
          </p:cNvSpPr>
          <p:nvPr/>
        </p:nvSpPr>
        <p:spPr bwMode="auto">
          <a:xfrm flipV="1">
            <a:off x="1678517" y="2066925"/>
            <a:ext cx="0" cy="33845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37" name="Line 42"/>
          <p:cNvSpPr>
            <a:spLocks noChangeShapeType="1"/>
          </p:cNvSpPr>
          <p:nvPr/>
        </p:nvSpPr>
        <p:spPr bwMode="auto">
          <a:xfrm flipV="1">
            <a:off x="1912408" y="2138363"/>
            <a:ext cx="0" cy="31686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38" name="Line 43"/>
          <p:cNvSpPr>
            <a:spLocks noChangeShapeType="1"/>
          </p:cNvSpPr>
          <p:nvPr/>
        </p:nvSpPr>
        <p:spPr bwMode="auto">
          <a:xfrm flipV="1">
            <a:off x="2146300" y="1993900"/>
            <a:ext cx="0" cy="31686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39" name="Line 44"/>
          <p:cNvSpPr>
            <a:spLocks noChangeShapeType="1"/>
          </p:cNvSpPr>
          <p:nvPr/>
        </p:nvSpPr>
        <p:spPr bwMode="auto">
          <a:xfrm flipV="1">
            <a:off x="2380192" y="2066926"/>
            <a:ext cx="0" cy="2951163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0" name="Line 45"/>
          <p:cNvSpPr>
            <a:spLocks noChangeShapeType="1"/>
          </p:cNvSpPr>
          <p:nvPr/>
        </p:nvSpPr>
        <p:spPr bwMode="auto">
          <a:xfrm flipV="1">
            <a:off x="2614083" y="1993901"/>
            <a:ext cx="0" cy="2881313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1" name="Line 46"/>
          <p:cNvSpPr>
            <a:spLocks noChangeShapeType="1"/>
          </p:cNvSpPr>
          <p:nvPr/>
        </p:nvSpPr>
        <p:spPr bwMode="auto">
          <a:xfrm flipV="1">
            <a:off x="2847975" y="1993900"/>
            <a:ext cx="0" cy="27368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2" name="Line 47"/>
          <p:cNvSpPr>
            <a:spLocks noChangeShapeType="1"/>
          </p:cNvSpPr>
          <p:nvPr/>
        </p:nvSpPr>
        <p:spPr bwMode="auto">
          <a:xfrm flipV="1">
            <a:off x="3081867" y="1993901"/>
            <a:ext cx="0" cy="26638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3" name="Line 48"/>
          <p:cNvSpPr>
            <a:spLocks noChangeShapeType="1"/>
          </p:cNvSpPr>
          <p:nvPr/>
        </p:nvSpPr>
        <p:spPr bwMode="auto">
          <a:xfrm flipV="1">
            <a:off x="3315758" y="1922464"/>
            <a:ext cx="0" cy="2592387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4" name="Line 49"/>
          <p:cNvSpPr>
            <a:spLocks noChangeShapeType="1"/>
          </p:cNvSpPr>
          <p:nvPr/>
        </p:nvSpPr>
        <p:spPr bwMode="auto">
          <a:xfrm flipV="1">
            <a:off x="3549650" y="1851026"/>
            <a:ext cx="0" cy="2519363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5" name="Line 50"/>
          <p:cNvSpPr>
            <a:spLocks noChangeShapeType="1"/>
          </p:cNvSpPr>
          <p:nvPr/>
        </p:nvSpPr>
        <p:spPr bwMode="auto">
          <a:xfrm flipV="1">
            <a:off x="3783542" y="1993900"/>
            <a:ext cx="0" cy="23050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6" name="Line 51"/>
          <p:cNvSpPr>
            <a:spLocks noChangeShapeType="1"/>
          </p:cNvSpPr>
          <p:nvPr/>
        </p:nvSpPr>
        <p:spPr bwMode="auto">
          <a:xfrm flipV="1">
            <a:off x="4017433" y="1851025"/>
            <a:ext cx="0" cy="23050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7" name="Line 52"/>
          <p:cNvSpPr>
            <a:spLocks noChangeShapeType="1"/>
          </p:cNvSpPr>
          <p:nvPr/>
        </p:nvSpPr>
        <p:spPr bwMode="auto">
          <a:xfrm flipV="1">
            <a:off x="4251325" y="1706563"/>
            <a:ext cx="0" cy="23050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8" name="Line 53"/>
          <p:cNvSpPr>
            <a:spLocks noChangeShapeType="1"/>
          </p:cNvSpPr>
          <p:nvPr/>
        </p:nvSpPr>
        <p:spPr bwMode="auto">
          <a:xfrm flipV="1">
            <a:off x="4486937" y="1778001"/>
            <a:ext cx="0" cy="2087563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49" name="Line 54"/>
          <p:cNvSpPr>
            <a:spLocks noChangeShapeType="1"/>
          </p:cNvSpPr>
          <p:nvPr/>
        </p:nvSpPr>
        <p:spPr bwMode="auto">
          <a:xfrm flipV="1">
            <a:off x="4720829" y="1778000"/>
            <a:ext cx="0" cy="1944688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0" name="Line 55"/>
          <p:cNvSpPr>
            <a:spLocks noChangeShapeType="1"/>
          </p:cNvSpPr>
          <p:nvPr/>
        </p:nvSpPr>
        <p:spPr bwMode="auto">
          <a:xfrm flipV="1">
            <a:off x="4954720" y="1778001"/>
            <a:ext cx="0" cy="18002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1" name="Line 56"/>
          <p:cNvSpPr>
            <a:spLocks noChangeShapeType="1"/>
          </p:cNvSpPr>
          <p:nvPr/>
        </p:nvSpPr>
        <p:spPr bwMode="auto">
          <a:xfrm flipV="1">
            <a:off x="5188612" y="1778000"/>
            <a:ext cx="0" cy="165735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2" name="Line 57"/>
          <p:cNvSpPr>
            <a:spLocks noChangeShapeType="1"/>
          </p:cNvSpPr>
          <p:nvPr/>
        </p:nvSpPr>
        <p:spPr bwMode="auto">
          <a:xfrm flipV="1">
            <a:off x="1209014" y="3074988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3" name="Line 58"/>
          <p:cNvSpPr>
            <a:spLocks noChangeShapeType="1"/>
          </p:cNvSpPr>
          <p:nvPr/>
        </p:nvSpPr>
        <p:spPr bwMode="auto">
          <a:xfrm flipV="1">
            <a:off x="1209014" y="2786063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4" name="Line 59"/>
          <p:cNvSpPr>
            <a:spLocks noChangeShapeType="1"/>
          </p:cNvSpPr>
          <p:nvPr/>
        </p:nvSpPr>
        <p:spPr bwMode="auto">
          <a:xfrm flipV="1">
            <a:off x="1209014" y="2498725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5" name="Line 60"/>
          <p:cNvSpPr>
            <a:spLocks noChangeShapeType="1"/>
          </p:cNvSpPr>
          <p:nvPr/>
        </p:nvSpPr>
        <p:spPr bwMode="auto">
          <a:xfrm flipV="1">
            <a:off x="1209014" y="2209800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6" name="Line 61"/>
          <p:cNvSpPr>
            <a:spLocks noChangeShapeType="1"/>
          </p:cNvSpPr>
          <p:nvPr/>
        </p:nvSpPr>
        <p:spPr bwMode="auto">
          <a:xfrm flipV="1">
            <a:off x="1209014" y="1924050"/>
            <a:ext cx="4213490" cy="237490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7" name="Line 62"/>
          <p:cNvSpPr>
            <a:spLocks noChangeShapeType="1"/>
          </p:cNvSpPr>
          <p:nvPr/>
        </p:nvSpPr>
        <p:spPr bwMode="auto">
          <a:xfrm flipV="1">
            <a:off x="1209015" y="1778001"/>
            <a:ext cx="3979598" cy="22320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8" name="Line 63"/>
          <p:cNvSpPr>
            <a:spLocks noChangeShapeType="1"/>
          </p:cNvSpPr>
          <p:nvPr/>
        </p:nvSpPr>
        <p:spPr bwMode="auto">
          <a:xfrm flipV="1">
            <a:off x="1209014" y="1851026"/>
            <a:ext cx="3432704" cy="1871663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59" name="Line 64"/>
          <p:cNvSpPr>
            <a:spLocks noChangeShapeType="1"/>
          </p:cNvSpPr>
          <p:nvPr/>
        </p:nvSpPr>
        <p:spPr bwMode="auto">
          <a:xfrm flipV="1">
            <a:off x="1209015" y="1778001"/>
            <a:ext cx="3042311" cy="1655763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60" name="Line 65"/>
          <p:cNvSpPr>
            <a:spLocks noChangeShapeType="1"/>
          </p:cNvSpPr>
          <p:nvPr/>
        </p:nvSpPr>
        <p:spPr bwMode="auto">
          <a:xfrm flipV="1">
            <a:off x="1209014" y="1778001"/>
            <a:ext cx="2574528" cy="13684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61" name="Line 66"/>
          <p:cNvSpPr>
            <a:spLocks noChangeShapeType="1"/>
          </p:cNvSpPr>
          <p:nvPr/>
        </p:nvSpPr>
        <p:spPr bwMode="auto">
          <a:xfrm flipV="1">
            <a:off x="1209014" y="1706564"/>
            <a:ext cx="2185855" cy="1152525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62" name="Line 67"/>
          <p:cNvSpPr>
            <a:spLocks noChangeShapeType="1"/>
          </p:cNvSpPr>
          <p:nvPr/>
        </p:nvSpPr>
        <p:spPr bwMode="auto">
          <a:xfrm flipV="1">
            <a:off x="1209015" y="1851025"/>
            <a:ext cx="1405069" cy="719138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63" name="Line 39"/>
          <p:cNvSpPr>
            <a:spLocks noChangeShapeType="1"/>
          </p:cNvSpPr>
          <p:nvPr/>
        </p:nvSpPr>
        <p:spPr bwMode="auto">
          <a:xfrm>
            <a:off x="5577285" y="2132013"/>
            <a:ext cx="3355313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64" name="Arc 13"/>
          <p:cNvSpPr>
            <a:spLocks/>
          </p:cNvSpPr>
          <p:nvPr/>
        </p:nvSpPr>
        <p:spPr bwMode="auto">
          <a:xfrm rot="-2560239">
            <a:off x="462624" y="1911350"/>
            <a:ext cx="6196409" cy="2051050"/>
          </a:xfrm>
          <a:custGeom>
            <a:avLst/>
            <a:gdLst>
              <a:gd name="T0" fmla="*/ 2147483647 w 21280"/>
              <a:gd name="T1" fmla="*/ 2147483647 h 21600"/>
              <a:gd name="T2" fmla="*/ 0 w 21280"/>
              <a:gd name="T3" fmla="*/ 2147483647 h 21600"/>
              <a:gd name="T4" fmla="*/ 2147483647 w 21280"/>
              <a:gd name="T5" fmla="*/ 0 h 21600"/>
              <a:gd name="T6" fmla="*/ 0 60000 65536"/>
              <a:gd name="T7" fmla="*/ 0 60000 65536"/>
              <a:gd name="T8" fmla="*/ 0 60000 65536"/>
              <a:gd name="T9" fmla="*/ 0 w 21280"/>
              <a:gd name="T10" fmla="*/ 0 h 21600"/>
              <a:gd name="T11" fmla="*/ 21280 w 212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80" h="21600" fill="none" extrusionOk="0">
                <a:moveTo>
                  <a:pt x="21279" y="20247"/>
                </a:moveTo>
                <a:cubicBezTo>
                  <a:pt x="18872" y="21142"/>
                  <a:pt x="16325" y="21599"/>
                  <a:pt x="13758" y="21600"/>
                </a:cubicBezTo>
                <a:cubicBezTo>
                  <a:pt x="8736" y="21600"/>
                  <a:pt x="3871" y="19850"/>
                  <a:pt x="0" y="16651"/>
                </a:cubicBezTo>
              </a:path>
              <a:path w="21280" h="21600" stroke="0" extrusionOk="0">
                <a:moveTo>
                  <a:pt x="21279" y="20247"/>
                </a:moveTo>
                <a:cubicBezTo>
                  <a:pt x="18872" y="21142"/>
                  <a:pt x="16325" y="21599"/>
                  <a:pt x="13758" y="21600"/>
                </a:cubicBezTo>
                <a:cubicBezTo>
                  <a:pt x="8736" y="21600"/>
                  <a:pt x="3871" y="19850"/>
                  <a:pt x="0" y="16651"/>
                </a:cubicBezTo>
                <a:lnTo>
                  <a:pt x="13758" y="0"/>
                </a:lnTo>
                <a:close/>
              </a:path>
            </a:pathLst>
          </a:custGeom>
          <a:noFill/>
          <a:ln w="187325" cap="rnd">
            <a:solidFill>
              <a:srgbClr val="336699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pt-BR"/>
          </a:p>
        </p:txBody>
      </p:sp>
      <p:sp>
        <p:nvSpPr>
          <p:cNvPr id="9265" name="Arc 10"/>
          <p:cNvSpPr>
            <a:spLocks/>
          </p:cNvSpPr>
          <p:nvPr/>
        </p:nvSpPr>
        <p:spPr bwMode="auto">
          <a:xfrm rot="-2796284">
            <a:off x="512102" y="2083066"/>
            <a:ext cx="4860925" cy="2221971"/>
          </a:xfrm>
          <a:custGeom>
            <a:avLst/>
            <a:gdLst>
              <a:gd name="T0" fmla="*/ 2147483647 w 18086"/>
              <a:gd name="T1" fmla="*/ 2147483647 h 21600"/>
              <a:gd name="T2" fmla="*/ 0 w 18086"/>
              <a:gd name="T3" fmla="*/ 2147483647 h 21600"/>
              <a:gd name="T4" fmla="*/ 2147483647 w 18086"/>
              <a:gd name="T5" fmla="*/ 0 h 21600"/>
              <a:gd name="T6" fmla="*/ 0 60000 65536"/>
              <a:gd name="T7" fmla="*/ 0 60000 65536"/>
              <a:gd name="T8" fmla="*/ 0 60000 65536"/>
              <a:gd name="T9" fmla="*/ 0 w 18086"/>
              <a:gd name="T10" fmla="*/ 0 h 21600"/>
              <a:gd name="T11" fmla="*/ 18086 w 1808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86" h="21600" fill="none" extrusionOk="0">
                <a:moveTo>
                  <a:pt x="18085" y="21161"/>
                </a:moveTo>
                <a:cubicBezTo>
                  <a:pt x="16661" y="21453"/>
                  <a:pt x="15211" y="21599"/>
                  <a:pt x="13758" y="21600"/>
                </a:cubicBezTo>
                <a:cubicBezTo>
                  <a:pt x="8736" y="21600"/>
                  <a:pt x="3871" y="19850"/>
                  <a:pt x="0" y="16651"/>
                </a:cubicBezTo>
              </a:path>
              <a:path w="18086" h="21600" stroke="0" extrusionOk="0">
                <a:moveTo>
                  <a:pt x="18085" y="21161"/>
                </a:moveTo>
                <a:cubicBezTo>
                  <a:pt x="16661" y="21453"/>
                  <a:pt x="15211" y="21599"/>
                  <a:pt x="13758" y="21600"/>
                </a:cubicBezTo>
                <a:cubicBezTo>
                  <a:pt x="8736" y="21600"/>
                  <a:pt x="3871" y="19850"/>
                  <a:pt x="0" y="16651"/>
                </a:cubicBezTo>
                <a:lnTo>
                  <a:pt x="13758" y="0"/>
                </a:lnTo>
                <a:close/>
              </a:path>
            </a:pathLst>
          </a:custGeom>
          <a:noFill/>
          <a:ln w="38100" cap="rnd">
            <a:solidFill>
              <a:srgbClr val="00FF99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pt-BR"/>
          </a:p>
        </p:txBody>
      </p:sp>
      <p:sp>
        <p:nvSpPr>
          <p:cNvPr id="9266" name="Arc 9"/>
          <p:cNvSpPr>
            <a:spLocks/>
          </p:cNvSpPr>
          <p:nvPr/>
        </p:nvSpPr>
        <p:spPr bwMode="auto">
          <a:xfrm rot="-2429751">
            <a:off x="593329" y="2017713"/>
            <a:ext cx="7217965" cy="2051050"/>
          </a:xfrm>
          <a:custGeom>
            <a:avLst/>
            <a:gdLst>
              <a:gd name="T0" fmla="*/ 2147483647 w 24793"/>
              <a:gd name="T1" fmla="*/ 2147483647 h 21600"/>
              <a:gd name="T2" fmla="*/ 0 w 24793"/>
              <a:gd name="T3" fmla="*/ 2147483647 h 21600"/>
              <a:gd name="T4" fmla="*/ 2147483647 w 24793"/>
              <a:gd name="T5" fmla="*/ 0 h 21600"/>
              <a:gd name="T6" fmla="*/ 0 60000 65536"/>
              <a:gd name="T7" fmla="*/ 0 60000 65536"/>
              <a:gd name="T8" fmla="*/ 0 60000 65536"/>
              <a:gd name="T9" fmla="*/ 0 w 24793"/>
              <a:gd name="T10" fmla="*/ 0 h 21600"/>
              <a:gd name="T11" fmla="*/ 24793 w 2479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793" h="21600" fill="none" extrusionOk="0">
                <a:moveTo>
                  <a:pt x="24793" y="20291"/>
                </a:moveTo>
                <a:cubicBezTo>
                  <a:pt x="22420" y="21156"/>
                  <a:pt x="19913" y="21599"/>
                  <a:pt x="17388" y="21600"/>
                </a:cubicBezTo>
                <a:cubicBezTo>
                  <a:pt x="10525" y="21600"/>
                  <a:pt x="4070" y="18338"/>
                  <a:pt x="-1" y="12814"/>
                </a:cubicBezTo>
              </a:path>
              <a:path w="24793" h="21600" stroke="0" extrusionOk="0">
                <a:moveTo>
                  <a:pt x="24793" y="20291"/>
                </a:moveTo>
                <a:cubicBezTo>
                  <a:pt x="22420" y="21156"/>
                  <a:pt x="19913" y="21599"/>
                  <a:pt x="17388" y="21600"/>
                </a:cubicBezTo>
                <a:cubicBezTo>
                  <a:pt x="10525" y="21600"/>
                  <a:pt x="4070" y="18338"/>
                  <a:pt x="-1" y="12814"/>
                </a:cubicBezTo>
                <a:lnTo>
                  <a:pt x="17388" y="0"/>
                </a:lnTo>
                <a:close/>
              </a:path>
            </a:pathLst>
          </a:custGeom>
          <a:noFill/>
          <a:ln w="38100" cap="rnd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/>
            <a:endParaRPr lang="pt-BR"/>
          </a:p>
        </p:txBody>
      </p:sp>
      <p:sp>
        <p:nvSpPr>
          <p:cNvPr id="9267" name="Line 70"/>
          <p:cNvSpPr>
            <a:spLocks noChangeShapeType="1"/>
          </p:cNvSpPr>
          <p:nvPr/>
        </p:nvSpPr>
        <p:spPr bwMode="auto">
          <a:xfrm>
            <a:off x="5575565" y="1771650"/>
            <a:ext cx="3355314" cy="0"/>
          </a:xfrm>
          <a:prstGeom prst="line">
            <a:avLst/>
          </a:prstGeom>
          <a:noFill/>
          <a:ln w="1524">
            <a:solidFill>
              <a:srgbClr val="969696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68" name="Line 71"/>
          <p:cNvSpPr>
            <a:spLocks noChangeShapeType="1"/>
          </p:cNvSpPr>
          <p:nvPr/>
        </p:nvSpPr>
        <p:spPr bwMode="auto">
          <a:xfrm>
            <a:off x="1442906" y="5588000"/>
            <a:ext cx="5303838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69" name="Line 72"/>
          <p:cNvSpPr>
            <a:spLocks noChangeShapeType="1"/>
          </p:cNvSpPr>
          <p:nvPr/>
        </p:nvSpPr>
        <p:spPr bwMode="auto">
          <a:xfrm>
            <a:off x="1676797" y="5445125"/>
            <a:ext cx="5303838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0" name="Line 73"/>
          <p:cNvSpPr>
            <a:spLocks noChangeShapeType="1"/>
          </p:cNvSpPr>
          <p:nvPr/>
        </p:nvSpPr>
        <p:spPr bwMode="auto">
          <a:xfrm>
            <a:off x="1912408" y="5300663"/>
            <a:ext cx="5771621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1" name="Line 74"/>
          <p:cNvSpPr>
            <a:spLocks noChangeShapeType="1"/>
          </p:cNvSpPr>
          <p:nvPr/>
        </p:nvSpPr>
        <p:spPr bwMode="auto">
          <a:xfrm>
            <a:off x="2146300" y="5156200"/>
            <a:ext cx="5771621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2" name="Line 75"/>
          <p:cNvSpPr>
            <a:spLocks noChangeShapeType="1"/>
          </p:cNvSpPr>
          <p:nvPr/>
        </p:nvSpPr>
        <p:spPr bwMode="auto">
          <a:xfrm>
            <a:off x="2457583" y="4983163"/>
            <a:ext cx="5771621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3" name="Line 76"/>
          <p:cNvSpPr>
            <a:spLocks noChangeShapeType="1"/>
          </p:cNvSpPr>
          <p:nvPr/>
        </p:nvSpPr>
        <p:spPr bwMode="auto">
          <a:xfrm>
            <a:off x="2846256" y="4795838"/>
            <a:ext cx="5771621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4" name="Line 77"/>
          <p:cNvSpPr>
            <a:spLocks noChangeShapeType="1"/>
          </p:cNvSpPr>
          <p:nvPr/>
        </p:nvSpPr>
        <p:spPr bwMode="auto">
          <a:xfrm>
            <a:off x="3080147" y="4652963"/>
            <a:ext cx="5771621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5" name="Line 78"/>
          <p:cNvSpPr>
            <a:spLocks noChangeShapeType="1"/>
          </p:cNvSpPr>
          <p:nvPr/>
        </p:nvSpPr>
        <p:spPr bwMode="auto">
          <a:xfrm>
            <a:off x="3315758" y="4508500"/>
            <a:ext cx="5771621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6" name="Line 79"/>
          <p:cNvSpPr>
            <a:spLocks noChangeShapeType="1"/>
          </p:cNvSpPr>
          <p:nvPr/>
        </p:nvSpPr>
        <p:spPr bwMode="auto">
          <a:xfrm>
            <a:off x="3627042" y="4364038"/>
            <a:ext cx="5382948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7" name="Line 80"/>
          <p:cNvSpPr>
            <a:spLocks noChangeShapeType="1"/>
          </p:cNvSpPr>
          <p:nvPr/>
        </p:nvSpPr>
        <p:spPr bwMode="auto">
          <a:xfrm>
            <a:off x="3783542" y="4221163"/>
            <a:ext cx="5226447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8" name="Line 81"/>
          <p:cNvSpPr>
            <a:spLocks noChangeShapeType="1"/>
          </p:cNvSpPr>
          <p:nvPr/>
        </p:nvSpPr>
        <p:spPr bwMode="auto">
          <a:xfrm>
            <a:off x="4017434" y="4133850"/>
            <a:ext cx="4211770" cy="142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79" name="Line 82"/>
          <p:cNvSpPr>
            <a:spLocks noChangeShapeType="1"/>
          </p:cNvSpPr>
          <p:nvPr/>
        </p:nvSpPr>
        <p:spPr bwMode="auto">
          <a:xfrm>
            <a:off x="4251325" y="4003675"/>
            <a:ext cx="4211770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0" name="Line 83"/>
          <p:cNvSpPr>
            <a:spLocks noChangeShapeType="1"/>
          </p:cNvSpPr>
          <p:nvPr/>
        </p:nvSpPr>
        <p:spPr bwMode="auto">
          <a:xfrm>
            <a:off x="4485217" y="3860800"/>
            <a:ext cx="4056989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1" name="Line 84"/>
          <p:cNvSpPr>
            <a:spLocks noChangeShapeType="1"/>
          </p:cNvSpPr>
          <p:nvPr/>
        </p:nvSpPr>
        <p:spPr bwMode="auto">
          <a:xfrm>
            <a:off x="4719108" y="3716338"/>
            <a:ext cx="3977879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2" name="Line 85"/>
          <p:cNvSpPr>
            <a:spLocks noChangeShapeType="1"/>
          </p:cNvSpPr>
          <p:nvPr/>
        </p:nvSpPr>
        <p:spPr bwMode="auto">
          <a:xfrm flipV="1">
            <a:off x="4953001" y="3571875"/>
            <a:ext cx="3823097" cy="142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3" name="Line 86"/>
          <p:cNvSpPr>
            <a:spLocks noChangeShapeType="1"/>
          </p:cNvSpPr>
          <p:nvPr/>
        </p:nvSpPr>
        <p:spPr bwMode="auto">
          <a:xfrm>
            <a:off x="5186892" y="3500438"/>
            <a:ext cx="3743987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4" name="Line 87"/>
          <p:cNvSpPr>
            <a:spLocks noChangeShapeType="1"/>
          </p:cNvSpPr>
          <p:nvPr/>
        </p:nvSpPr>
        <p:spPr bwMode="auto">
          <a:xfrm>
            <a:off x="5420783" y="3355975"/>
            <a:ext cx="3666596" cy="0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5" name="Line 88"/>
          <p:cNvSpPr>
            <a:spLocks noChangeShapeType="1"/>
          </p:cNvSpPr>
          <p:nvPr/>
        </p:nvSpPr>
        <p:spPr bwMode="auto">
          <a:xfrm flipH="1">
            <a:off x="1833298" y="3355975"/>
            <a:ext cx="4055269" cy="23764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6" name="Line 89"/>
          <p:cNvSpPr>
            <a:spLocks noChangeShapeType="1"/>
          </p:cNvSpPr>
          <p:nvPr/>
        </p:nvSpPr>
        <p:spPr bwMode="auto">
          <a:xfrm flipH="1">
            <a:off x="2221971" y="3355975"/>
            <a:ext cx="4055269" cy="23764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7" name="Line 90"/>
          <p:cNvSpPr>
            <a:spLocks noChangeShapeType="1"/>
          </p:cNvSpPr>
          <p:nvPr/>
        </p:nvSpPr>
        <p:spPr bwMode="auto">
          <a:xfrm flipH="1">
            <a:off x="2755107" y="3371850"/>
            <a:ext cx="4055269" cy="23764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8" name="Line 91"/>
          <p:cNvSpPr>
            <a:spLocks noChangeShapeType="1"/>
          </p:cNvSpPr>
          <p:nvPr/>
        </p:nvSpPr>
        <p:spPr bwMode="auto">
          <a:xfrm flipH="1">
            <a:off x="3238369" y="3355975"/>
            <a:ext cx="4055269" cy="23764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89" name="Line 92"/>
          <p:cNvSpPr>
            <a:spLocks noChangeShapeType="1"/>
          </p:cNvSpPr>
          <p:nvPr/>
        </p:nvSpPr>
        <p:spPr bwMode="auto">
          <a:xfrm flipH="1">
            <a:off x="3627042" y="3355975"/>
            <a:ext cx="4055269" cy="23764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90" name="Line 93"/>
          <p:cNvSpPr>
            <a:spLocks noChangeShapeType="1"/>
          </p:cNvSpPr>
          <p:nvPr/>
        </p:nvSpPr>
        <p:spPr bwMode="auto">
          <a:xfrm flipH="1">
            <a:off x="4112023" y="3355975"/>
            <a:ext cx="4055269" cy="23764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91" name="Line 94"/>
          <p:cNvSpPr>
            <a:spLocks noChangeShapeType="1"/>
          </p:cNvSpPr>
          <p:nvPr/>
        </p:nvSpPr>
        <p:spPr bwMode="auto">
          <a:xfrm flipH="1">
            <a:off x="4641719" y="3341689"/>
            <a:ext cx="4055269" cy="2376487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92" name="Line 95"/>
          <p:cNvSpPr>
            <a:spLocks noChangeShapeType="1"/>
          </p:cNvSpPr>
          <p:nvPr/>
        </p:nvSpPr>
        <p:spPr bwMode="auto">
          <a:xfrm flipH="1">
            <a:off x="5188612" y="3355975"/>
            <a:ext cx="4055269" cy="2376488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93" name="Line 96"/>
          <p:cNvSpPr>
            <a:spLocks noChangeShapeType="1"/>
          </p:cNvSpPr>
          <p:nvPr/>
        </p:nvSpPr>
        <p:spPr bwMode="auto">
          <a:xfrm flipH="1">
            <a:off x="5812896" y="3716339"/>
            <a:ext cx="3430985" cy="2016125"/>
          </a:xfrm>
          <a:prstGeom prst="line">
            <a:avLst/>
          </a:prstGeom>
          <a:noFill/>
          <a:ln w="1524">
            <a:solidFill>
              <a:srgbClr val="B2B2B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94" name="Text Box 12"/>
          <p:cNvSpPr txBox="1">
            <a:spLocks noChangeArrowheads="1"/>
          </p:cNvSpPr>
          <p:nvPr/>
        </p:nvSpPr>
        <p:spPr bwMode="auto">
          <a:xfrm>
            <a:off x="5711429" y="4181476"/>
            <a:ext cx="3532452" cy="923330"/>
          </a:xfrm>
          <a:prstGeom prst="rect">
            <a:avLst/>
          </a:prstGeom>
          <a:solidFill>
            <a:srgbClr val="3366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>
                <a:solidFill>
                  <a:srgbClr val="FFCC66"/>
                </a:solidFill>
                <a:latin typeface="Garamond" pitchFamily="18" charset="0"/>
              </a:rPr>
              <a:t>A </a:t>
            </a:r>
            <a:r>
              <a:rPr lang="pt-BR" b="1">
                <a:solidFill>
                  <a:srgbClr val="FFFF66"/>
                </a:solidFill>
                <a:latin typeface="Garamond" pitchFamily="18" charset="0"/>
              </a:rPr>
              <a:t>combinação dos dois efeitos</a:t>
            </a:r>
            <a:r>
              <a:rPr lang="pt-BR" b="1">
                <a:solidFill>
                  <a:srgbClr val="FFCC66"/>
                </a:solidFill>
                <a:latin typeface="Garamond" pitchFamily="18" charset="0"/>
              </a:rPr>
              <a:t> dá a exata noção do benefício que se pode obter em termos de ROIC*.</a:t>
            </a:r>
          </a:p>
        </p:txBody>
      </p:sp>
      <p:sp>
        <p:nvSpPr>
          <p:cNvPr id="9295" name="Text Box 11"/>
          <p:cNvSpPr txBox="1">
            <a:spLocks noChangeArrowheads="1"/>
          </p:cNvSpPr>
          <p:nvPr/>
        </p:nvSpPr>
        <p:spPr bwMode="auto">
          <a:xfrm>
            <a:off x="5176573" y="3355976"/>
            <a:ext cx="1832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solidFill>
                  <a:srgbClr val="00FF99"/>
                </a:solidFill>
                <a:latin typeface="Garamond" pitchFamily="18" charset="0"/>
              </a:rPr>
              <a:t>Prazo de entrega</a:t>
            </a:r>
          </a:p>
        </p:txBody>
      </p:sp>
      <p:sp>
        <p:nvSpPr>
          <p:cNvPr id="9296" name="Text Box 97"/>
          <p:cNvSpPr txBox="1">
            <a:spLocks noChangeArrowheads="1"/>
          </p:cNvSpPr>
          <p:nvPr/>
        </p:nvSpPr>
        <p:spPr bwMode="auto">
          <a:xfrm>
            <a:off x="484982" y="5932488"/>
            <a:ext cx="2996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>
                <a:solidFill>
                  <a:schemeClr val="bg1"/>
                </a:solidFill>
                <a:latin typeface="Garamond" pitchFamily="18" charset="0"/>
              </a:rPr>
              <a:t>* Retorno sobre o capital investido 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2683</TotalTime>
  <Words>2769</Words>
  <Application>Microsoft Office PowerPoint</Application>
  <PresentationFormat>Papel A4 (210 x 297 mm)</PresentationFormat>
  <Paragraphs>373</Paragraphs>
  <Slides>59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59</vt:i4>
      </vt:variant>
    </vt:vector>
  </HeadingPairs>
  <TitlesOfParts>
    <vt:vector size="60" baseType="lpstr">
      <vt:lpstr>Design padrão</vt:lpstr>
      <vt:lpstr>Apresentação do PowerPoint</vt:lpstr>
      <vt:lpstr>Apresentação do PowerPoint</vt:lpstr>
      <vt:lpstr>O quê é Lean Seis Sigma?</vt:lpstr>
      <vt:lpstr>O quê é Lean Seis Sigma?</vt:lpstr>
      <vt:lpstr>O quê é Lean Seis Sigma?</vt:lpstr>
      <vt:lpstr>O quê é Lean Seis Sigma?</vt:lpstr>
      <vt:lpstr>O quê é Lean Seis Sigma?</vt:lpstr>
      <vt:lpstr>O quê é Lean Seis Sigma?</vt:lpstr>
      <vt:lpstr>O quê é Lean Seis Sigma?</vt:lpstr>
      <vt:lpstr>Por quê isso acontece?</vt:lpstr>
      <vt:lpstr>Por quê isso acontece?</vt:lpstr>
      <vt:lpstr>Como melhorar</vt:lpstr>
      <vt:lpstr>Como melhorar</vt:lpstr>
      <vt:lpstr>Como melhorar</vt:lpstr>
      <vt:lpstr>Como melhorar</vt:lpstr>
      <vt:lpstr>Como melhorar</vt:lpstr>
      <vt:lpstr>Como melhorar</vt:lpstr>
      <vt:lpstr>Como melhorar</vt:lpstr>
      <vt:lpstr>Como melhorar</vt:lpstr>
      <vt:lpstr>Como começar</vt:lpstr>
      <vt:lpstr>Como começar</vt:lpstr>
      <vt:lpstr>Como começar</vt:lpstr>
      <vt:lpstr>Como começar</vt:lpstr>
      <vt:lpstr>Como começar</vt:lpstr>
      <vt:lpstr>Como começar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Implementando</vt:lpstr>
      <vt:lpstr>Conclusão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Correia Filho</dc:creator>
  <cp:lastModifiedBy>João Telles Corrêa Filho</cp:lastModifiedBy>
  <cp:revision>170</cp:revision>
  <dcterms:created xsi:type="dcterms:W3CDTF">2003-04-25T00:44:44Z</dcterms:created>
  <dcterms:modified xsi:type="dcterms:W3CDTF">2014-06-12T13:09:34Z</dcterms:modified>
</cp:coreProperties>
</file>