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 id="258" r:id="rId3"/>
    <p:sldId id="257" r:id="rId4"/>
    <p:sldId id="307" r:id="rId5"/>
    <p:sldId id="308" r:id="rId6"/>
    <p:sldId id="309" r:id="rId7"/>
    <p:sldId id="310" r:id="rId8"/>
    <p:sldId id="261" r:id="rId9"/>
    <p:sldId id="268" r:id="rId10"/>
    <p:sldId id="311" r:id="rId11"/>
    <p:sldId id="312" r:id="rId12"/>
    <p:sldId id="313" r:id="rId13"/>
    <p:sldId id="262" r:id="rId14"/>
    <p:sldId id="263" r:id="rId15"/>
    <p:sldId id="264" r:id="rId16"/>
    <p:sldId id="265" r:id="rId17"/>
    <p:sldId id="266" r:id="rId18"/>
    <p:sldId id="267" r:id="rId19"/>
    <p:sldId id="269" r:id="rId20"/>
    <p:sldId id="287" r:id="rId21"/>
    <p:sldId id="288" r:id="rId22"/>
    <p:sldId id="289" r:id="rId23"/>
    <p:sldId id="290" r:id="rId24"/>
    <p:sldId id="291" r:id="rId25"/>
    <p:sldId id="292" r:id="rId26"/>
    <p:sldId id="293" r:id="rId27"/>
    <p:sldId id="294" r:id="rId28"/>
    <p:sldId id="270" r:id="rId29"/>
    <p:sldId id="295" r:id="rId30"/>
    <p:sldId id="296" r:id="rId31"/>
    <p:sldId id="297" r:id="rId32"/>
    <p:sldId id="298" r:id="rId33"/>
    <p:sldId id="299" r:id="rId34"/>
    <p:sldId id="271" r:id="rId35"/>
    <p:sldId id="300" r:id="rId36"/>
    <p:sldId id="301" r:id="rId37"/>
    <p:sldId id="302" r:id="rId38"/>
    <p:sldId id="303" r:id="rId39"/>
    <p:sldId id="272" r:id="rId40"/>
    <p:sldId id="273" r:id="rId41"/>
    <p:sldId id="280" r:id="rId42"/>
    <p:sldId id="274" r:id="rId43"/>
    <p:sldId id="281" r:id="rId44"/>
    <p:sldId id="275" r:id="rId45"/>
    <p:sldId id="276" r:id="rId46"/>
    <p:sldId id="277" r:id="rId47"/>
    <p:sldId id="304" r:id="rId48"/>
    <p:sldId id="305" r:id="rId49"/>
    <p:sldId id="306" r:id="rId50"/>
    <p:sldId id="284" r:id="rId51"/>
    <p:sldId id="286" r:id="rId52"/>
    <p:sldId id="285" r:id="rId53"/>
    <p:sldId id="260" r:id="rId54"/>
  </p:sldIdLst>
  <p:sldSz cx="9906000" cy="6858000" type="A4"/>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modifyVerifier cryptProviderType="rsaFull" cryptAlgorithmClass="hash" cryptAlgorithmType="typeAny" cryptAlgorithmSid="4" spinCount="100000" saltData="zDhDKp4jPpUdFJYBqrurxw==" hashData="NYOFfedCoUWGZ2ijvzEvzoCh4MU="/>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1" d="100"/>
          <a:sy n="71" d="100"/>
        </p:scale>
        <p:origin x="-882" y="-90"/>
      </p:cViewPr>
      <p:guideLst>
        <p:guide orient="horz" pos="2160"/>
        <p:guide pos="3120"/>
      </p:guideLst>
    </p:cSldViewPr>
  </p:slideViewPr>
  <p:notesTextViewPr>
    <p:cViewPr>
      <p:scale>
        <a:sx n="100" d="100"/>
        <a:sy n="100" d="100"/>
      </p:scale>
      <p:origin x="0" y="0"/>
    </p:cViewPr>
  </p:notesTextViewPr>
  <p:sorterViewPr>
    <p:cViewPr>
      <p:scale>
        <a:sx n="66" d="100"/>
        <a:sy n="66" d="100"/>
      </p:scale>
      <p:origin x="0" y="834"/>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742950" y="2130426"/>
            <a:ext cx="8420100" cy="1470025"/>
          </a:xfrm>
        </p:spPr>
        <p:txBody>
          <a:bodyPr/>
          <a:lstStyle/>
          <a:p>
            <a:r>
              <a:rPr lang="pt-BR" smtClean="0"/>
              <a:t>Clique para editar o estilo do título mestre</a:t>
            </a:r>
            <a:endParaRPr lang="pt-BR"/>
          </a:p>
        </p:txBody>
      </p:sp>
      <p:sp>
        <p:nvSpPr>
          <p:cNvPr id="3" name="Subtítulo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BR" smtClean="0"/>
              <a:t>Clique para editar o estilo do subtítulo mestre</a:t>
            </a:r>
            <a:endParaRPr lang="pt-BR"/>
          </a:p>
        </p:txBody>
      </p:sp>
      <p:sp>
        <p:nvSpPr>
          <p:cNvPr id="4" name="Espaço Reservado para Data 3"/>
          <p:cNvSpPr>
            <a:spLocks noGrp="1"/>
          </p:cNvSpPr>
          <p:nvPr>
            <p:ph type="dt" sz="half" idx="10"/>
          </p:nvPr>
        </p:nvSpPr>
        <p:spPr>
          <a:xfrm>
            <a:off x="495300" y="6356351"/>
            <a:ext cx="2311400" cy="365125"/>
          </a:xfrm>
          <a:prstGeom prst="rect">
            <a:avLst/>
          </a:prstGeom>
        </p:spPr>
        <p:txBody>
          <a:bodyPr/>
          <a:lstStyle/>
          <a:p>
            <a:fld id="{08F520C1-3CB2-416C-9909-78EA27C5C1E3}" type="datetimeFigureOut">
              <a:rPr lang="pt-BR" smtClean="0"/>
              <a:pPr/>
              <a:t>12/06/2014</a:t>
            </a:fld>
            <a:endParaRPr lang="pt-BR"/>
          </a:p>
        </p:txBody>
      </p:sp>
      <p:sp>
        <p:nvSpPr>
          <p:cNvPr id="5" name="Espaço Reservado para Rodapé 4"/>
          <p:cNvSpPr>
            <a:spLocks noGrp="1"/>
          </p:cNvSpPr>
          <p:nvPr>
            <p:ph type="ftr" sz="quarter" idx="11"/>
          </p:nvPr>
        </p:nvSpPr>
        <p:spPr>
          <a:xfrm>
            <a:off x="3384550" y="6356351"/>
            <a:ext cx="3136900" cy="365125"/>
          </a:xfrm>
          <a:prstGeom prst="rect">
            <a:avLst/>
          </a:prstGeom>
        </p:spPr>
        <p:txBody>
          <a:bodyPr/>
          <a:lstStyle/>
          <a:p>
            <a:endParaRPr lang="pt-BR"/>
          </a:p>
        </p:txBody>
      </p:sp>
      <p:sp>
        <p:nvSpPr>
          <p:cNvPr id="6" name="Espaço Reservado para Número de Slide 5"/>
          <p:cNvSpPr>
            <a:spLocks noGrp="1"/>
          </p:cNvSpPr>
          <p:nvPr>
            <p:ph type="sldNum" sz="quarter" idx="12"/>
          </p:nvPr>
        </p:nvSpPr>
        <p:spPr>
          <a:xfrm>
            <a:off x="7099300" y="6356351"/>
            <a:ext cx="2311400" cy="365125"/>
          </a:xfrm>
          <a:prstGeom prst="rect">
            <a:avLst/>
          </a:prstGeom>
        </p:spPr>
        <p:txBody>
          <a:bodyPr/>
          <a:lstStyle/>
          <a:p>
            <a:fld id="{FEB8D6D4-6632-4AAE-8673-CD7F762D1F06}" type="slidenum">
              <a:rPr lang="pt-BR" smtClean="0"/>
              <a:pPr/>
              <a:t>‹nº›</a:t>
            </a:fld>
            <a:endParaRPr lang="pt-B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Texto Vertical 2"/>
          <p:cNvSpPr>
            <a:spLocks noGrp="1"/>
          </p:cNvSpPr>
          <p:nvPr>
            <p:ph type="body" orient="vert" idx="1"/>
          </p:nvPr>
        </p:nvSpPr>
        <p:spPr/>
        <p:txBody>
          <a:bodyPr vert="eaVer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a:xfrm>
            <a:off x="495300" y="6356351"/>
            <a:ext cx="2311400" cy="365125"/>
          </a:xfrm>
          <a:prstGeom prst="rect">
            <a:avLst/>
          </a:prstGeom>
        </p:spPr>
        <p:txBody>
          <a:bodyPr/>
          <a:lstStyle/>
          <a:p>
            <a:fld id="{08F520C1-3CB2-416C-9909-78EA27C5C1E3}" type="datetimeFigureOut">
              <a:rPr lang="pt-BR" smtClean="0"/>
              <a:pPr/>
              <a:t>12/06/2014</a:t>
            </a:fld>
            <a:endParaRPr lang="pt-BR"/>
          </a:p>
        </p:txBody>
      </p:sp>
      <p:sp>
        <p:nvSpPr>
          <p:cNvPr id="5" name="Espaço Reservado para Rodapé 4"/>
          <p:cNvSpPr>
            <a:spLocks noGrp="1"/>
          </p:cNvSpPr>
          <p:nvPr>
            <p:ph type="ftr" sz="quarter" idx="11"/>
          </p:nvPr>
        </p:nvSpPr>
        <p:spPr>
          <a:xfrm>
            <a:off x="3384550" y="6356351"/>
            <a:ext cx="3136900" cy="365125"/>
          </a:xfrm>
          <a:prstGeom prst="rect">
            <a:avLst/>
          </a:prstGeom>
        </p:spPr>
        <p:txBody>
          <a:bodyPr/>
          <a:lstStyle/>
          <a:p>
            <a:endParaRPr lang="pt-BR"/>
          </a:p>
        </p:txBody>
      </p:sp>
      <p:sp>
        <p:nvSpPr>
          <p:cNvPr id="6" name="Espaço Reservado para Número de Slide 5"/>
          <p:cNvSpPr>
            <a:spLocks noGrp="1"/>
          </p:cNvSpPr>
          <p:nvPr>
            <p:ph type="sldNum" sz="quarter" idx="12"/>
          </p:nvPr>
        </p:nvSpPr>
        <p:spPr>
          <a:xfrm>
            <a:off x="7099300" y="6356351"/>
            <a:ext cx="2311400" cy="365125"/>
          </a:xfrm>
          <a:prstGeom prst="rect">
            <a:avLst/>
          </a:prstGeom>
        </p:spPr>
        <p:txBody>
          <a:bodyPr/>
          <a:lstStyle/>
          <a:p>
            <a:fld id="{FEB8D6D4-6632-4AAE-8673-CD7F762D1F06}" type="slidenum">
              <a:rPr lang="pt-BR" smtClean="0"/>
              <a:pPr/>
              <a:t>‹nº›</a:t>
            </a:fld>
            <a:endParaRPr lang="pt-B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7181850" y="274639"/>
            <a:ext cx="2228850" cy="5851525"/>
          </a:xfrm>
        </p:spPr>
        <p:txBody>
          <a:bodyPr vert="eaVert"/>
          <a:lstStyle/>
          <a:p>
            <a:r>
              <a:rPr lang="pt-BR" smtClean="0"/>
              <a:t>Clique para editar o estilo do título mestre</a:t>
            </a:r>
            <a:endParaRPr lang="pt-BR"/>
          </a:p>
        </p:txBody>
      </p:sp>
      <p:sp>
        <p:nvSpPr>
          <p:cNvPr id="3" name="Espaço Reservado para Texto Vertical 2"/>
          <p:cNvSpPr>
            <a:spLocks noGrp="1"/>
          </p:cNvSpPr>
          <p:nvPr>
            <p:ph type="body" orient="vert" idx="1"/>
          </p:nvPr>
        </p:nvSpPr>
        <p:spPr>
          <a:xfrm>
            <a:off x="495300" y="274639"/>
            <a:ext cx="6521450" cy="5851525"/>
          </a:xfrm>
        </p:spPr>
        <p:txBody>
          <a:bodyPr vert="eaVer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a:xfrm>
            <a:off x="495300" y="6356351"/>
            <a:ext cx="2311400" cy="365125"/>
          </a:xfrm>
          <a:prstGeom prst="rect">
            <a:avLst/>
          </a:prstGeom>
        </p:spPr>
        <p:txBody>
          <a:bodyPr/>
          <a:lstStyle/>
          <a:p>
            <a:fld id="{08F520C1-3CB2-416C-9909-78EA27C5C1E3}" type="datetimeFigureOut">
              <a:rPr lang="pt-BR" smtClean="0"/>
              <a:pPr/>
              <a:t>12/06/2014</a:t>
            </a:fld>
            <a:endParaRPr lang="pt-BR"/>
          </a:p>
        </p:txBody>
      </p:sp>
      <p:sp>
        <p:nvSpPr>
          <p:cNvPr id="5" name="Espaço Reservado para Rodapé 4"/>
          <p:cNvSpPr>
            <a:spLocks noGrp="1"/>
          </p:cNvSpPr>
          <p:nvPr>
            <p:ph type="ftr" sz="quarter" idx="11"/>
          </p:nvPr>
        </p:nvSpPr>
        <p:spPr>
          <a:xfrm>
            <a:off x="3384550" y="6356351"/>
            <a:ext cx="3136900" cy="365125"/>
          </a:xfrm>
          <a:prstGeom prst="rect">
            <a:avLst/>
          </a:prstGeom>
        </p:spPr>
        <p:txBody>
          <a:bodyPr/>
          <a:lstStyle/>
          <a:p>
            <a:endParaRPr lang="pt-BR"/>
          </a:p>
        </p:txBody>
      </p:sp>
      <p:sp>
        <p:nvSpPr>
          <p:cNvPr id="6" name="Espaço Reservado para Número de Slide 5"/>
          <p:cNvSpPr>
            <a:spLocks noGrp="1"/>
          </p:cNvSpPr>
          <p:nvPr>
            <p:ph type="sldNum" sz="quarter" idx="12"/>
          </p:nvPr>
        </p:nvSpPr>
        <p:spPr>
          <a:xfrm>
            <a:off x="7099300" y="6356351"/>
            <a:ext cx="2311400" cy="365125"/>
          </a:xfrm>
          <a:prstGeom prst="rect">
            <a:avLst/>
          </a:prstGeom>
        </p:spPr>
        <p:txBody>
          <a:bodyPr/>
          <a:lstStyle/>
          <a:p>
            <a:fld id="{FEB8D6D4-6632-4AAE-8673-CD7F762D1F06}" type="slidenum">
              <a:rPr lang="pt-BR" smtClean="0"/>
              <a:pPr/>
              <a:t>‹nº›</a:t>
            </a:fld>
            <a:endParaRPr lang="pt-B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a:xfrm>
            <a:off x="495300" y="274638"/>
            <a:ext cx="8915400" cy="939784"/>
          </a:xfrm>
        </p:spPr>
        <p:txBody>
          <a:bodyPr/>
          <a:lstStyle/>
          <a:p>
            <a:r>
              <a:rPr lang="pt-BR" smtClean="0"/>
              <a:t>Clique para editar o estilo do título mestre</a:t>
            </a:r>
            <a:endParaRPr lang="pt-BR"/>
          </a:p>
        </p:txBody>
      </p:sp>
      <p:sp>
        <p:nvSpPr>
          <p:cNvPr id="3" name="Espaço Reservado para Conteúdo 2"/>
          <p:cNvSpPr>
            <a:spLocks noGrp="1"/>
          </p:cNvSpPr>
          <p:nvPr>
            <p:ph idx="1"/>
          </p:nvPr>
        </p:nvSpPr>
        <p:spPr>
          <a:xfrm>
            <a:off x="495300" y="1357299"/>
            <a:ext cx="8915400" cy="5357850"/>
          </a:xfrm>
        </p:spPr>
        <p:txBody>
          <a:bodyPr/>
          <a:lstStyle>
            <a:lvl1pPr marL="0" indent="0" algn="just">
              <a:buNone/>
              <a:defRPr/>
            </a:lvl1pPr>
            <a:lvl2pPr algn="just">
              <a:defRPr/>
            </a:lvl2pPr>
            <a:lvl3pPr marL="989013" indent="-274638" algn="just">
              <a:buFont typeface="Wingdings" pitchFamily="2" charset="2"/>
              <a:buChar char="ü"/>
              <a:defRPr sz="2400"/>
            </a:lvl3pPr>
            <a:lvl4pPr marL="1339850" indent="-350838" algn="just">
              <a:defRPr sz="2400"/>
            </a:lvl4pPr>
            <a:lvl5pPr marL="1616075" indent="-276225" algn="just">
              <a:defRPr sz="2400"/>
            </a:lvl5pPr>
          </a:lstStyle>
          <a:p>
            <a:pPr lvl="0"/>
            <a:r>
              <a:rPr lang="pt-BR" dirty="0" smtClean="0"/>
              <a:t>Clique para editar os estilos do texto mestre</a:t>
            </a:r>
          </a:p>
          <a:p>
            <a:pPr lvl="1"/>
            <a:r>
              <a:rPr lang="pt-BR" dirty="0" smtClean="0"/>
              <a:t>Segundo nível</a:t>
            </a:r>
          </a:p>
          <a:p>
            <a:pPr lvl="2"/>
            <a:r>
              <a:rPr lang="pt-BR" dirty="0" smtClean="0"/>
              <a:t>Terceiro nível</a:t>
            </a:r>
          </a:p>
          <a:p>
            <a:pPr lvl="3"/>
            <a:r>
              <a:rPr lang="pt-BR" dirty="0" smtClean="0"/>
              <a:t>Quarto nível</a:t>
            </a:r>
          </a:p>
          <a:p>
            <a:pPr lvl="4"/>
            <a:r>
              <a:rPr lang="pt-BR" dirty="0" smtClean="0"/>
              <a:t>Quinto nível</a:t>
            </a:r>
            <a:endParaRPr lang="pt-B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782506" y="4406901"/>
            <a:ext cx="8420100" cy="1362075"/>
          </a:xfrm>
        </p:spPr>
        <p:txBody>
          <a:bodyPr anchor="t"/>
          <a:lstStyle>
            <a:lvl1pPr algn="l">
              <a:defRPr sz="4000" b="1" cap="all"/>
            </a:lvl1pPr>
          </a:lstStyle>
          <a:p>
            <a:r>
              <a:rPr lang="pt-BR" smtClean="0"/>
              <a:t>Clique para editar o estilo do título mestre</a:t>
            </a:r>
            <a:endParaRPr lang="pt-BR"/>
          </a:p>
        </p:txBody>
      </p:sp>
      <p:sp>
        <p:nvSpPr>
          <p:cNvPr id="3" name="Espaço Reservado para Texto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Clique para editar os estilos do texto mestre</a:t>
            </a:r>
          </a:p>
        </p:txBody>
      </p:sp>
      <p:sp>
        <p:nvSpPr>
          <p:cNvPr id="4" name="Espaço Reservado para Data 3"/>
          <p:cNvSpPr>
            <a:spLocks noGrp="1"/>
          </p:cNvSpPr>
          <p:nvPr>
            <p:ph type="dt" sz="half" idx="10"/>
          </p:nvPr>
        </p:nvSpPr>
        <p:spPr>
          <a:xfrm>
            <a:off x="495300" y="6356351"/>
            <a:ext cx="2311400" cy="365125"/>
          </a:xfrm>
          <a:prstGeom prst="rect">
            <a:avLst/>
          </a:prstGeom>
        </p:spPr>
        <p:txBody>
          <a:bodyPr/>
          <a:lstStyle/>
          <a:p>
            <a:fld id="{08F520C1-3CB2-416C-9909-78EA27C5C1E3}" type="datetimeFigureOut">
              <a:rPr lang="pt-BR" smtClean="0"/>
              <a:pPr/>
              <a:t>12/06/2014</a:t>
            </a:fld>
            <a:endParaRPr lang="pt-BR"/>
          </a:p>
        </p:txBody>
      </p:sp>
      <p:sp>
        <p:nvSpPr>
          <p:cNvPr id="5" name="Espaço Reservado para Rodapé 4"/>
          <p:cNvSpPr>
            <a:spLocks noGrp="1"/>
          </p:cNvSpPr>
          <p:nvPr>
            <p:ph type="ftr" sz="quarter" idx="11"/>
          </p:nvPr>
        </p:nvSpPr>
        <p:spPr>
          <a:xfrm>
            <a:off x="3384550" y="6356351"/>
            <a:ext cx="3136900" cy="365125"/>
          </a:xfrm>
          <a:prstGeom prst="rect">
            <a:avLst/>
          </a:prstGeom>
        </p:spPr>
        <p:txBody>
          <a:bodyPr/>
          <a:lstStyle/>
          <a:p>
            <a:endParaRPr lang="pt-BR"/>
          </a:p>
        </p:txBody>
      </p:sp>
      <p:sp>
        <p:nvSpPr>
          <p:cNvPr id="6" name="Espaço Reservado para Número de Slide 5"/>
          <p:cNvSpPr>
            <a:spLocks noGrp="1"/>
          </p:cNvSpPr>
          <p:nvPr>
            <p:ph type="sldNum" sz="quarter" idx="12"/>
          </p:nvPr>
        </p:nvSpPr>
        <p:spPr>
          <a:xfrm>
            <a:off x="7099300" y="6356351"/>
            <a:ext cx="2311400" cy="365125"/>
          </a:xfrm>
          <a:prstGeom prst="rect">
            <a:avLst/>
          </a:prstGeom>
        </p:spPr>
        <p:txBody>
          <a:bodyPr/>
          <a:lstStyle/>
          <a:p>
            <a:fld id="{FEB8D6D4-6632-4AAE-8673-CD7F762D1F06}" type="slidenum">
              <a:rPr lang="pt-BR" smtClean="0"/>
              <a:pPr/>
              <a:t>‹nº›</a:t>
            </a:fld>
            <a:endParaRPr lang="pt-B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Conteúdo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Conteúdo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Data 4"/>
          <p:cNvSpPr>
            <a:spLocks noGrp="1"/>
          </p:cNvSpPr>
          <p:nvPr>
            <p:ph type="dt" sz="half" idx="10"/>
          </p:nvPr>
        </p:nvSpPr>
        <p:spPr>
          <a:xfrm>
            <a:off x="495300" y="6356351"/>
            <a:ext cx="2311400" cy="365125"/>
          </a:xfrm>
          <a:prstGeom prst="rect">
            <a:avLst/>
          </a:prstGeom>
        </p:spPr>
        <p:txBody>
          <a:bodyPr/>
          <a:lstStyle/>
          <a:p>
            <a:fld id="{08F520C1-3CB2-416C-9909-78EA27C5C1E3}" type="datetimeFigureOut">
              <a:rPr lang="pt-BR" smtClean="0"/>
              <a:pPr/>
              <a:t>12/06/2014</a:t>
            </a:fld>
            <a:endParaRPr lang="pt-BR"/>
          </a:p>
        </p:txBody>
      </p:sp>
      <p:sp>
        <p:nvSpPr>
          <p:cNvPr id="6" name="Espaço Reservado para Rodapé 5"/>
          <p:cNvSpPr>
            <a:spLocks noGrp="1"/>
          </p:cNvSpPr>
          <p:nvPr>
            <p:ph type="ftr" sz="quarter" idx="11"/>
          </p:nvPr>
        </p:nvSpPr>
        <p:spPr>
          <a:xfrm>
            <a:off x="3384550" y="6356351"/>
            <a:ext cx="3136900" cy="365125"/>
          </a:xfrm>
          <a:prstGeom prst="rect">
            <a:avLst/>
          </a:prstGeom>
        </p:spPr>
        <p:txBody>
          <a:bodyPr/>
          <a:lstStyle/>
          <a:p>
            <a:endParaRPr lang="pt-BR"/>
          </a:p>
        </p:txBody>
      </p:sp>
      <p:sp>
        <p:nvSpPr>
          <p:cNvPr id="7" name="Espaço Reservado para Número de Slide 6"/>
          <p:cNvSpPr>
            <a:spLocks noGrp="1"/>
          </p:cNvSpPr>
          <p:nvPr>
            <p:ph type="sldNum" sz="quarter" idx="12"/>
          </p:nvPr>
        </p:nvSpPr>
        <p:spPr>
          <a:xfrm>
            <a:off x="7099300" y="6356351"/>
            <a:ext cx="2311400" cy="365125"/>
          </a:xfrm>
          <a:prstGeom prst="rect">
            <a:avLst/>
          </a:prstGeom>
        </p:spPr>
        <p:txBody>
          <a:bodyPr/>
          <a:lstStyle/>
          <a:p>
            <a:fld id="{FEB8D6D4-6632-4AAE-8673-CD7F762D1F06}" type="slidenum">
              <a:rPr lang="pt-BR" smtClean="0"/>
              <a:pPr/>
              <a:t>‹nº›</a:t>
            </a:fld>
            <a:endParaRPr lang="pt-B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pt-BR" smtClean="0"/>
              <a:t>Clique para editar o estilo do título mestre</a:t>
            </a:r>
            <a:endParaRPr lang="pt-BR"/>
          </a:p>
        </p:txBody>
      </p:sp>
      <p:sp>
        <p:nvSpPr>
          <p:cNvPr id="3" name="Espaço Reservado para Texto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os estilos do texto mestre</a:t>
            </a:r>
          </a:p>
        </p:txBody>
      </p:sp>
      <p:sp>
        <p:nvSpPr>
          <p:cNvPr id="4" name="Espaço Reservado para Conteúdo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Texto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os estilos do texto mestre</a:t>
            </a:r>
          </a:p>
        </p:txBody>
      </p:sp>
      <p:sp>
        <p:nvSpPr>
          <p:cNvPr id="6" name="Espaço Reservado para Conteúdo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7" name="Espaço Reservado para Data 6"/>
          <p:cNvSpPr>
            <a:spLocks noGrp="1"/>
          </p:cNvSpPr>
          <p:nvPr>
            <p:ph type="dt" sz="half" idx="10"/>
          </p:nvPr>
        </p:nvSpPr>
        <p:spPr>
          <a:xfrm>
            <a:off x="495300" y="6356351"/>
            <a:ext cx="2311400" cy="365125"/>
          </a:xfrm>
          <a:prstGeom prst="rect">
            <a:avLst/>
          </a:prstGeom>
        </p:spPr>
        <p:txBody>
          <a:bodyPr/>
          <a:lstStyle/>
          <a:p>
            <a:fld id="{08F520C1-3CB2-416C-9909-78EA27C5C1E3}" type="datetimeFigureOut">
              <a:rPr lang="pt-BR" smtClean="0"/>
              <a:pPr/>
              <a:t>12/06/2014</a:t>
            </a:fld>
            <a:endParaRPr lang="pt-BR"/>
          </a:p>
        </p:txBody>
      </p:sp>
      <p:sp>
        <p:nvSpPr>
          <p:cNvPr id="8" name="Espaço Reservado para Rodapé 7"/>
          <p:cNvSpPr>
            <a:spLocks noGrp="1"/>
          </p:cNvSpPr>
          <p:nvPr>
            <p:ph type="ftr" sz="quarter" idx="11"/>
          </p:nvPr>
        </p:nvSpPr>
        <p:spPr>
          <a:xfrm>
            <a:off x="3384550" y="6356351"/>
            <a:ext cx="3136900" cy="365125"/>
          </a:xfrm>
          <a:prstGeom prst="rect">
            <a:avLst/>
          </a:prstGeom>
        </p:spPr>
        <p:txBody>
          <a:bodyPr/>
          <a:lstStyle/>
          <a:p>
            <a:endParaRPr lang="pt-BR"/>
          </a:p>
        </p:txBody>
      </p:sp>
      <p:sp>
        <p:nvSpPr>
          <p:cNvPr id="9" name="Espaço Reservado para Número de Slide 8"/>
          <p:cNvSpPr>
            <a:spLocks noGrp="1"/>
          </p:cNvSpPr>
          <p:nvPr>
            <p:ph type="sldNum" sz="quarter" idx="12"/>
          </p:nvPr>
        </p:nvSpPr>
        <p:spPr>
          <a:xfrm>
            <a:off x="7099300" y="6356351"/>
            <a:ext cx="2311400" cy="365125"/>
          </a:xfrm>
          <a:prstGeom prst="rect">
            <a:avLst/>
          </a:prstGeom>
        </p:spPr>
        <p:txBody>
          <a:bodyPr/>
          <a:lstStyle/>
          <a:p>
            <a:fld id="{FEB8D6D4-6632-4AAE-8673-CD7F762D1F06}" type="slidenum">
              <a:rPr lang="pt-BR" smtClean="0"/>
              <a:pPr/>
              <a:t>‹nº›</a:t>
            </a:fld>
            <a:endParaRPr lang="pt-B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Data 2"/>
          <p:cNvSpPr>
            <a:spLocks noGrp="1"/>
          </p:cNvSpPr>
          <p:nvPr>
            <p:ph type="dt" sz="half" idx="10"/>
          </p:nvPr>
        </p:nvSpPr>
        <p:spPr>
          <a:xfrm>
            <a:off x="495300" y="6356351"/>
            <a:ext cx="2311400" cy="365125"/>
          </a:xfrm>
          <a:prstGeom prst="rect">
            <a:avLst/>
          </a:prstGeom>
        </p:spPr>
        <p:txBody>
          <a:bodyPr/>
          <a:lstStyle/>
          <a:p>
            <a:fld id="{08F520C1-3CB2-416C-9909-78EA27C5C1E3}" type="datetimeFigureOut">
              <a:rPr lang="pt-BR" smtClean="0"/>
              <a:pPr/>
              <a:t>12/06/2014</a:t>
            </a:fld>
            <a:endParaRPr lang="pt-BR"/>
          </a:p>
        </p:txBody>
      </p:sp>
      <p:sp>
        <p:nvSpPr>
          <p:cNvPr id="4" name="Espaço Reservado para Rodapé 3"/>
          <p:cNvSpPr>
            <a:spLocks noGrp="1"/>
          </p:cNvSpPr>
          <p:nvPr>
            <p:ph type="ftr" sz="quarter" idx="11"/>
          </p:nvPr>
        </p:nvSpPr>
        <p:spPr>
          <a:xfrm>
            <a:off x="3384550" y="6356351"/>
            <a:ext cx="3136900" cy="365125"/>
          </a:xfrm>
          <a:prstGeom prst="rect">
            <a:avLst/>
          </a:prstGeom>
        </p:spPr>
        <p:txBody>
          <a:bodyPr/>
          <a:lstStyle/>
          <a:p>
            <a:endParaRPr lang="pt-BR"/>
          </a:p>
        </p:txBody>
      </p:sp>
      <p:sp>
        <p:nvSpPr>
          <p:cNvPr id="5" name="Espaço Reservado para Número de Slide 4"/>
          <p:cNvSpPr>
            <a:spLocks noGrp="1"/>
          </p:cNvSpPr>
          <p:nvPr>
            <p:ph type="sldNum" sz="quarter" idx="12"/>
          </p:nvPr>
        </p:nvSpPr>
        <p:spPr>
          <a:xfrm>
            <a:off x="7099300" y="6356351"/>
            <a:ext cx="2311400" cy="365125"/>
          </a:xfrm>
          <a:prstGeom prst="rect">
            <a:avLst/>
          </a:prstGeom>
        </p:spPr>
        <p:txBody>
          <a:bodyPr/>
          <a:lstStyle/>
          <a:p>
            <a:fld id="{FEB8D6D4-6632-4AAE-8673-CD7F762D1F06}" type="slidenum">
              <a:rPr lang="pt-BR" smtClean="0"/>
              <a:pPr/>
              <a:t>‹nº›</a:t>
            </a:fld>
            <a:endParaRPr lang="pt-B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a:xfrm>
            <a:off x="495300" y="6356351"/>
            <a:ext cx="2311400" cy="365125"/>
          </a:xfrm>
          <a:prstGeom prst="rect">
            <a:avLst/>
          </a:prstGeom>
        </p:spPr>
        <p:txBody>
          <a:bodyPr/>
          <a:lstStyle/>
          <a:p>
            <a:fld id="{08F520C1-3CB2-416C-9909-78EA27C5C1E3}" type="datetimeFigureOut">
              <a:rPr lang="pt-BR" smtClean="0"/>
              <a:pPr/>
              <a:t>12/06/2014</a:t>
            </a:fld>
            <a:endParaRPr lang="pt-BR"/>
          </a:p>
        </p:txBody>
      </p:sp>
      <p:sp>
        <p:nvSpPr>
          <p:cNvPr id="3" name="Espaço Reservado para Rodapé 2"/>
          <p:cNvSpPr>
            <a:spLocks noGrp="1"/>
          </p:cNvSpPr>
          <p:nvPr>
            <p:ph type="ftr" sz="quarter" idx="11"/>
          </p:nvPr>
        </p:nvSpPr>
        <p:spPr>
          <a:xfrm>
            <a:off x="3384550" y="6356351"/>
            <a:ext cx="3136900" cy="365125"/>
          </a:xfrm>
          <a:prstGeom prst="rect">
            <a:avLst/>
          </a:prstGeom>
        </p:spPr>
        <p:txBody>
          <a:bodyPr/>
          <a:lstStyle/>
          <a:p>
            <a:endParaRPr lang="pt-BR"/>
          </a:p>
        </p:txBody>
      </p:sp>
      <p:sp>
        <p:nvSpPr>
          <p:cNvPr id="4" name="Espaço Reservado para Número de Slide 3"/>
          <p:cNvSpPr>
            <a:spLocks noGrp="1"/>
          </p:cNvSpPr>
          <p:nvPr>
            <p:ph type="sldNum" sz="quarter" idx="12"/>
          </p:nvPr>
        </p:nvSpPr>
        <p:spPr>
          <a:xfrm>
            <a:off x="7099300" y="6356351"/>
            <a:ext cx="2311400" cy="365125"/>
          </a:xfrm>
          <a:prstGeom prst="rect">
            <a:avLst/>
          </a:prstGeom>
        </p:spPr>
        <p:txBody>
          <a:bodyPr/>
          <a:lstStyle/>
          <a:p>
            <a:fld id="{FEB8D6D4-6632-4AAE-8673-CD7F762D1F06}" type="slidenum">
              <a:rPr lang="pt-BR" smtClean="0"/>
              <a:pPr/>
              <a:t>‹nº›</a:t>
            </a:fld>
            <a:endParaRPr lang="pt-B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495300" y="273050"/>
            <a:ext cx="3259006" cy="1162050"/>
          </a:xfrm>
        </p:spPr>
        <p:txBody>
          <a:bodyPr anchor="b"/>
          <a:lstStyle>
            <a:lvl1pPr algn="l">
              <a:defRPr sz="2000" b="1"/>
            </a:lvl1pPr>
          </a:lstStyle>
          <a:p>
            <a:r>
              <a:rPr lang="pt-BR" smtClean="0"/>
              <a:t>Clique para editar o estilo do título mestre</a:t>
            </a:r>
            <a:endParaRPr lang="pt-BR"/>
          </a:p>
        </p:txBody>
      </p:sp>
      <p:sp>
        <p:nvSpPr>
          <p:cNvPr id="3" name="Espaço Reservado para Conteúdo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Texto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os estilos do texto mestre</a:t>
            </a:r>
          </a:p>
        </p:txBody>
      </p:sp>
      <p:sp>
        <p:nvSpPr>
          <p:cNvPr id="5" name="Espaço Reservado para Data 4"/>
          <p:cNvSpPr>
            <a:spLocks noGrp="1"/>
          </p:cNvSpPr>
          <p:nvPr>
            <p:ph type="dt" sz="half" idx="10"/>
          </p:nvPr>
        </p:nvSpPr>
        <p:spPr>
          <a:xfrm>
            <a:off x="495300" y="6356351"/>
            <a:ext cx="2311400" cy="365125"/>
          </a:xfrm>
          <a:prstGeom prst="rect">
            <a:avLst/>
          </a:prstGeom>
        </p:spPr>
        <p:txBody>
          <a:bodyPr/>
          <a:lstStyle/>
          <a:p>
            <a:fld id="{08F520C1-3CB2-416C-9909-78EA27C5C1E3}" type="datetimeFigureOut">
              <a:rPr lang="pt-BR" smtClean="0"/>
              <a:pPr/>
              <a:t>12/06/2014</a:t>
            </a:fld>
            <a:endParaRPr lang="pt-BR"/>
          </a:p>
        </p:txBody>
      </p:sp>
      <p:sp>
        <p:nvSpPr>
          <p:cNvPr id="6" name="Espaço Reservado para Rodapé 5"/>
          <p:cNvSpPr>
            <a:spLocks noGrp="1"/>
          </p:cNvSpPr>
          <p:nvPr>
            <p:ph type="ftr" sz="quarter" idx="11"/>
          </p:nvPr>
        </p:nvSpPr>
        <p:spPr>
          <a:xfrm>
            <a:off x="3384550" y="6356351"/>
            <a:ext cx="3136900" cy="365125"/>
          </a:xfrm>
          <a:prstGeom prst="rect">
            <a:avLst/>
          </a:prstGeom>
        </p:spPr>
        <p:txBody>
          <a:bodyPr/>
          <a:lstStyle/>
          <a:p>
            <a:endParaRPr lang="pt-BR"/>
          </a:p>
        </p:txBody>
      </p:sp>
      <p:sp>
        <p:nvSpPr>
          <p:cNvPr id="7" name="Espaço Reservado para Número de Slide 6"/>
          <p:cNvSpPr>
            <a:spLocks noGrp="1"/>
          </p:cNvSpPr>
          <p:nvPr>
            <p:ph type="sldNum" sz="quarter" idx="12"/>
          </p:nvPr>
        </p:nvSpPr>
        <p:spPr>
          <a:xfrm>
            <a:off x="7099300" y="6356351"/>
            <a:ext cx="2311400" cy="365125"/>
          </a:xfrm>
          <a:prstGeom prst="rect">
            <a:avLst/>
          </a:prstGeom>
        </p:spPr>
        <p:txBody>
          <a:bodyPr/>
          <a:lstStyle/>
          <a:p>
            <a:fld id="{FEB8D6D4-6632-4AAE-8673-CD7F762D1F06}" type="slidenum">
              <a:rPr lang="pt-BR" smtClean="0"/>
              <a:pPr/>
              <a:t>‹nº›</a:t>
            </a:fld>
            <a:endParaRPr lang="pt-B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941645" y="4800600"/>
            <a:ext cx="5943600" cy="566738"/>
          </a:xfrm>
        </p:spPr>
        <p:txBody>
          <a:bodyPr anchor="b"/>
          <a:lstStyle>
            <a:lvl1pPr algn="l">
              <a:defRPr sz="2000" b="1"/>
            </a:lvl1pPr>
          </a:lstStyle>
          <a:p>
            <a:r>
              <a:rPr lang="pt-BR" smtClean="0"/>
              <a:t>Clique para editar o estilo do título mestre</a:t>
            </a:r>
            <a:endParaRPr lang="pt-BR"/>
          </a:p>
        </p:txBody>
      </p:sp>
      <p:sp>
        <p:nvSpPr>
          <p:cNvPr id="3" name="Espaço Reservado para Imagem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os estilos do texto mestre</a:t>
            </a:r>
          </a:p>
        </p:txBody>
      </p:sp>
      <p:sp>
        <p:nvSpPr>
          <p:cNvPr id="5" name="Espaço Reservado para Data 4"/>
          <p:cNvSpPr>
            <a:spLocks noGrp="1"/>
          </p:cNvSpPr>
          <p:nvPr>
            <p:ph type="dt" sz="half" idx="10"/>
          </p:nvPr>
        </p:nvSpPr>
        <p:spPr>
          <a:xfrm>
            <a:off x="495300" y="6356351"/>
            <a:ext cx="2311400" cy="365125"/>
          </a:xfrm>
          <a:prstGeom prst="rect">
            <a:avLst/>
          </a:prstGeom>
        </p:spPr>
        <p:txBody>
          <a:bodyPr/>
          <a:lstStyle/>
          <a:p>
            <a:fld id="{08F520C1-3CB2-416C-9909-78EA27C5C1E3}" type="datetimeFigureOut">
              <a:rPr lang="pt-BR" smtClean="0"/>
              <a:pPr/>
              <a:t>12/06/2014</a:t>
            </a:fld>
            <a:endParaRPr lang="pt-BR"/>
          </a:p>
        </p:txBody>
      </p:sp>
      <p:sp>
        <p:nvSpPr>
          <p:cNvPr id="6" name="Espaço Reservado para Rodapé 5"/>
          <p:cNvSpPr>
            <a:spLocks noGrp="1"/>
          </p:cNvSpPr>
          <p:nvPr>
            <p:ph type="ftr" sz="quarter" idx="11"/>
          </p:nvPr>
        </p:nvSpPr>
        <p:spPr>
          <a:xfrm>
            <a:off x="3384550" y="6356351"/>
            <a:ext cx="3136900" cy="365125"/>
          </a:xfrm>
          <a:prstGeom prst="rect">
            <a:avLst/>
          </a:prstGeom>
        </p:spPr>
        <p:txBody>
          <a:bodyPr/>
          <a:lstStyle/>
          <a:p>
            <a:endParaRPr lang="pt-BR"/>
          </a:p>
        </p:txBody>
      </p:sp>
      <p:sp>
        <p:nvSpPr>
          <p:cNvPr id="7" name="Espaço Reservado para Número de Slide 6"/>
          <p:cNvSpPr>
            <a:spLocks noGrp="1"/>
          </p:cNvSpPr>
          <p:nvPr>
            <p:ph type="sldNum" sz="quarter" idx="12"/>
          </p:nvPr>
        </p:nvSpPr>
        <p:spPr>
          <a:xfrm>
            <a:off x="7099300" y="6356351"/>
            <a:ext cx="2311400" cy="365125"/>
          </a:xfrm>
          <a:prstGeom prst="rect">
            <a:avLst/>
          </a:prstGeom>
        </p:spPr>
        <p:txBody>
          <a:bodyPr/>
          <a:lstStyle/>
          <a:p>
            <a:fld id="{FEB8D6D4-6632-4AAE-8673-CD7F762D1F06}" type="slidenum">
              <a:rPr lang="pt-BR" smtClean="0"/>
              <a:pPr/>
              <a:t>‹nº›</a:t>
            </a:fld>
            <a:endParaRPr lang="pt-B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2" descr="C:\Users\Pi e John\Documents\João\Formulários\JT_site.1.jpg"/>
          <p:cNvPicPr>
            <a:picLocks noChangeAspect="1" noChangeArrowheads="1"/>
          </p:cNvPicPr>
          <p:nvPr userDrawn="1"/>
        </p:nvPicPr>
        <p:blipFill>
          <a:blip r:embed="rId13" cstate="print"/>
          <a:srcRect/>
          <a:stretch>
            <a:fillRect/>
          </a:stretch>
        </p:blipFill>
        <p:spPr bwMode="auto">
          <a:xfrm>
            <a:off x="-1274" y="-24"/>
            <a:ext cx="9936000" cy="6962525"/>
          </a:xfrm>
          <a:prstGeom prst="rect">
            <a:avLst/>
          </a:prstGeom>
          <a:noFill/>
        </p:spPr>
      </p:pic>
      <p:sp>
        <p:nvSpPr>
          <p:cNvPr id="2" name="Espaço Reservado para Título 1"/>
          <p:cNvSpPr>
            <a:spLocks noGrp="1"/>
          </p:cNvSpPr>
          <p:nvPr>
            <p:ph type="title"/>
          </p:nvPr>
        </p:nvSpPr>
        <p:spPr>
          <a:xfrm>
            <a:off x="495300" y="274638"/>
            <a:ext cx="8915400" cy="1143000"/>
          </a:xfrm>
          <a:prstGeom prst="rect">
            <a:avLst/>
          </a:prstGeom>
        </p:spPr>
        <p:txBody>
          <a:bodyPr vert="horz" lIns="91440" tIns="45720" rIns="91440" bIns="45720" rtlCol="0" anchor="ctr">
            <a:noAutofit/>
          </a:bodyPr>
          <a:lstStyle/>
          <a:p>
            <a:r>
              <a:rPr lang="pt-BR" dirty="0" smtClean="0"/>
              <a:t>Clique para editar o estilo do título mestre</a:t>
            </a:r>
            <a:endParaRPr lang="pt-BR" dirty="0"/>
          </a:p>
        </p:txBody>
      </p:sp>
      <p:sp>
        <p:nvSpPr>
          <p:cNvPr id="3" name="Espaço Reservado para Texto 2"/>
          <p:cNvSpPr>
            <a:spLocks noGrp="1"/>
          </p:cNvSpPr>
          <p:nvPr>
            <p:ph type="body" idx="1"/>
          </p:nvPr>
        </p:nvSpPr>
        <p:spPr>
          <a:xfrm>
            <a:off x="495300" y="1600201"/>
            <a:ext cx="8915400" cy="5114947"/>
          </a:xfrm>
          <a:prstGeom prst="rect">
            <a:avLst/>
          </a:prstGeom>
        </p:spPr>
        <p:txBody>
          <a:bodyPr vert="horz" lIns="91440" tIns="45720" rIns="91440" bIns="45720" rtlCol="0">
            <a:normAutofit/>
          </a:bodyPr>
          <a:lstStyle/>
          <a:p>
            <a:pPr lvl="0"/>
            <a:r>
              <a:rPr lang="pt-BR" dirty="0" smtClean="0"/>
              <a:t>Clique para editar os estilos do texto mestre</a:t>
            </a:r>
          </a:p>
          <a:p>
            <a:pPr lvl="1"/>
            <a:r>
              <a:rPr lang="pt-BR" dirty="0" smtClean="0"/>
              <a:t>Segundo nível</a:t>
            </a:r>
          </a:p>
          <a:p>
            <a:pPr lvl="2"/>
            <a:r>
              <a:rPr lang="pt-BR" dirty="0" smtClean="0"/>
              <a:t>Terceiro nível</a:t>
            </a:r>
          </a:p>
          <a:p>
            <a:pPr lvl="3"/>
            <a:r>
              <a:rPr lang="pt-BR" dirty="0" smtClean="0"/>
              <a:t>Quarto nível</a:t>
            </a:r>
          </a:p>
          <a:p>
            <a:pPr lvl="4"/>
            <a:r>
              <a:rPr lang="pt-BR" dirty="0" smtClean="0"/>
              <a:t>Quinto nível</a:t>
            </a:r>
            <a:endParaRPr lang="pt-BR"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3600" b="1" kern="1200">
          <a:solidFill>
            <a:srgbClr val="FFFF66"/>
          </a:solidFill>
          <a:effectLst>
            <a:outerShdw blurRad="38100" dist="38100" dir="2700000" algn="tl">
              <a:srgbClr val="000000">
                <a:alpha val="43137"/>
              </a:srgbClr>
            </a:outerShdw>
          </a:effectLst>
          <a:latin typeface="+mj-lt"/>
          <a:ea typeface="+mj-ea"/>
          <a:cs typeface="+mj-cs"/>
        </a:defRPr>
      </a:lvl1pPr>
    </p:titleStyle>
    <p:bodyStyle>
      <a:lvl1pPr marL="342900" indent="-342900" algn="l" defTabSz="914400" rtl="0" eaLnBrk="1" latinLnBrk="0" hangingPunct="1">
        <a:spcBef>
          <a:spcPts val="0"/>
        </a:spcBef>
        <a:spcAft>
          <a:spcPts val="600"/>
        </a:spcAft>
        <a:buFont typeface="Arial" pitchFamily="34" charset="0"/>
        <a:buChar char="•"/>
        <a:defRPr sz="2800" kern="1200">
          <a:solidFill>
            <a:schemeClr val="bg1"/>
          </a:solidFill>
          <a:latin typeface="+mn-lt"/>
          <a:ea typeface="+mn-ea"/>
          <a:cs typeface="+mn-cs"/>
        </a:defRPr>
      </a:lvl1pPr>
      <a:lvl2pPr marL="742950" indent="-285750" algn="l" defTabSz="914400" rtl="0" eaLnBrk="1" latinLnBrk="0" hangingPunct="1">
        <a:spcBef>
          <a:spcPts val="0"/>
        </a:spcBef>
        <a:spcAft>
          <a:spcPts val="600"/>
        </a:spcAft>
        <a:buFont typeface="Arial" pitchFamily="34" charset="0"/>
        <a:buChar char="–"/>
        <a:defRPr sz="2400" kern="1200">
          <a:solidFill>
            <a:schemeClr val="bg1"/>
          </a:solidFill>
          <a:latin typeface="+mn-lt"/>
          <a:ea typeface="+mn-ea"/>
          <a:cs typeface="+mn-cs"/>
        </a:defRPr>
      </a:lvl2pPr>
      <a:lvl3pPr marL="1143000" indent="-228600" algn="l" defTabSz="914400" rtl="0" eaLnBrk="1" latinLnBrk="0" hangingPunct="1">
        <a:spcBef>
          <a:spcPts val="0"/>
        </a:spcBef>
        <a:spcAft>
          <a:spcPts val="600"/>
        </a:spcAft>
        <a:buFont typeface="Arial" pitchFamily="34" charset="0"/>
        <a:buChar char="•"/>
        <a:defRPr sz="2000" kern="1200">
          <a:solidFill>
            <a:schemeClr val="bg1"/>
          </a:solidFill>
          <a:latin typeface="+mn-lt"/>
          <a:ea typeface="+mn-ea"/>
          <a:cs typeface="+mn-cs"/>
        </a:defRPr>
      </a:lvl3pPr>
      <a:lvl4pPr marL="1600200" indent="-228600" algn="l" defTabSz="914400" rtl="0" eaLnBrk="1" latinLnBrk="0" hangingPunct="1">
        <a:spcBef>
          <a:spcPts val="0"/>
        </a:spcBef>
        <a:spcAft>
          <a:spcPts val="600"/>
        </a:spcAft>
        <a:buFont typeface="Arial" pitchFamily="34" charset="0"/>
        <a:buChar char="–"/>
        <a:defRPr sz="1800" kern="1200">
          <a:solidFill>
            <a:schemeClr val="bg1"/>
          </a:solidFill>
          <a:latin typeface="+mn-lt"/>
          <a:ea typeface="+mn-ea"/>
          <a:cs typeface="+mn-cs"/>
        </a:defRPr>
      </a:lvl4pPr>
      <a:lvl5pPr marL="2057400" indent="-228600" algn="l" defTabSz="914400" rtl="0" eaLnBrk="1" latinLnBrk="0" hangingPunct="1">
        <a:spcBef>
          <a:spcPts val="0"/>
        </a:spcBef>
        <a:spcAft>
          <a:spcPts val="600"/>
        </a:spcAft>
        <a:buFont typeface="Arial" pitchFamily="34" charset="0"/>
        <a:buChar char="»"/>
        <a:defRPr sz="1800" kern="1200">
          <a:solidFill>
            <a:schemeClr val="bg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idx="1"/>
          </p:nvPr>
        </p:nvSpPr>
        <p:spPr/>
        <p:txBody>
          <a:bodyPr/>
          <a:lstStyle/>
          <a:p>
            <a:endParaRPr lang="pt-BR"/>
          </a:p>
        </p:txBody>
      </p:sp>
      <p:pic>
        <p:nvPicPr>
          <p:cNvPr id="1026" name="Picture 2" descr="C:\Users\Pi e John\Documents\João\Formulários\JT_site.apresentacao.jpg"/>
          <p:cNvPicPr>
            <a:picLocks noChangeAspect="1" noChangeArrowheads="1"/>
          </p:cNvPicPr>
          <p:nvPr/>
        </p:nvPicPr>
        <p:blipFill>
          <a:blip r:embed="rId2" cstate="print"/>
          <a:srcRect/>
          <a:stretch>
            <a:fillRect/>
          </a:stretch>
        </p:blipFill>
        <p:spPr bwMode="auto">
          <a:xfrm>
            <a:off x="-37234" y="-24"/>
            <a:ext cx="9943270" cy="6858024"/>
          </a:xfrm>
          <a:prstGeom prst="rect">
            <a:avLst/>
          </a:prstGeom>
          <a:noFill/>
        </p:spPr>
      </p:pic>
    </p:spTree>
  </p:cSld>
  <p:clrMapOvr>
    <a:masterClrMapping/>
  </p:clrMapOvr>
  <p:transition spd="med" advTm="2000">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p:txBody>
          <a:bodyPr/>
          <a:lstStyle/>
          <a:p>
            <a:r>
              <a:rPr lang="pt-BR" dirty="0" smtClean="0"/>
              <a:t>O que é inovação participativa?</a:t>
            </a:r>
            <a:endParaRPr lang="pt-BR" dirty="0"/>
          </a:p>
        </p:txBody>
      </p:sp>
      <p:sp>
        <p:nvSpPr>
          <p:cNvPr id="5" name="Espaço Reservado para Conteúdo 4"/>
          <p:cNvSpPr>
            <a:spLocks noGrp="1"/>
          </p:cNvSpPr>
          <p:nvPr>
            <p:ph idx="1"/>
          </p:nvPr>
        </p:nvSpPr>
        <p:spPr/>
        <p:txBody>
          <a:bodyPr/>
          <a:lstStyle/>
          <a:p>
            <a:pPr marL="0" indent="0">
              <a:spcAft>
                <a:spcPts val="2400"/>
              </a:spcAft>
            </a:pPr>
            <a:r>
              <a:rPr lang="pt-BR" dirty="0" smtClean="0"/>
              <a:t>Foi inspirado nos programas de incremento de qualidade criados no Japão e nos EUA nas décadas de 80 e 90.</a:t>
            </a:r>
          </a:p>
          <a:p>
            <a:pPr marL="0" indent="0"/>
            <a:r>
              <a:rPr lang="pt-BR" dirty="0" smtClean="0"/>
              <a:t>Reúne características importantes para estimular a inovação nas organizações:</a:t>
            </a:r>
          </a:p>
          <a:p>
            <a:pPr marL="1077913" lvl="1" indent="-334963"/>
            <a:r>
              <a:rPr lang="pt-BR" dirty="0" smtClean="0">
                <a:solidFill>
                  <a:srgbClr val="FFFF66"/>
                </a:solidFill>
              </a:rPr>
              <a:t>Favorece a soma de experiências muito ricas;</a:t>
            </a:r>
          </a:p>
        </p:txBody>
      </p:sp>
    </p:spTree>
  </p:cSld>
  <p:clrMapOvr>
    <a:masterClrMapping/>
  </p:clrMapOvr>
  <p:transition spd="med" advTm="2000">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p:txBody>
          <a:bodyPr/>
          <a:lstStyle/>
          <a:p>
            <a:r>
              <a:rPr lang="pt-BR" dirty="0" smtClean="0"/>
              <a:t>O que é inovação participativa?</a:t>
            </a:r>
            <a:endParaRPr lang="pt-BR" dirty="0"/>
          </a:p>
        </p:txBody>
      </p:sp>
      <p:sp>
        <p:nvSpPr>
          <p:cNvPr id="5" name="Espaço Reservado para Conteúdo 4"/>
          <p:cNvSpPr>
            <a:spLocks noGrp="1"/>
          </p:cNvSpPr>
          <p:nvPr>
            <p:ph idx="1"/>
          </p:nvPr>
        </p:nvSpPr>
        <p:spPr/>
        <p:txBody>
          <a:bodyPr/>
          <a:lstStyle/>
          <a:p>
            <a:pPr marL="0" indent="0">
              <a:spcAft>
                <a:spcPts val="2400"/>
              </a:spcAft>
            </a:pPr>
            <a:r>
              <a:rPr lang="pt-BR" dirty="0" smtClean="0"/>
              <a:t>Foi inspirado nos programas de incremento de qualidade criados no Japão e nos EUA nas décadas de 80 e 90.</a:t>
            </a:r>
          </a:p>
          <a:p>
            <a:pPr marL="0" indent="0"/>
            <a:r>
              <a:rPr lang="pt-BR" dirty="0" smtClean="0"/>
              <a:t>Reúne características importantes para estimular a inovação nas organizações:</a:t>
            </a:r>
          </a:p>
          <a:p>
            <a:pPr marL="1077913" lvl="1" indent="-334963"/>
            <a:r>
              <a:rPr lang="pt-BR" dirty="0" smtClean="0">
                <a:solidFill>
                  <a:srgbClr val="FFFF66"/>
                </a:solidFill>
              </a:rPr>
              <a:t>Favorece a soma de experiências muito ricas;</a:t>
            </a:r>
          </a:p>
          <a:p>
            <a:pPr marL="1077913" lvl="1" indent="-334963"/>
            <a:r>
              <a:rPr lang="pt-BR" dirty="0" smtClean="0">
                <a:solidFill>
                  <a:srgbClr val="FFFF66"/>
                </a:solidFill>
              </a:rPr>
              <a:t>Estimula a participação;</a:t>
            </a:r>
          </a:p>
        </p:txBody>
      </p:sp>
    </p:spTree>
  </p:cSld>
  <p:clrMapOvr>
    <a:masterClrMapping/>
  </p:clrMapOvr>
  <p:transition spd="med" advTm="2000">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p:txBody>
          <a:bodyPr/>
          <a:lstStyle/>
          <a:p>
            <a:r>
              <a:rPr lang="pt-BR" dirty="0" smtClean="0"/>
              <a:t>O que é inovação participativa?</a:t>
            </a:r>
            <a:endParaRPr lang="pt-BR" dirty="0"/>
          </a:p>
        </p:txBody>
      </p:sp>
      <p:sp>
        <p:nvSpPr>
          <p:cNvPr id="5" name="Espaço Reservado para Conteúdo 4"/>
          <p:cNvSpPr>
            <a:spLocks noGrp="1"/>
          </p:cNvSpPr>
          <p:nvPr>
            <p:ph idx="1"/>
          </p:nvPr>
        </p:nvSpPr>
        <p:spPr/>
        <p:txBody>
          <a:bodyPr/>
          <a:lstStyle/>
          <a:p>
            <a:pPr marL="0" indent="0">
              <a:spcAft>
                <a:spcPts val="2400"/>
              </a:spcAft>
            </a:pPr>
            <a:r>
              <a:rPr lang="pt-BR" dirty="0" smtClean="0"/>
              <a:t>Foi inspirado nos programas de incremento de qualidade criados no Japão e nos EUA nas décadas de 80 e 90.</a:t>
            </a:r>
          </a:p>
          <a:p>
            <a:pPr marL="0" indent="0"/>
            <a:r>
              <a:rPr lang="pt-BR" dirty="0" smtClean="0"/>
              <a:t>Reúne características importantes para estimular a inovação nas organizações:</a:t>
            </a:r>
          </a:p>
          <a:p>
            <a:pPr marL="1077913" lvl="1" indent="-334963"/>
            <a:r>
              <a:rPr lang="pt-BR" dirty="0" smtClean="0">
                <a:solidFill>
                  <a:srgbClr val="FFFF66"/>
                </a:solidFill>
              </a:rPr>
              <a:t>Favorece a soma de experiências muito ricas;</a:t>
            </a:r>
          </a:p>
          <a:p>
            <a:pPr marL="1077913" lvl="1" indent="-334963"/>
            <a:r>
              <a:rPr lang="pt-BR" dirty="0" smtClean="0">
                <a:solidFill>
                  <a:srgbClr val="FFFF66"/>
                </a:solidFill>
              </a:rPr>
              <a:t>Estimula a participação;</a:t>
            </a:r>
          </a:p>
          <a:p>
            <a:pPr marL="1077913" lvl="1" indent="-334963"/>
            <a:r>
              <a:rPr lang="pt-BR" dirty="0" smtClean="0">
                <a:solidFill>
                  <a:srgbClr val="FFFF66"/>
                </a:solidFill>
              </a:rPr>
              <a:t>É financeiramente auto-sustentável.</a:t>
            </a:r>
          </a:p>
          <a:p>
            <a:pPr lvl="1"/>
            <a:endParaRPr lang="pt-BR" dirty="0"/>
          </a:p>
        </p:txBody>
      </p:sp>
    </p:spTree>
  </p:cSld>
  <p:clrMapOvr>
    <a:masterClrMapping/>
  </p:clrMapOvr>
  <p:transition spd="med" advTm="2000">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E como usar?</a:t>
            </a:r>
            <a:endParaRPr lang="pt-BR" dirty="0"/>
          </a:p>
        </p:txBody>
      </p:sp>
      <p:sp>
        <p:nvSpPr>
          <p:cNvPr id="3" name="Espaço Reservado para Conteúdo 2"/>
          <p:cNvSpPr>
            <a:spLocks noGrp="1"/>
          </p:cNvSpPr>
          <p:nvPr>
            <p:ph idx="1"/>
          </p:nvPr>
        </p:nvSpPr>
        <p:spPr/>
        <p:txBody>
          <a:bodyPr/>
          <a:lstStyle/>
          <a:p>
            <a:r>
              <a:rPr lang="pt-BR" dirty="0" smtClean="0"/>
              <a:t>No início é necessário determinar onde estamos em termos de gestão dos processos produtivos e administrativos. Temos que saber se:</a:t>
            </a:r>
          </a:p>
          <a:p>
            <a:pPr lvl="1" algn="l"/>
            <a:r>
              <a:rPr lang="pt-BR" dirty="0" smtClean="0">
                <a:solidFill>
                  <a:srgbClr val="FFFF66"/>
                </a:solidFill>
              </a:rPr>
              <a:t>Os processos são controlados (como são executados, quem os executa, quem recebe os resultados, etc .....)?</a:t>
            </a:r>
          </a:p>
          <a:p>
            <a:pPr lvl="1" algn="l"/>
            <a:r>
              <a:rPr lang="pt-BR" dirty="0" smtClean="0">
                <a:solidFill>
                  <a:srgbClr val="FFFF66"/>
                </a:solidFill>
              </a:rPr>
              <a:t>Os processos (não somente as atividades) são gerenciados com vistas à </a:t>
            </a:r>
            <a:r>
              <a:rPr lang="pt-BR" i="1" dirty="0" smtClean="0">
                <a:solidFill>
                  <a:srgbClr val="FFFF66"/>
                </a:solidFill>
              </a:rPr>
              <a:t>performance</a:t>
            </a:r>
            <a:r>
              <a:rPr lang="pt-BR" dirty="0" smtClean="0">
                <a:solidFill>
                  <a:srgbClr val="FFFF66"/>
                </a:solidFill>
              </a:rPr>
              <a:t> global?</a:t>
            </a:r>
          </a:p>
          <a:p>
            <a:pPr lvl="1" algn="l"/>
            <a:r>
              <a:rPr lang="pt-BR" dirty="0" smtClean="0">
                <a:solidFill>
                  <a:srgbClr val="FFFF66"/>
                </a:solidFill>
              </a:rPr>
              <a:t>A definição dos processos é feita de maneira proativa ou reativa?</a:t>
            </a:r>
          </a:p>
          <a:p>
            <a:pPr lvl="1" algn="l"/>
            <a:r>
              <a:rPr lang="pt-BR" dirty="0" smtClean="0">
                <a:solidFill>
                  <a:srgbClr val="FFFF66"/>
                </a:solidFill>
              </a:rPr>
              <a:t>Há controles e registros quantitativos dos processos?</a:t>
            </a:r>
          </a:p>
          <a:p>
            <a:pPr lvl="1" algn="l"/>
            <a:r>
              <a:rPr lang="pt-BR" dirty="0" smtClean="0">
                <a:solidFill>
                  <a:srgbClr val="FFFF66"/>
                </a:solidFill>
              </a:rPr>
              <a:t>Os aperfeiçoamentos ocorrem continuamente ou esporadicamente?</a:t>
            </a:r>
          </a:p>
          <a:p>
            <a:pPr lvl="1"/>
            <a:endParaRPr lang="pt-BR" dirty="0">
              <a:solidFill>
                <a:srgbClr val="FFFF66"/>
              </a:solidFill>
            </a:endParaRPr>
          </a:p>
        </p:txBody>
      </p:sp>
    </p:spTree>
  </p:cSld>
  <p:clrMapOvr>
    <a:masterClrMapping/>
  </p:clrMapOvr>
  <p:transition spd="med" advTm="27000">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E como usar?</a:t>
            </a:r>
            <a:endParaRPr lang="pt-BR" dirty="0"/>
          </a:p>
        </p:txBody>
      </p:sp>
      <p:sp>
        <p:nvSpPr>
          <p:cNvPr id="3" name="Espaço Reservado para Conteúdo 2"/>
          <p:cNvSpPr>
            <a:spLocks noGrp="1"/>
          </p:cNvSpPr>
          <p:nvPr>
            <p:ph idx="1"/>
          </p:nvPr>
        </p:nvSpPr>
        <p:spPr/>
        <p:txBody>
          <a:bodyPr/>
          <a:lstStyle/>
          <a:p>
            <a:r>
              <a:rPr lang="pt-BR" dirty="0" smtClean="0"/>
              <a:t>No início é necessário determinar nosso estágio de maturidade.</a:t>
            </a:r>
            <a:endParaRPr lang="pt-BR" dirty="0"/>
          </a:p>
        </p:txBody>
      </p:sp>
      <p:pic>
        <p:nvPicPr>
          <p:cNvPr id="1028" name="Picture 4"/>
          <p:cNvPicPr>
            <a:picLocks noChangeAspect="1" noChangeArrowheads="1"/>
          </p:cNvPicPr>
          <p:nvPr/>
        </p:nvPicPr>
        <p:blipFill>
          <a:blip r:embed="rId2" cstate="print"/>
          <a:srcRect/>
          <a:stretch>
            <a:fillRect/>
          </a:stretch>
        </p:blipFill>
        <p:spPr bwMode="auto">
          <a:xfrm>
            <a:off x="309530" y="2341564"/>
            <a:ext cx="9063310" cy="4016394"/>
          </a:xfrm>
          <a:prstGeom prst="rect">
            <a:avLst/>
          </a:prstGeom>
          <a:noFill/>
          <a:ln w="9525">
            <a:noFill/>
            <a:miter lim="800000"/>
            <a:headEnd/>
            <a:tailEnd/>
          </a:ln>
          <a:effectLst/>
        </p:spPr>
      </p:pic>
    </p:spTree>
  </p:cSld>
  <p:clrMapOvr>
    <a:masterClrMapping/>
  </p:clrMapOvr>
  <p:transition spd="med" advTm="15000">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E como usar?</a:t>
            </a:r>
            <a:endParaRPr lang="pt-BR" dirty="0"/>
          </a:p>
        </p:txBody>
      </p:sp>
      <p:sp>
        <p:nvSpPr>
          <p:cNvPr id="3" name="Espaço Reservado para Conteúdo 2"/>
          <p:cNvSpPr>
            <a:spLocks noGrp="1"/>
          </p:cNvSpPr>
          <p:nvPr>
            <p:ph idx="1"/>
          </p:nvPr>
        </p:nvSpPr>
        <p:spPr/>
        <p:txBody>
          <a:bodyPr/>
          <a:lstStyle/>
          <a:p>
            <a:r>
              <a:rPr lang="pt-BR" dirty="0" smtClean="0"/>
              <a:t>Geralmente estamos mais à esquerda do gráfico.</a:t>
            </a:r>
            <a:endParaRPr lang="pt-BR" dirty="0"/>
          </a:p>
        </p:txBody>
      </p:sp>
    </p:spTree>
  </p:cSld>
  <p:clrMapOvr>
    <a:masterClrMapping/>
  </p:clrMapOvr>
  <p:transition spd="med" advTm="2000">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E como usar?</a:t>
            </a:r>
            <a:endParaRPr lang="pt-BR" dirty="0"/>
          </a:p>
        </p:txBody>
      </p:sp>
      <p:sp>
        <p:nvSpPr>
          <p:cNvPr id="3" name="Espaço Reservado para Conteúdo 2"/>
          <p:cNvSpPr>
            <a:spLocks noGrp="1"/>
          </p:cNvSpPr>
          <p:nvPr>
            <p:ph idx="1"/>
          </p:nvPr>
        </p:nvSpPr>
        <p:spPr/>
        <p:txBody>
          <a:bodyPr/>
          <a:lstStyle/>
          <a:p>
            <a:r>
              <a:rPr lang="pt-BR" dirty="0" smtClean="0"/>
              <a:t>Geralmente estamos mais à esquerda do gráfico.</a:t>
            </a:r>
          </a:p>
          <a:p>
            <a:endParaRPr lang="pt-BR" dirty="0" smtClean="0"/>
          </a:p>
          <a:p>
            <a:pPr algn="l"/>
            <a:r>
              <a:rPr lang="pt-BR" dirty="0" smtClean="0"/>
              <a:t>						</a:t>
            </a:r>
            <a:r>
              <a:rPr lang="pt-BR" b="1" dirty="0" smtClean="0">
                <a:solidFill>
                  <a:srgbClr val="FF0000"/>
                </a:solidFill>
                <a:effectLst>
                  <a:outerShdw blurRad="38100" dist="38100" dir="2700000" algn="tl">
                    <a:srgbClr val="000000">
                      <a:alpha val="43137"/>
                    </a:srgbClr>
                  </a:outerShdw>
                </a:effectLst>
              </a:rPr>
              <a:t>Isso significa que há  						um imenso potencial 						de ganhos.</a:t>
            </a:r>
          </a:p>
          <a:p>
            <a:pPr algn="l"/>
            <a:endParaRPr lang="pt-BR" dirty="0" smtClean="0"/>
          </a:p>
        </p:txBody>
      </p:sp>
      <p:pic>
        <p:nvPicPr>
          <p:cNvPr id="4" name="Picture 4"/>
          <p:cNvPicPr>
            <a:picLocks noChangeAspect="1" noChangeArrowheads="1"/>
          </p:cNvPicPr>
          <p:nvPr/>
        </p:nvPicPr>
        <p:blipFill>
          <a:blip r:embed="rId2" cstate="print"/>
          <a:srcRect/>
          <a:stretch>
            <a:fillRect/>
          </a:stretch>
        </p:blipFill>
        <p:spPr bwMode="auto">
          <a:xfrm>
            <a:off x="868725" y="2237628"/>
            <a:ext cx="3655647" cy="1620000"/>
          </a:xfrm>
          <a:prstGeom prst="rect">
            <a:avLst/>
          </a:prstGeom>
          <a:noFill/>
          <a:ln w="9525">
            <a:noFill/>
            <a:miter lim="800000"/>
            <a:headEnd/>
            <a:tailEnd/>
          </a:ln>
          <a:effectLst/>
        </p:spPr>
      </p:pic>
      <p:sp>
        <p:nvSpPr>
          <p:cNvPr id="5" name="Elipse 4"/>
          <p:cNvSpPr/>
          <p:nvPr/>
        </p:nvSpPr>
        <p:spPr>
          <a:xfrm>
            <a:off x="2024042" y="2182056"/>
            <a:ext cx="2643206" cy="1643074"/>
          </a:xfrm>
          <a:prstGeom prst="ellipse">
            <a:avLst/>
          </a:prstGeom>
          <a:noFill/>
          <a:ln>
            <a:solidFill>
              <a:srgbClr val="FFFF66"/>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cxnSp>
        <p:nvCxnSpPr>
          <p:cNvPr id="13" name="Conector de seta reta 12"/>
          <p:cNvCxnSpPr/>
          <p:nvPr/>
        </p:nvCxnSpPr>
        <p:spPr>
          <a:xfrm>
            <a:off x="4667248" y="3037724"/>
            <a:ext cx="1143008" cy="1588"/>
          </a:xfrm>
          <a:prstGeom prst="straightConnector1">
            <a:avLst/>
          </a:prstGeom>
          <a:ln w="28575">
            <a:solidFill>
              <a:srgbClr val="FFFF66"/>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med" advTm="4000">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E como usar?</a:t>
            </a:r>
            <a:endParaRPr lang="pt-BR" dirty="0"/>
          </a:p>
        </p:txBody>
      </p:sp>
      <p:sp>
        <p:nvSpPr>
          <p:cNvPr id="3" name="Espaço Reservado para Conteúdo 2"/>
          <p:cNvSpPr>
            <a:spLocks noGrp="1"/>
          </p:cNvSpPr>
          <p:nvPr>
            <p:ph idx="1"/>
          </p:nvPr>
        </p:nvSpPr>
        <p:spPr/>
        <p:txBody>
          <a:bodyPr/>
          <a:lstStyle/>
          <a:p>
            <a:r>
              <a:rPr lang="pt-BR" dirty="0" smtClean="0"/>
              <a:t>Geralmente estamos mais à esquerda do gráfico.</a:t>
            </a:r>
          </a:p>
          <a:p>
            <a:endParaRPr lang="pt-BR" dirty="0" smtClean="0"/>
          </a:p>
          <a:p>
            <a:pPr algn="l"/>
            <a:r>
              <a:rPr lang="pt-BR" dirty="0" smtClean="0"/>
              <a:t>						</a:t>
            </a:r>
            <a:r>
              <a:rPr lang="pt-BR" b="1" dirty="0" smtClean="0">
                <a:solidFill>
                  <a:srgbClr val="FF0000"/>
                </a:solidFill>
                <a:effectLst>
                  <a:outerShdw blurRad="38100" dist="38100" dir="2700000" algn="tl">
                    <a:srgbClr val="000000">
                      <a:alpha val="43137"/>
                    </a:srgbClr>
                  </a:outerShdw>
                </a:effectLst>
              </a:rPr>
              <a:t>Isso significa um 							imenso potencial de						ganhos.</a:t>
            </a:r>
          </a:p>
          <a:p>
            <a:pPr algn="l"/>
            <a:endParaRPr lang="pt-BR" dirty="0" smtClean="0"/>
          </a:p>
          <a:p>
            <a:pPr algn="l"/>
            <a:r>
              <a:rPr lang="pt-BR" dirty="0" smtClean="0">
                <a:solidFill>
                  <a:srgbClr val="FFFF66"/>
                </a:solidFill>
              </a:rPr>
              <a:t>O processo é estruturado em apenas três fases:</a:t>
            </a:r>
          </a:p>
          <a:p>
            <a:pPr lvl="1" algn="l"/>
            <a:r>
              <a:rPr lang="pt-BR" dirty="0" smtClean="0">
                <a:solidFill>
                  <a:srgbClr val="FFFF66"/>
                </a:solidFill>
              </a:rPr>
              <a:t>Estabelecer os objetivos;</a:t>
            </a:r>
          </a:p>
          <a:p>
            <a:pPr lvl="1" algn="l"/>
            <a:r>
              <a:rPr lang="pt-BR" dirty="0" smtClean="0">
                <a:solidFill>
                  <a:srgbClr val="FFFF66"/>
                </a:solidFill>
              </a:rPr>
              <a:t>Projetar a rede de conhecimentos;</a:t>
            </a:r>
          </a:p>
          <a:p>
            <a:pPr lvl="1" algn="l"/>
            <a:r>
              <a:rPr lang="pt-BR" dirty="0" smtClean="0">
                <a:solidFill>
                  <a:srgbClr val="FFFF66"/>
                </a:solidFill>
              </a:rPr>
              <a:t>Implantar e acompanhar.</a:t>
            </a:r>
            <a:endParaRPr lang="pt-BR" dirty="0">
              <a:solidFill>
                <a:srgbClr val="FFFF66"/>
              </a:solidFill>
            </a:endParaRPr>
          </a:p>
        </p:txBody>
      </p:sp>
      <p:pic>
        <p:nvPicPr>
          <p:cNvPr id="4" name="Picture 4"/>
          <p:cNvPicPr>
            <a:picLocks noChangeAspect="1" noChangeArrowheads="1"/>
          </p:cNvPicPr>
          <p:nvPr/>
        </p:nvPicPr>
        <p:blipFill>
          <a:blip r:embed="rId2" cstate="print"/>
          <a:srcRect/>
          <a:stretch>
            <a:fillRect/>
          </a:stretch>
        </p:blipFill>
        <p:spPr bwMode="auto">
          <a:xfrm>
            <a:off x="868725" y="2237628"/>
            <a:ext cx="3655647" cy="1620000"/>
          </a:xfrm>
          <a:prstGeom prst="rect">
            <a:avLst/>
          </a:prstGeom>
          <a:noFill/>
          <a:ln w="9525">
            <a:noFill/>
            <a:miter lim="800000"/>
            <a:headEnd/>
            <a:tailEnd/>
          </a:ln>
          <a:effectLst/>
        </p:spPr>
      </p:pic>
      <p:sp>
        <p:nvSpPr>
          <p:cNvPr id="5" name="Elipse 4"/>
          <p:cNvSpPr/>
          <p:nvPr/>
        </p:nvSpPr>
        <p:spPr>
          <a:xfrm>
            <a:off x="2024042" y="2182056"/>
            <a:ext cx="2643206" cy="1643074"/>
          </a:xfrm>
          <a:prstGeom prst="ellipse">
            <a:avLst/>
          </a:prstGeom>
          <a:noFill/>
          <a:ln>
            <a:solidFill>
              <a:srgbClr val="FFFF66"/>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cxnSp>
        <p:nvCxnSpPr>
          <p:cNvPr id="13" name="Conector de seta reta 12"/>
          <p:cNvCxnSpPr/>
          <p:nvPr/>
        </p:nvCxnSpPr>
        <p:spPr>
          <a:xfrm>
            <a:off x="4667248" y="3037724"/>
            <a:ext cx="1143008" cy="1588"/>
          </a:xfrm>
          <a:prstGeom prst="straightConnector1">
            <a:avLst/>
          </a:prstGeom>
          <a:ln w="28575">
            <a:solidFill>
              <a:srgbClr val="FFFF66"/>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med" advTm="8000">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Estabelecer os objetivos</a:t>
            </a:r>
            <a:endParaRPr lang="pt-BR" dirty="0"/>
          </a:p>
        </p:txBody>
      </p:sp>
      <p:sp>
        <p:nvSpPr>
          <p:cNvPr id="3" name="Espaço Reservado para Conteúdo 2"/>
          <p:cNvSpPr>
            <a:spLocks noGrp="1"/>
          </p:cNvSpPr>
          <p:nvPr>
            <p:ph idx="1"/>
          </p:nvPr>
        </p:nvSpPr>
        <p:spPr/>
        <p:txBody>
          <a:bodyPr/>
          <a:lstStyle/>
          <a:p>
            <a:r>
              <a:rPr lang="pt-BR" dirty="0" smtClean="0"/>
              <a:t>Estabelecer os objetivos significa:</a:t>
            </a:r>
          </a:p>
          <a:p>
            <a:pPr lvl="1"/>
            <a:r>
              <a:rPr lang="pt-BR" dirty="0" smtClean="0">
                <a:solidFill>
                  <a:srgbClr val="FFFF66"/>
                </a:solidFill>
              </a:rPr>
              <a:t>Determinar as metas para criação de valor ao longo do tempo;</a:t>
            </a:r>
          </a:p>
          <a:p>
            <a:pPr lvl="1"/>
            <a:r>
              <a:rPr lang="pt-BR" dirty="0" smtClean="0">
                <a:solidFill>
                  <a:srgbClr val="FFFF66"/>
                </a:solidFill>
              </a:rPr>
              <a:t>Delimitar as áreas da organização que serão visadas pelo programa de inovação participativa;</a:t>
            </a:r>
          </a:p>
          <a:p>
            <a:pPr lvl="1"/>
            <a:r>
              <a:rPr lang="pt-BR" dirty="0" smtClean="0">
                <a:solidFill>
                  <a:srgbClr val="FFFF66"/>
                </a:solidFill>
              </a:rPr>
              <a:t>Priorizar o cliente como principal beneficiado pelas idéias e inovações a serem implantadas.</a:t>
            </a:r>
          </a:p>
          <a:p>
            <a:pPr lvl="1"/>
            <a:endParaRPr lang="pt-BR" dirty="0">
              <a:solidFill>
                <a:srgbClr val="FFFF66"/>
              </a:solidFill>
            </a:endParaRPr>
          </a:p>
        </p:txBody>
      </p:sp>
    </p:spTree>
  </p:cSld>
  <p:clrMapOvr>
    <a:masterClrMapping/>
  </p:clrMapOvr>
  <p:transition spd="med" advTm="15000">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Projetar a rede</a:t>
            </a:r>
            <a:endParaRPr lang="pt-BR" dirty="0"/>
          </a:p>
        </p:txBody>
      </p:sp>
      <p:sp>
        <p:nvSpPr>
          <p:cNvPr id="3" name="Espaço Reservado para Conteúdo 2"/>
          <p:cNvSpPr>
            <a:spLocks noGrp="1"/>
          </p:cNvSpPr>
          <p:nvPr>
            <p:ph idx="1"/>
          </p:nvPr>
        </p:nvSpPr>
        <p:spPr/>
        <p:txBody>
          <a:bodyPr/>
          <a:lstStyle/>
          <a:p>
            <a:r>
              <a:rPr lang="pt-BR" dirty="0" smtClean="0"/>
              <a:t>Projetar a rede de conhecimentos é a fase mais trabalhosa do projeto. Compreende oito etapas.</a:t>
            </a:r>
          </a:p>
        </p:txBody>
      </p:sp>
    </p:spTree>
  </p:cSld>
  <p:clrMapOvr>
    <a:masterClrMapping/>
  </p:clrMapOvr>
  <p:transition spd="med" advTm="3000">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ço Reservado para Conteúdo 4"/>
          <p:cNvSpPr>
            <a:spLocks noGrp="1"/>
          </p:cNvSpPr>
          <p:nvPr>
            <p:ph idx="1"/>
          </p:nvPr>
        </p:nvSpPr>
        <p:spPr>
          <a:xfrm>
            <a:off x="495300" y="285729"/>
            <a:ext cx="8915400" cy="6429420"/>
          </a:xfrm>
        </p:spPr>
        <p:txBody>
          <a:bodyPr>
            <a:normAutofit/>
          </a:bodyPr>
          <a:lstStyle/>
          <a:p>
            <a:pPr marL="0" indent="0" algn="just">
              <a:spcAft>
                <a:spcPts val="1200"/>
              </a:spcAft>
            </a:pPr>
            <a:r>
              <a:rPr lang="pt-BR" sz="1600" smtClean="0"/>
              <a:t>No </a:t>
            </a:r>
            <a:r>
              <a:rPr lang="pt-BR" sz="1600" dirty="0" smtClean="0"/>
              <a:t>mundo inteiro, os últimos meses têm sido consumidos por grandes preocupações sobre como sobreviver à crise: falências, fechamentos de fábricas, cortes de pessoal, férias coletivas e paralisação ou forte redução no ritmo dos investimentos em praticamente todas as empresas e segmentos de mercado – é só o que se ouve mundo afora.</a:t>
            </a:r>
          </a:p>
          <a:p>
            <a:pPr marL="0" indent="0" algn="just">
              <a:spcAft>
                <a:spcPts val="1200"/>
              </a:spcAft>
            </a:pPr>
            <a:r>
              <a:rPr lang="pt-BR" sz="1600" dirty="0" smtClean="0"/>
              <a:t>É compreensível – a crise é gravíssima e, neste instante, sobreviver é o mais importante. Acontece que, felizmente, as crises passam e o mundo quase sempre emerge melhor delas. Dias antes da reunião de líderes dos países que formam o G20, </a:t>
            </a:r>
            <a:r>
              <a:rPr lang="pt-BR" sz="1600" dirty="0" err="1" smtClean="0"/>
              <a:t>Angela</a:t>
            </a:r>
            <a:r>
              <a:rPr lang="pt-BR" sz="1600" dirty="0" smtClean="0"/>
              <a:t> </a:t>
            </a:r>
            <a:r>
              <a:rPr lang="pt-BR" sz="1600" dirty="0" err="1" smtClean="0"/>
              <a:t>Merkel</a:t>
            </a:r>
            <a:r>
              <a:rPr lang="pt-BR" sz="1600" dirty="0" smtClean="0"/>
              <a:t>, Primeira Ministra da Alemanha, externou sua maior preocupação: como preparar os países, antes ricos e agora endividados e com enormes desequilíbrios fiscais, para os tempos pós-crise? Como enfrentar as pressões inflacionárias que sem dúvida surgirão?</a:t>
            </a:r>
          </a:p>
          <a:p>
            <a:pPr marL="0" indent="0" algn="just">
              <a:spcAft>
                <a:spcPts val="1200"/>
              </a:spcAft>
            </a:pPr>
            <a:r>
              <a:rPr lang="pt-BR" sz="1600" dirty="0" smtClean="0"/>
              <a:t>Empresários e executivos enfrentarão um dilema semelhante. Os mercados serão diferentes, as normas e regulamentos provavelmente mais duros, o crédito será escasso por um bom tempo e os cenários ainda não estão nitidamente delineados. Isso significa que, nos próximos doze meses, as pessoas que comandam as organizações terão que pilotar seus “jumbos” em meio a uma grande tormenta, ao mesmo tempo e na mesma cadeira em que terão que projetar novas aeronaves e aeroportos. Será difícil – mas não impossível.</a:t>
            </a:r>
          </a:p>
          <a:p>
            <a:pPr marL="0" indent="0" algn="just">
              <a:spcAft>
                <a:spcPts val="2400"/>
              </a:spcAft>
            </a:pPr>
            <a:r>
              <a:rPr lang="pt-BR" sz="1600" dirty="0" smtClean="0"/>
              <a:t>Usar a inteligência que já existe na organização é chave neste processo, e a isso se dá o nome de “inovação participativa”. A apresentação que se segue foi inspirada na palestra proferida na Câmara de Comércio França-Brasil pela Professora  Marie Reine </a:t>
            </a:r>
            <a:r>
              <a:rPr lang="pt-BR" sz="1600" dirty="0" err="1" smtClean="0"/>
              <a:t>Boudarel</a:t>
            </a:r>
            <a:r>
              <a:rPr lang="pt-BR" sz="1600" dirty="0" smtClean="0"/>
              <a:t>,  da </a:t>
            </a:r>
            <a:r>
              <a:rPr lang="fr-FR" sz="1600" i="1" dirty="0" smtClean="0"/>
              <a:t>Ecole National Supérieure des Mines de Saint Etienne</a:t>
            </a:r>
            <a:r>
              <a:rPr lang="fr-FR" sz="1600" dirty="0" smtClean="0"/>
              <a:t>. Ela indica caminhos para atrair todos os </a:t>
            </a:r>
            <a:r>
              <a:rPr lang="fr-FR" sz="1600" i="1" dirty="0" smtClean="0"/>
              <a:t>stakeholders</a:t>
            </a:r>
            <a:r>
              <a:rPr lang="fr-FR" sz="1600" dirty="0" smtClean="0"/>
              <a:t> para os projetos de renovação e, através deles, construir as bases para a real criação de valor no novo ambiente.</a:t>
            </a:r>
          </a:p>
          <a:p>
            <a:pPr marL="0" indent="0" algn="just">
              <a:spcAft>
                <a:spcPts val="1200"/>
              </a:spcAft>
            </a:pPr>
            <a:r>
              <a:rPr lang="fr-FR" sz="1600" b="1" dirty="0" smtClean="0">
                <a:effectLst>
                  <a:outerShdw blurRad="38100" dist="38100" dir="2700000" algn="tl">
                    <a:srgbClr val="000000">
                      <a:alpha val="43137"/>
                    </a:srgbClr>
                  </a:outerShdw>
                </a:effectLst>
              </a:rPr>
              <a:t>João Telles Corrêa Filho</a:t>
            </a:r>
          </a:p>
          <a:p>
            <a:pPr marL="0" indent="0" algn="just">
              <a:spcAft>
                <a:spcPts val="1200"/>
              </a:spcAft>
            </a:pPr>
            <a:endParaRPr lang="pt-BR" sz="1600" dirty="0" smtClean="0"/>
          </a:p>
          <a:p>
            <a:pPr marL="0" indent="0" algn="just">
              <a:spcAft>
                <a:spcPts val="1200"/>
              </a:spcAft>
            </a:pPr>
            <a:endParaRPr lang="pt-BR" sz="1600" dirty="0"/>
          </a:p>
        </p:txBody>
      </p:sp>
    </p:spTree>
  </p:cSld>
  <p:clrMapOvr>
    <a:masterClrMapping/>
  </p:clrMapOvr>
  <p:transition spd="med" advTm="82000">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Projetar a rede</a:t>
            </a:r>
            <a:endParaRPr lang="pt-BR" dirty="0"/>
          </a:p>
        </p:txBody>
      </p:sp>
      <p:sp>
        <p:nvSpPr>
          <p:cNvPr id="3" name="Espaço Reservado para Conteúdo 2"/>
          <p:cNvSpPr>
            <a:spLocks noGrp="1"/>
          </p:cNvSpPr>
          <p:nvPr>
            <p:ph idx="1"/>
          </p:nvPr>
        </p:nvSpPr>
        <p:spPr/>
        <p:txBody>
          <a:bodyPr/>
          <a:lstStyle/>
          <a:p>
            <a:r>
              <a:rPr lang="pt-BR" dirty="0" smtClean="0"/>
              <a:t>Projetar a rede de conhecimentos é a fase mais trabalhosa do projeto. Compreende oito etapas.</a:t>
            </a:r>
          </a:p>
        </p:txBody>
      </p:sp>
      <p:sp>
        <p:nvSpPr>
          <p:cNvPr id="7" name="Retângulo de cantos arredondados 6"/>
          <p:cNvSpPr/>
          <p:nvPr/>
        </p:nvSpPr>
        <p:spPr>
          <a:xfrm>
            <a:off x="595282" y="2714620"/>
            <a:ext cx="1872000" cy="1152000"/>
          </a:xfrm>
          <a:prstGeom prst="roundRect">
            <a:avLst/>
          </a:prstGeom>
          <a:solidFill>
            <a:schemeClr val="accent3">
              <a:lumMod val="40000"/>
              <a:lumOff val="6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400" b="1" dirty="0" smtClean="0">
                <a:solidFill>
                  <a:schemeClr val="tx2">
                    <a:lumMod val="50000"/>
                  </a:schemeClr>
                </a:solidFill>
                <a:effectLst>
                  <a:outerShdw blurRad="38100" dist="38100" dir="2700000" algn="tl">
                    <a:srgbClr val="000000">
                      <a:alpha val="43137"/>
                    </a:srgbClr>
                  </a:outerShdw>
                </a:effectLst>
              </a:rPr>
              <a:t>ESTABELECIMENTO DAS POLÍTICAS GERAIS</a:t>
            </a:r>
            <a:endParaRPr lang="pt-BR" sz="1400" b="1" dirty="0">
              <a:solidFill>
                <a:schemeClr val="tx2">
                  <a:lumMod val="50000"/>
                </a:schemeClr>
              </a:solidFill>
              <a:effectLst>
                <a:outerShdw blurRad="38100" dist="38100" dir="2700000" algn="tl">
                  <a:srgbClr val="000000">
                    <a:alpha val="43137"/>
                  </a:srgbClr>
                </a:outerShdw>
              </a:effectLst>
            </a:endParaRPr>
          </a:p>
        </p:txBody>
      </p:sp>
    </p:spTree>
  </p:cSld>
  <p:clrMapOvr>
    <a:masterClrMapping/>
  </p:clrMapOvr>
  <p:transition spd="med" advTm="2000">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Projetar a rede</a:t>
            </a:r>
            <a:endParaRPr lang="pt-BR" dirty="0"/>
          </a:p>
        </p:txBody>
      </p:sp>
      <p:sp>
        <p:nvSpPr>
          <p:cNvPr id="3" name="Espaço Reservado para Conteúdo 2"/>
          <p:cNvSpPr>
            <a:spLocks noGrp="1"/>
          </p:cNvSpPr>
          <p:nvPr>
            <p:ph idx="1"/>
          </p:nvPr>
        </p:nvSpPr>
        <p:spPr/>
        <p:txBody>
          <a:bodyPr/>
          <a:lstStyle/>
          <a:p>
            <a:r>
              <a:rPr lang="pt-BR" dirty="0" smtClean="0"/>
              <a:t>Projetar a rede de conhecimentos é a fase mais trabalhosa do projeto. Compreende oito etapas.</a:t>
            </a:r>
          </a:p>
        </p:txBody>
      </p:sp>
      <p:sp>
        <p:nvSpPr>
          <p:cNvPr id="4" name="Retângulo de cantos arredondados 3"/>
          <p:cNvSpPr/>
          <p:nvPr/>
        </p:nvSpPr>
        <p:spPr>
          <a:xfrm>
            <a:off x="2866686" y="2714620"/>
            <a:ext cx="1872000" cy="1152000"/>
          </a:xfrm>
          <a:prstGeom prst="roundRect">
            <a:avLst/>
          </a:prstGeom>
          <a:solidFill>
            <a:schemeClr val="accent3">
              <a:lumMod val="40000"/>
              <a:lumOff val="6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400" b="1" dirty="0" smtClean="0">
                <a:solidFill>
                  <a:schemeClr val="tx2">
                    <a:lumMod val="50000"/>
                  </a:schemeClr>
                </a:solidFill>
                <a:effectLst>
                  <a:outerShdw blurRad="38100" dist="38100" dir="2700000" algn="tl">
                    <a:srgbClr val="000000">
                      <a:alpha val="43137"/>
                    </a:srgbClr>
                  </a:outerShdw>
                </a:effectLst>
              </a:rPr>
              <a:t>CRIAÇÃO DE SEGMENTOS PARA AS INICIATIVAS DE INOVAÇÃO</a:t>
            </a:r>
            <a:endParaRPr lang="pt-BR" sz="1400" b="1" dirty="0">
              <a:solidFill>
                <a:schemeClr val="tx2">
                  <a:lumMod val="50000"/>
                </a:schemeClr>
              </a:solidFill>
              <a:effectLst>
                <a:outerShdw blurRad="38100" dist="38100" dir="2700000" algn="tl">
                  <a:srgbClr val="000000">
                    <a:alpha val="43137"/>
                  </a:srgbClr>
                </a:outerShdw>
              </a:effectLst>
            </a:endParaRPr>
          </a:p>
        </p:txBody>
      </p:sp>
      <p:sp>
        <p:nvSpPr>
          <p:cNvPr id="7" name="Retângulo de cantos arredondados 6"/>
          <p:cNvSpPr/>
          <p:nvPr/>
        </p:nvSpPr>
        <p:spPr>
          <a:xfrm>
            <a:off x="595282" y="2714620"/>
            <a:ext cx="1872000" cy="1152000"/>
          </a:xfrm>
          <a:prstGeom prst="roundRect">
            <a:avLst/>
          </a:prstGeom>
          <a:solidFill>
            <a:schemeClr val="accent3">
              <a:lumMod val="40000"/>
              <a:lumOff val="6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400" b="1" dirty="0" smtClean="0">
                <a:solidFill>
                  <a:schemeClr val="tx2">
                    <a:lumMod val="50000"/>
                  </a:schemeClr>
                </a:solidFill>
                <a:effectLst>
                  <a:outerShdw blurRad="38100" dist="38100" dir="2700000" algn="tl">
                    <a:srgbClr val="000000">
                      <a:alpha val="43137"/>
                    </a:srgbClr>
                  </a:outerShdw>
                </a:effectLst>
              </a:rPr>
              <a:t>ESTABELECIMENTO DAS POLÍTICAS GERAIS</a:t>
            </a:r>
            <a:endParaRPr lang="pt-BR" sz="1400" b="1" dirty="0">
              <a:solidFill>
                <a:schemeClr val="tx2">
                  <a:lumMod val="50000"/>
                </a:schemeClr>
              </a:solidFill>
              <a:effectLst>
                <a:outerShdw blurRad="38100" dist="38100" dir="2700000" algn="tl">
                  <a:srgbClr val="000000">
                    <a:alpha val="43137"/>
                  </a:srgbClr>
                </a:outerShdw>
              </a:effectLst>
            </a:endParaRPr>
          </a:p>
        </p:txBody>
      </p:sp>
      <p:cxnSp>
        <p:nvCxnSpPr>
          <p:cNvPr id="13" name="Conector de seta reta 12"/>
          <p:cNvCxnSpPr>
            <a:stCxn id="7" idx="3"/>
            <a:endCxn id="4" idx="1"/>
          </p:cNvCxnSpPr>
          <p:nvPr/>
        </p:nvCxnSpPr>
        <p:spPr>
          <a:xfrm>
            <a:off x="2467282" y="3290620"/>
            <a:ext cx="399404" cy="1588"/>
          </a:xfrm>
          <a:prstGeom prst="straightConnector1">
            <a:avLst/>
          </a:prstGeom>
          <a:ln w="38100">
            <a:solidFill>
              <a:schemeClr val="accent3">
                <a:lumMod val="20000"/>
                <a:lumOff val="80000"/>
              </a:schemeClr>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med" advTm="3000">
    <p:fad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Projetar a rede</a:t>
            </a:r>
            <a:endParaRPr lang="pt-BR" dirty="0"/>
          </a:p>
        </p:txBody>
      </p:sp>
      <p:sp>
        <p:nvSpPr>
          <p:cNvPr id="3" name="Espaço Reservado para Conteúdo 2"/>
          <p:cNvSpPr>
            <a:spLocks noGrp="1"/>
          </p:cNvSpPr>
          <p:nvPr>
            <p:ph idx="1"/>
          </p:nvPr>
        </p:nvSpPr>
        <p:spPr/>
        <p:txBody>
          <a:bodyPr/>
          <a:lstStyle/>
          <a:p>
            <a:r>
              <a:rPr lang="pt-BR" dirty="0" smtClean="0"/>
              <a:t>Projetar a rede de conhecimentos é a fase mais trabalhosa do projeto. Compreende oito etapas.</a:t>
            </a:r>
          </a:p>
        </p:txBody>
      </p:sp>
      <p:sp>
        <p:nvSpPr>
          <p:cNvPr id="4" name="Retângulo de cantos arredondados 3"/>
          <p:cNvSpPr/>
          <p:nvPr/>
        </p:nvSpPr>
        <p:spPr>
          <a:xfrm>
            <a:off x="2866686" y="2714620"/>
            <a:ext cx="1872000" cy="1152000"/>
          </a:xfrm>
          <a:prstGeom prst="roundRect">
            <a:avLst/>
          </a:prstGeom>
          <a:solidFill>
            <a:schemeClr val="accent3">
              <a:lumMod val="40000"/>
              <a:lumOff val="6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400" b="1" dirty="0" smtClean="0">
                <a:solidFill>
                  <a:schemeClr val="tx2">
                    <a:lumMod val="50000"/>
                  </a:schemeClr>
                </a:solidFill>
                <a:effectLst>
                  <a:outerShdw blurRad="38100" dist="38100" dir="2700000" algn="tl">
                    <a:srgbClr val="000000">
                      <a:alpha val="43137"/>
                    </a:srgbClr>
                  </a:outerShdw>
                </a:effectLst>
              </a:rPr>
              <a:t>CRIAÇÃO DE SEGMENTOS PARA AS INICIATIVAS DE INOVAÇÃO</a:t>
            </a:r>
            <a:endParaRPr lang="pt-BR" sz="1400" b="1" dirty="0">
              <a:solidFill>
                <a:schemeClr val="tx2">
                  <a:lumMod val="50000"/>
                </a:schemeClr>
              </a:solidFill>
              <a:effectLst>
                <a:outerShdw blurRad="38100" dist="38100" dir="2700000" algn="tl">
                  <a:srgbClr val="000000">
                    <a:alpha val="43137"/>
                  </a:srgbClr>
                </a:outerShdw>
              </a:effectLst>
            </a:endParaRPr>
          </a:p>
        </p:txBody>
      </p:sp>
      <p:sp>
        <p:nvSpPr>
          <p:cNvPr id="5" name="Retângulo de cantos arredondados 4"/>
          <p:cNvSpPr/>
          <p:nvPr/>
        </p:nvSpPr>
        <p:spPr>
          <a:xfrm>
            <a:off x="5167314" y="2714620"/>
            <a:ext cx="1872000" cy="1152000"/>
          </a:xfrm>
          <a:prstGeom prst="roundRect">
            <a:avLst/>
          </a:prstGeom>
          <a:solidFill>
            <a:schemeClr val="accent3">
              <a:lumMod val="40000"/>
              <a:lumOff val="6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400" b="1" dirty="0" smtClean="0">
                <a:solidFill>
                  <a:schemeClr val="tx2">
                    <a:lumMod val="50000"/>
                  </a:schemeClr>
                </a:solidFill>
                <a:effectLst>
                  <a:outerShdw blurRad="38100" dist="38100" dir="2700000" algn="tl">
                    <a:srgbClr val="000000">
                      <a:alpha val="43137"/>
                    </a:srgbClr>
                  </a:outerShdw>
                </a:effectLst>
              </a:rPr>
              <a:t>NOMEAÇÃO DO(S) COMITÊ(S) DE ANÁLISE DE IDÉIAS</a:t>
            </a:r>
            <a:endParaRPr lang="pt-BR" sz="1400" b="1" dirty="0">
              <a:solidFill>
                <a:schemeClr val="tx2">
                  <a:lumMod val="50000"/>
                </a:schemeClr>
              </a:solidFill>
              <a:effectLst>
                <a:outerShdw blurRad="38100" dist="38100" dir="2700000" algn="tl">
                  <a:srgbClr val="000000">
                    <a:alpha val="43137"/>
                  </a:srgbClr>
                </a:outerShdw>
              </a:effectLst>
            </a:endParaRPr>
          </a:p>
        </p:txBody>
      </p:sp>
      <p:sp>
        <p:nvSpPr>
          <p:cNvPr id="7" name="Retângulo de cantos arredondados 6"/>
          <p:cNvSpPr/>
          <p:nvPr/>
        </p:nvSpPr>
        <p:spPr>
          <a:xfrm>
            <a:off x="595282" y="2714620"/>
            <a:ext cx="1872000" cy="1152000"/>
          </a:xfrm>
          <a:prstGeom prst="roundRect">
            <a:avLst/>
          </a:prstGeom>
          <a:solidFill>
            <a:schemeClr val="accent3">
              <a:lumMod val="40000"/>
              <a:lumOff val="6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400" b="1" dirty="0" smtClean="0">
                <a:solidFill>
                  <a:schemeClr val="tx2">
                    <a:lumMod val="50000"/>
                  </a:schemeClr>
                </a:solidFill>
                <a:effectLst>
                  <a:outerShdw blurRad="38100" dist="38100" dir="2700000" algn="tl">
                    <a:srgbClr val="000000">
                      <a:alpha val="43137"/>
                    </a:srgbClr>
                  </a:outerShdw>
                </a:effectLst>
              </a:rPr>
              <a:t>ESTABELECIMENTO DAS POLÍTICAS GERAIS</a:t>
            </a:r>
            <a:endParaRPr lang="pt-BR" sz="1400" b="1" dirty="0">
              <a:solidFill>
                <a:schemeClr val="tx2">
                  <a:lumMod val="50000"/>
                </a:schemeClr>
              </a:solidFill>
              <a:effectLst>
                <a:outerShdw blurRad="38100" dist="38100" dir="2700000" algn="tl">
                  <a:srgbClr val="000000">
                    <a:alpha val="43137"/>
                  </a:srgbClr>
                </a:outerShdw>
              </a:effectLst>
            </a:endParaRPr>
          </a:p>
        </p:txBody>
      </p:sp>
      <p:cxnSp>
        <p:nvCxnSpPr>
          <p:cNvPr id="13" name="Conector de seta reta 12"/>
          <p:cNvCxnSpPr>
            <a:stCxn id="7" idx="3"/>
            <a:endCxn id="4" idx="1"/>
          </p:cNvCxnSpPr>
          <p:nvPr/>
        </p:nvCxnSpPr>
        <p:spPr>
          <a:xfrm>
            <a:off x="2467282" y="3290620"/>
            <a:ext cx="399404" cy="1588"/>
          </a:xfrm>
          <a:prstGeom prst="straightConnector1">
            <a:avLst/>
          </a:prstGeom>
          <a:ln w="38100">
            <a:solidFill>
              <a:schemeClr val="accent3">
                <a:lumMod val="20000"/>
                <a:lumOff val="8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4" name="Conector de seta reta 13"/>
          <p:cNvCxnSpPr/>
          <p:nvPr/>
        </p:nvCxnSpPr>
        <p:spPr>
          <a:xfrm>
            <a:off x="4767910" y="3286124"/>
            <a:ext cx="399404" cy="1588"/>
          </a:xfrm>
          <a:prstGeom prst="straightConnector1">
            <a:avLst/>
          </a:prstGeom>
          <a:ln w="38100">
            <a:solidFill>
              <a:schemeClr val="accent3">
                <a:lumMod val="20000"/>
                <a:lumOff val="80000"/>
              </a:schemeClr>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med" advTm="3000">
    <p:fad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Projetar a rede</a:t>
            </a:r>
            <a:endParaRPr lang="pt-BR" dirty="0"/>
          </a:p>
        </p:txBody>
      </p:sp>
      <p:sp>
        <p:nvSpPr>
          <p:cNvPr id="3" name="Espaço Reservado para Conteúdo 2"/>
          <p:cNvSpPr>
            <a:spLocks noGrp="1"/>
          </p:cNvSpPr>
          <p:nvPr>
            <p:ph idx="1"/>
          </p:nvPr>
        </p:nvSpPr>
        <p:spPr/>
        <p:txBody>
          <a:bodyPr/>
          <a:lstStyle/>
          <a:p>
            <a:r>
              <a:rPr lang="pt-BR" dirty="0" smtClean="0"/>
              <a:t>Projetar a rede de conhecimentos é a fase mais trabalhosa do projeto. Compreende oito etapas.</a:t>
            </a:r>
          </a:p>
        </p:txBody>
      </p:sp>
      <p:sp>
        <p:nvSpPr>
          <p:cNvPr id="4" name="Retângulo de cantos arredondados 3"/>
          <p:cNvSpPr/>
          <p:nvPr/>
        </p:nvSpPr>
        <p:spPr>
          <a:xfrm>
            <a:off x="2866686" y="2714620"/>
            <a:ext cx="1872000" cy="1152000"/>
          </a:xfrm>
          <a:prstGeom prst="roundRect">
            <a:avLst/>
          </a:prstGeom>
          <a:solidFill>
            <a:schemeClr val="accent3">
              <a:lumMod val="40000"/>
              <a:lumOff val="6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400" b="1" dirty="0" smtClean="0">
                <a:solidFill>
                  <a:schemeClr val="tx2">
                    <a:lumMod val="50000"/>
                  </a:schemeClr>
                </a:solidFill>
                <a:effectLst>
                  <a:outerShdw blurRad="38100" dist="38100" dir="2700000" algn="tl">
                    <a:srgbClr val="000000">
                      <a:alpha val="43137"/>
                    </a:srgbClr>
                  </a:outerShdw>
                </a:effectLst>
              </a:rPr>
              <a:t>CRIAÇÃO DE SEGMENTOS PARA AS INICIATIVAS DE INOVAÇÃO</a:t>
            </a:r>
            <a:endParaRPr lang="pt-BR" sz="1400" b="1" dirty="0">
              <a:solidFill>
                <a:schemeClr val="tx2">
                  <a:lumMod val="50000"/>
                </a:schemeClr>
              </a:solidFill>
              <a:effectLst>
                <a:outerShdw blurRad="38100" dist="38100" dir="2700000" algn="tl">
                  <a:srgbClr val="000000">
                    <a:alpha val="43137"/>
                  </a:srgbClr>
                </a:outerShdw>
              </a:effectLst>
            </a:endParaRPr>
          </a:p>
        </p:txBody>
      </p:sp>
      <p:sp>
        <p:nvSpPr>
          <p:cNvPr id="5" name="Retângulo de cantos arredondados 4"/>
          <p:cNvSpPr/>
          <p:nvPr/>
        </p:nvSpPr>
        <p:spPr>
          <a:xfrm>
            <a:off x="5167314" y="2714620"/>
            <a:ext cx="1872000" cy="1152000"/>
          </a:xfrm>
          <a:prstGeom prst="roundRect">
            <a:avLst/>
          </a:prstGeom>
          <a:solidFill>
            <a:schemeClr val="accent3">
              <a:lumMod val="40000"/>
              <a:lumOff val="6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400" b="1" dirty="0" smtClean="0">
                <a:solidFill>
                  <a:schemeClr val="tx2">
                    <a:lumMod val="50000"/>
                  </a:schemeClr>
                </a:solidFill>
                <a:effectLst>
                  <a:outerShdw blurRad="38100" dist="38100" dir="2700000" algn="tl">
                    <a:srgbClr val="000000">
                      <a:alpha val="43137"/>
                    </a:srgbClr>
                  </a:outerShdw>
                </a:effectLst>
              </a:rPr>
              <a:t>NOMEAÇÃO DO(S) COMITÊ(S) DE ANÁLISE DE IDÉIAS</a:t>
            </a:r>
            <a:endParaRPr lang="pt-BR" sz="1400" b="1" dirty="0">
              <a:solidFill>
                <a:schemeClr val="tx2">
                  <a:lumMod val="50000"/>
                </a:schemeClr>
              </a:solidFill>
              <a:effectLst>
                <a:outerShdw blurRad="38100" dist="38100" dir="2700000" algn="tl">
                  <a:srgbClr val="000000">
                    <a:alpha val="43137"/>
                  </a:srgbClr>
                </a:outerShdw>
              </a:effectLst>
            </a:endParaRPr>
          </a:p>
        </p:txBody>
      </p:sp>
      <p:sp>
        <p:nvSpPr>
          <p:cNvPr id="6" name="Retângulo de cantos arredondados 5"/>
          <p:cNvSpPr/>
          <p:nvPr/>
        </p:nvSpPr>
        <p:spPr>
          <a:xfrm>
            <a:off x="7438718" y="2714620"/>
            <a:ext cx="1872000" cy="1152000"/>
          </a:xfrm>
          <a:prstGeom prst="roundRect">
            <a:avLst/>
          </a:prstGeom>
          <a:solidFill>
            <a:schemeClr val="accent3">
              <a:lumMod val="40000"/>
              <a:lumOff val="6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400" b="1" dirty="0" smtClean="0">
                <a:solidFill>
                  <a:schemeClr val="tx2">
                    <a:lumMod val="50000"/>
                  </a:schemeClr>
                </a:solidFill>
                <a:effectLst>
                  <a:outerShdw blurRad="38100" dist="38100" dir="2700000" algn="tl">
                    <a:srgbClr val="000000">
                      <a:alpha val="43137"/>
                    </a:srgbClr>
                  </a:outerShdw>
                </a:effectLst>
              </a:rPr>
              <a:t>RECEBIMENTO E ANÁLISE DAS  IDÉIAS</a:t>
            </a:r>
            <a:endParaRPr lang="pt-BR" sz="1400" b="1" dirty="0">
              <a:solidFill>
                <a:schemeClr val="tx2">
                  <a:lumMod val="50000"/>
                </a:schemeClr>
              </a:solidFill>
              <a:effectLst>
                <a:outerShdw blurRad="38100" dist="38100" dir="2700000" algn="tl">
                  <a:srgbClr val="000000">
                    <a:alpha val="43137"/>
                  </a:srgbClr>
                </a:outerShdw>
              </a:effectLst>
            </a:endParaRPr>
          </a:p>
        </p:txBody>
      </p:sp>
      <p:sp>
        <p:nvSpPr>
          <p:cNvPr id="7" name="Retângulo de cantos arredondados 6"/>
          <p:cNvSpPr/>
          <p:nvPr/>
        </p:nvSpPr>
        <p:spPr>
          <a:xfrm>
            <a:off x="595282" y="2714620"/>
            <a:ext cx="1872000" cy="1152000"/>
          </a:xfrm>
          <a:prstGeom prst="roundRect">
            <a:avLst/>
          </a:prstGeom>
          <a:solidFill>
            <a:schemeClr val="accent3">
              <a:lumMod val="40000"/>
              <a:lumOff val="6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400" b="1" dirty="0" smtClean="0">
                <a:solidFill>
                  <a:schemeClr val="tx2">
                    <a:lumMod val="50000"/>
                  </a:schemeClr>
                </a:solidFill>
                <a:effectLst>
                  <a:outerShdw blurRad="38100" dist="38100" dir="2700000" algn="tl">
                    <a:srgbClr val="000000">
                      <a:alpha val="43137"/>
                    </a:srgbClr>
                  </a:outerShdw>
                </a:effectLst>
              </a:rPr>
              <a:t>ESTABELECIMENTO DAS POLÍTICAS GERAIS</a:t>
            </a:r>
            <a:endParaRPr lang="pt-BR" sz="1400" b="1" dirty="0">
              <a:solidFill>
                <a:schemeClr val="tx2">
                  <a:lumMod val="50000"/>
                </a:schemeClr>
              </a:solidFill>
              <a:effectLst>
                <a:outerShdw blurRad="38100" dist="38100" dir="2700000" algn="tl">
                  <a:srgbClr val="000000">
                    <a:alpha val="43137"/>
                  </a:srgbClr>
                </a:outerShdw>
              </a:effectLst>
            </a:endParaRPr>
          </a:p>
        </p:txBody>
      </p:sp>
      <p:cxnSp>
        <p:nvCxnSpPr>
          <p:cNvPr id="13" name="Conector de seta reta 12"/>
          <p:cNvCxnSpPr>
            <a:stCxn id="7" idx="3"/>
            <a:endCxn id="4" idx="1"/>
          </p:cNvCxnSpPr>
          <p:nvPr/>
        </p:nvCxnSpPr>
        <p:spPr>
          <a:xfrm>
            <a:off x="2467282" y="3290620"/>
            <a:ext cx="399404" cy="1588"/>
          </a:xfrm>
          <a:prstGeom prst="straightConnector1">
            <a:avLst/>
          </a:prstGeom>
          <a:ln w="38100">
            <a:solidFill>
              <a:schemeClr val="accent3">
                <a:lumMod val="20000"/>
                <a:lumOff val="8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4" name="Conector de seta reta 13"/>
          <p:cNvCxnSpPr/>
          <p:nvPr/>
        </p:nvCxnSpPr>
        <p:spPr>
          <a:xfrm>
            <a:off x="4767910" y="3286124"/>
            <a:ext cx="399404" cy="1588"/>
          </a:xfrm>
          <a:prstGeom prst="straightConnector1">
            <a:avLst/>
          </a:prstGeom>
          <a:ln w="38100">
            <a:solidFill>
              <a:schemeClr val="accent3">
                <a:lumMod val="20000"/>
                <a:lumOff val="8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5" name="Conector de seta reta 14"/>
          <p:cNvCxnSpPr/>
          <p:nvPr/>
        </p:nvCxnSpPr>
        <p:spPr>
          <a:xfrm>
            <a:off x="7053926" y="3286124"/>
            <a:ext cx="399404" cy="1588"/>
          </a:xfrm>
          <a:prstGeom prst="straightConnector1">
            <a:avLst/>
          </a:prstGeom>
          <a:ln w="38100">
            <a:solidFill>
              <a:schemeClr val="accent3">
                <a:lumMod val="20000"/>
                <a:lumOff val="80000"/>
              </a:schemeClr>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med" advTm="2000">
    <p:fad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Projetar a rede</a:t>
            </a:r>
            <a:endParaRPr lang="pt-BR" dirty="0"/>
          </a:p>
        </p:txBody>
      </p:sp>
      <p:sp>
        <p:nvSpPr>
          <p:cNvPr id="3" name="Espaço Reservado para Conteúdo 2"/>
          <p:cNvSpPr>
            <a:spLocks noGrp="1"/>
          </p:cNvSpPr>
          <p:nvPr>
            <p:ph idx="1"/>
          </p:nvPr>
        </p:nvSpPr>
        <p:spPr/>
        <p:txBody>
          <a:bodyPr/>
          <a:lstStyle/>
          <a:p>
            <a:r>
              <a:rPr lang="pt-BR" dirty="0" smtClean="0"/>
              <a:t>Projetar a rede de conhecimentos é a fase mais trabalhosa do projeto. Compreende oito etapas.</a:t>
            </a:r>
          </a:p>
        </p:txBody>
      </p:sp>
      <p:sp>
        <p:nvSpPr>
          <p:cNvPr id="4" name="Retângulo de cantos arredondados 3"/>
          <p:cNvSpPr/>
          <p:nvPr/>
        </p:nvSpPr>
        <p:spPr>
          <a:xfrm>
            <a:off x="2866686" y="2714620"/>
            <a:ext cx="1872000" cy="1152000"/>
          </a:xfrm>
          <a:prstGeom prst="roundRect">
            <a:avLst/>
          </a:prstGeom>
          <a:solidFill>
            <a:schemeClr val="accent3">
              <a:lumMod val="40000"/>
              <a:lumOff val="6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400" b="1" dirty="0" smtClean="0">
                <a:solidFill>
                  <a:schemeClr val="tx2">
                    <a:lumMod val="50000"/>
                  </a:schemeClr>
                </a:solidFill>
                <a:effectLst>
                  <a:outerShdw blurRad="38100" dist="38100" dir="2700000" algn="tl">
                    <a:srgbClr val="000000">
                      <a:alpha val="43137"/>
                    </a:srgbClr>
                  </a:outerShdw>
                </a:effectLst>
              </a:rPr>
              <a:t>CRIAÇÃO DE SEGMENTOS PARA AS INICIATIVAS DE INOVAÇÃO</a:t>
            </a:r>
            <a:endParaRPr lang="pt-BR" sz="1400" b="1" dirty="0">
              <a:solidFill>
                <a:schemeClr val="tx2">
                  <a:lumMod val="50000"/>
                </a:schemeClr>
              </a:solidFill>
              <a:effectLst>
                <a:outerShdw blurRad="38100" dist="38100" dir="2700000" algn="tl">
                  <a:srgbClr val="000000">
                    <a:alpha val="43137"/>
                  </a:srgbClr>
                </a:outerShdw>
              </a:effectLst>
            </a:endParaRPr>
          </a:p>
        </p:txBody>
      </p:sp>
      <p:sp>
        <p:nvSpPr>
          <p:cNvPr id="5" name="Retângulo de cantos arredondados 4"/>
          <p:cNvSpPr/>
          <p:nvPr/>
        </p:nvSpPr>
        <p:spPr>
          <a:xfrm>
            <a:off x="5167314" y="2714620"/>
            <a:ext cx="1872000" cy="1152000"/>
          </a:xfrm>
          <a:prstGeom prst="roundRect">
            <a:avLst/>
          </a:prstGeom>
          <a:solidFill>
            <a:schemeClr val="accent3">
              <a:lumMod val="40000"/>
              <a:lumOff val="6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400" b="1" dirty="0" smtClean="0">
                <a:solidFill>
                  <a:schemeClr val="tx2">
                    <a:lumMod val="50000"/>
                  </a:schemeClr>
                </a:solidFill>
                <a:effectLst>
                  <a:outerShdw blurRad="38100" dist="38100" dir="2700000" algn="tl">
                    <a:srgbClr val="000000">
                      <a:alpha val="43137"/>
                    </a:srgbClr>
                  </a:outerShdw>
                </a:effectLst>
              </a:rPr>
              <a:t>NOMEAÇÃO DO(S) COMITÊ(S) DE ANÁLISE DE IDÉIAS</a:t>
            </a:r>
            <a:endParaRPr lang="pt-BR" sz="1400" b="1" dirty="0">
              <a:solidFill>
                <a:schemeClr val="tx2">
                  <a:lumMod val="50000"/>
                </a:schemeClr>
              </a:solidFill>
              <a:effectLst>
                <a:outerShdw blurRad="38100" dist="38100" dir="2700000" algn="tl">
                  <a:srgbClr val="000000">
                    <a:alpha val="43137"/>
                  </a:srgbClr>
                </a:outerShdw>
              </a:effectLst>
            </a:endParaRPr>
          </a:p>
        </p:txBody>
      </p:sp>
      <p:sp>
        <p:nvSpPr>
          <p:cNvPr id="6" name="Retângulo de cantos arredondados 5"/>
          <p:cNvSpPr/>
          <p:nvPr/>
        </p:nvSpPr>
        <p:spPr>
          <a:xfrm>
            <a:off x="7438718" y="2714620"/>
            <a:ext cx="1872000" cy="1152000"/>
          </a:xfrm>
          <a:prstGeom prst="roundRect">
            <a:avLst/>
          </a:prstGeom>
          <a:solidFill>
            <a:schemeClr val="accent3">
              <a:lumMod val="40000"/>
              <a:lumOff val="6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400" b="1" dirty="0" smtClean="0">
                <a:solidFill>
                  <a:schemeClr val="tx2">
                    <a:lumMod val="50000"/>
                  </a:schemeClr>
                </a:solidFill>
                <a:effectLst>
                  <a:outerShdw blurRad="38100" dist="38100" dir="2700000" algn="tl">
                    <a:srgbClr val="000000">
                      <a:alpha val="43137"/>
                    </a:srgbClr>
                  </a:outerShdw>
                </a:effectLst>
              </a:rPr>
              <a:t>RECEBIMENTO E ANÁLISE DAS  IDÉIAS</a:t>
            </a:r>
            <a:endParaRPr lang="pt-BR" sz="1400" b="1" dirty="0">
              <a:solidFill>
                <a:schemeClr val="tx2">
                  <a:lumMod val="50000"/>
                </a:schemeClr>
              </a:solidFill>
              <a:effectLst>
                <a:outerShdw blurRad="38100" dist="38100" dir="2700000" algn="tl">
                  <a:srgbClr val="000000">
                    <a:alpha val="43137"/>
                  </a:srgbClr>
                </a:outerShdw>
              </a:effectLst>
            </a:endParaRPr>
          </a:p>
        </p:txBody>
      </p:sp>
      <p:sp>
        <p:nvSpPr>
          <p:cNvPr id="7" name="Retângulo de cantos arredondados 6"/>
          <p:cNvSpPr/>
          <p:nvPr/>
        </p:nvSpPr>
        <p:spPr>
          <a:xfrm>
            <a:off x="595282" y="2714620"/>
            <a:ext cx="1872000" cy="1152000"/>
          </a:xfrm>
          <a:prstGeom prst="roundRect">
            <a:avLst/>
          </a:prstGeom>
          <a:solidFill>
            <a:schemeClr val="accent3">
              <a:lumMod val="40000"/>
              <a:lumOff val="6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400" b="1" dirty="0" smtClean="0">
                <a:solidFill>
                  <a:schemeClr val="tx2">
                    <a:lumMod val="50000"/>
                  </a:schemeClr>
                </a:solidFill>
                <a:effectLst>
                  <a:outerShdw blurRad="38100" dist="38100" dir="2700000" algn="tl">
                    <a:srgbClr val="000000">
                      <a:alpha val="43137"/>
                    </a:srgbClr>
                  </a:outerShdw>
                </a:effectLst>
              </a:rPr>
              <a:t>ESTABELECIMENTO DAS POLÍTICAS GERAIS</a:t>
            </a:r>
            <a:endParaRPr lang="pt-BR" sz="1400" b="1" dirty="0">
              <a:solidFill>
                <a:schemeClr val="tx2">
                  <a:lumMod val="50000"/>
                </a:schemeClr>
              </a:solidFill>
              <a:effectLst>
                <a:outerShdw blurRad="38100" dist="38100" dir="2700000" algn="tl">
                  <a:srgbClr val="000000">
                    <a:alpha val="43137"/>
                  </a:srgbClr>
                </a:outerShdw>
              </a:effectLst>
            </a:endParaRPr>
          </a:p>
        </p:txBody>
      </p:sp>
      <p:sp>
        <p:nvSpPr>
          <p:cNvPr id="10" name="Retângulo de cantos arredondados 9"/>
          <p:cNvSpPr/>
          <p:nvPr/>
        </p:nvSpPr>
        <p:spPr>
          <a:xfrm>
            <a:off x="595282" y="4616150"/>
            <a:ext cx="1872000" cy="1152000"/>
          </a:xfrm>
          <a:prstGeom prst="roundRect">
            <a:avLst/>
          </a:prstGeom>
          <a:solidFill>
            <a:schemeClr val="accent3">
              <a:lumMod val="40000"/>
              <a:lumOff val="6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400" b="1" dirty="0" smtClean="0">
                <a:solidFill>
                  <a:schemeClr val="tx2">
                    <a:lumMod val="50000"/>
                  </a:schemeClr>
                </a:solidFill>
                <a:effectLst>
                  <a:outerShdw blurRad="38100" dist="38100" dir="2700000" algn="tl">
                    <a:srgbClr val="000000">
                      <a:alpha val="43137"/>
                    </a:srgbClr>
                  </a:outerShdw>
                </a:effectLst>
              </a:rPr>
              <a:t>PROJEÇÃO DE RESULTADOS E ANÁLISE DE VIABILIDADE</a:t>
            </a:r>
            <a:endParaRPr lang="pt-BR" sz="1400" b="1" dirty="0">
              <a:solidFill>
                <a:schemeClr val="tx2">
                  <a:lumMod val="50000"/>
                </a:schemeClr>
              </a:solidFill>
              <a:effectLst>
                <a:outerShdw blurRad="38100" dist="38100" dir="2700000" algn="tl">
                  <a:srgbClr val="000000">
                    <a:alpha val="43137"/>
                  </a:srgbClr>
                </a:outerShdw>
              </a:effectLst>
            </a:endParaRPr>
          </a:p>
        </p:txBody>
      </p:sp>
      <p:cxnSp>
        <p:nvCxnSpPr>
          <p:cNvPr id="13" name="Conector de seta reta 12"/>
          <p:cNvCxnSpPr>
            <a:stCxn id="7" idx="3"/>
            <a:endCxn id="4" idx="1"/>
          </p:cNvCxnSpPr>
          <p:nvPr/>
        </p:nvCxnSpPr>
        <p:spPr>
          <a:xfrm>
            <a:off x="2467282" y="3290620"/>
            <a:ext cx="399404" cy="1588"/>
          </a:xfrm>
          <a:prstGeom prst="straightConnector1">
            <a:avLst/>
          </a:prstGeom>
          <a:ln w="38100">
            <a:solidFill>
              <a:schemeClr val="accent3">
                <a:lumMod val="20000"/>
                <a:lumOff val="8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4" name="Conector de seta reta 13"/>
          <p:cNvCxnSpPr/>
          <p:nvPr/>
        </p:nvCxnSpPr>
        <p:spPr>
          <a:xfrm>
            <a:off x="4767910" y="3286124"/>
            <a:ext cx="399404" cy="1588"/>
          </a:xfrm>
          <a:prstGeom prst="straightConnector1">
            <a:avLst/>
          </a:prstGeom>
          <a:ln w="38100">
            <a:solidFill>
              <a:schemeClr val="accent3">
                <a:lumMod val="20000"/>
                <a:lumOff val="8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5" name="Conector de seta reta 14"/>
          <p:cNvCxnSpPr/>
          <p:nvPr/>
        </p:nvCxnSpPr>
        <p:spPr>
          <a:xfrm>
            <a:off x="7053926" y="3286124"/>
            <a:ext cx="399404" cy="1588"/>
          </a:xfrm>
          <a:prstGeom prst="straightConnector1">
            <a:avLst/>
          </a:prstGeom>
          <a:ln w="38100">
            <a:solidFill>
              <a:schemeClr val="accent3">
                <a:lumMod val="20000"/>
                <a:lumOff val="8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25" name="Conector reto 24"/>
          <p:cNvCxnSpPr/>
          <p:nvPr/>
        </p:nvCxnSpPr>
        <p:spPr>
          <a:xfrm rot="5400000">
            <a:off x="8220818" y="4050435"/>
            <a:ext cx="324000" cy="1588"/>
          </a:xfrm>
          <a:prstGeom prst="line">
            <a:avLst/>
          </a:prstGeom>
          <a:ln w="28575">
            <a:solidFill>
              <a:schemeClr val="accent3">
                <a:lumMod val="20000"/>
                <a:lumOff val="80000"/>
              </a:schemeClr>
            </a:solidFill>
          </a:ln>
        </p:spPr>
        <p:style>
          <a:lnRef idx="1">
            <a:schemeClr val="accent1"/>
          </a:lnRef>
          <a:fillRef idx="0">
            <a:schemeClr val="accent1"/>
          </a:fillRef>
          <a:effectRef idx="0">
            <a:schemeClr val="accent1"/>
          </a:effectRef>
          <a:fontRef idx="minor">
            <a:schemeClr val="tx1"/>
          </a:fontRef>
        </p:style>
      </p:cxnSp>
      <p:cxnSp>
        <p:nvCxnSpPr>
          <p:cNvPr id="27" name="Conector reto 26"/>
          <p:cNvCxnSpPr/>
          <p:nvPr/>
        </p:nvCxnSpPr>
        <p:spPr>
          <a:xfrm rot="10800000">
            <a:off x="1523976" y="4213229"/>
            <a:ext cx="6858048" cy="1588"/>
          </a:xfrm>
          <a:prstGeom prst="line">
            <a:avLst/>
          </a:prstGeom>
          <a:ln w="28575">
            <a:solidFill>
              <a:schemeClr val="accent3">
                <a:lumMod val="20000"/>
                <a:lumOff val="80000"/>
              </a:schemeClr>
            </a:solidFill>
          </a:ln>
        </p:spPr>
        <p:style>
          <a:lnRef idx="1">
            <a:schemeClr val="accent1"/>
          </a:lnRef>
          <a:fillRef idx="0">
            <a:schemeClr val="accent1"/>
          </a:fillRef>
          <a:effectRef idx="0">
            <a:schemeClr val="accent1"/>
          </a:effectRef>
          <a:fontRef idx="minor">
            <a:schemeClr val="tx1"/>
          </a:fontRef>
        </p:style>
      </p:cxnSp>
      <p:cxnSp>
        <p:nvCxnSpPr>
          <p:cNvPr id="28" name="Conector reto 27"/>
          <p:cNvCxnSpPr/>
          <p:nvPr/>
        </p:nvCxnSpPr>
        <p:spPr>
          <a:xfrm rot="5400000">
            <a:off x="1362770" y="4368270"/>
            <a:ext cx="324000" cy="1588"/>
          </a:xfrm>
          <a:prstGeom prst="line">
            <a:avLst/>
          </a:prstGeom>
          <a:ln w="28575">
            <a:solidFill>
              <a:schemeClr val="accent3">
                <a:lumMod val="20000"/>
                <a:lumOff val="80000"/>
              </a:schemeClr>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med" advTm="3000">
    <p:fad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Projetar a rede</a:t>
            </a:r>
            <a:endParaRPr lang="pt-BR" dirty="0"/>
          </a:p>
        </p:txBody>
      </p:sp>
      <p:sp>
        <p:nvSpPr>
          <p:cNvPr id="3" name="Espaço Reservado para Conteúdo 2"/>
          <p:cNvSpPr>
            <a:spLocks noGrp="1"/>
          </p:cNvSpPr>
          <p:nvPr>
            <p:ph idx="1"/>
          </p:nvPr>
        </p:nvSpPr>
        <p:spPr/>
        <p:txBody>
          <a:bodyPr/>
          <a:lstStyle/>
          <a:p>
            <a:r>
              <a:rPr lang="pt-BR" dirty="0" smtClean="0"/>
              <a:t>Projetar a rede de conhecimentos é a fase mais trabalhosa do projeto. Compreende oito etapas.</a:t>
            </a:r>
          </a:p>
        </p:txBody>
      </p:sp>
      <p:sp>
        <p:nvSpPr>
          <p:cNvPr id="4" name="Retângulo de cantos arredondados 3"/>
          <p:cNvSpPr/>
          <p:nvPr/>
        </p:nvSpPr>
        <p:spPr>
          <a:xfrm>
            <a:off x="2866686" y="2714620"/>
            <a:ext cx="1872000" cy="1152000"/>
          </a:xfrm>
          <a:prstGeom prst="roundRect">
            <a:avLst/>
          </a:prstGeom>
          <a:solidFill>
            <a:schemeClr val="accent3">
              <a:lumMod val="40000"/>
              <a:lumOff val="6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400" b="1" dirty="0" smtClean="0">
                <a:solidFill>
                  <a:schemeClr val="tx2">
                    <a:lumMod val="50000"/>
                  </a:schemeClr>
                </a:solidFill>
                <a:effectLst>
                  <a:outerShdw blurRad="38100" dist="38100" dir="2700000" algn="tl">
                    <a:srgbClr val="000000">
                      <a:alpha val="43137"/>
                    </a:srgbClr>
                  </a:outerShdw>
                </a:effectLst>
              </a:rPr>
              <a:t>CRIAÇÃO DE SEGMENTOS PARA AS INICIATIVAS DE INOVAÇÃO</a:t>
            </a:r>
            <a:endParaRPr lang="pt-BR" sz="1400" b="1" dirty="0">
              <a:solidFill>
                <a:schemeClr val="tx2">
                  <a:lumMod val="50000"/>
                </a:schemeClr>
              </a:solidFill>
              <a:effectLst>
                <a:outerShdw blurRad="38100" dist="38100" dir="2700000" algn="tl">
                  <a:srgbClr val="000000">
                    <a:alpha val="43137"/>
                  </a:srgbClr>
                </a:outerShdw>
              </a:effectLst>
            </a:endParaRPr>
          </a:p>
        </p:txBody>
      </p:sp>
      <p:sp>
        <p:nvSpPr>
          <p:cNvPr id="5" name="Retângulo de cantos arredondados 4"/>
          <p:cNvSpPr/>
          <p:nvPr/>
        </p:nvSpPr>
        <p:spPr>
          <a:xfrm>
            <a:off x="5167314" y="2714620"/>
            <a:ext cx="1872000" cy="1152000"/>
          </a:xfrm>
          <a:prstGeom prst="roundRect">
            <a:avLst/>
          </a:prstGeom>
          <a:solidFill>
            <a:schemeClr val="accent3">
              <a:lumMod val="40000"/>
              <a:lumOff val="6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400" b="1" dirty="0" smtClean="0">
                <a:solidFill>
                  <a:schemeClr val="tx2">
                    <a:lumMod val="50000"/>
                  </a:schemeClr>
                </a:solidFill>
                <a:effectLst>
                  <a:outerShdw blurRad="38100" dist="38100" dir="2700000" algn="tl">
                    <a:srgbClr val="000000">
                      <a:alpha val="43137"/>
                    </a:srgbClr>
                  </a:outerShdw>
                </a:effectLst>
              </a:rPr>
              <a:t>NOMEAÇÃO DO(S) COMITÊ(S) DE ANÁLISE DE IDÉIAS</a:t>
            </a:r>
            <a:endParaRPr lang="pt-BR" sz="1400" b="1" dirty="0">
              <a:solidFill>
                <a:schemeClr val="tx2">
                  <a:lumMod val="50000"/>
                </a:schemeClr>
              </a:solidFill>
              <a:effectLst>
                <a:outerShdw blurRad="38100" dist="38100" dir="2700000" algn="tl">
                  <a:srgbClr val="000000">
                    <a:alpha val="43137"/>
                  </a:srgbClr>
                </a:outerShdw>
              </a:effectLst>
            </a:endParaRPr>
          </a:p>
        </p:txBody>
      </p:sp>
      <p:sp>
        <p:nvSpPr>
          <p:cNvPr id="6" name="Retângulo de cantos arredondados 5"/>
          <p:cNvSpPr/>
          <p:nvPr/>
        </p:nvSpPr>
        <p:spPr>
          <a:xfrm>
            <a:off x="7438718" y="2714620"/>
            <a:ext cx="1872000" cy="1152000"/>
          </a:xfrm>
          <a:prstGeom prst="roundRect">
            <a:avLst/>
          </a:prstGeom>
          <a:solidFill>
            <a:schemeClr val="accent3">
              <a:lumMod val="40000"/>
              <a:lumOff val="6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400" b="1" dirty="0" smtClean="0">
                <a:solidFill>
                  <a:schemeClr val="tx2">
                    <a:lumMod val="50000"/>
                  </a:schemeClr>
                </a:solidFill>
                <a:effectLst>
                  <a:outerShdw blurRad="38100" dist="38100" dir="2700000" algn="tl">
                    <a:srgbClr val="000000">
                      <a:alpha val="43137"/>
                    </a:srgbClr>
                  </a:outerShdw>
                </a:effectLst>
              </a:rPr>
              <a:t>RECEBIMENTO E ANÁLISE DAS  IDÉIAS</a:t>
            </a:r>
            <a:endParaRPr lang="pt-BR" sz="1400" b="1" dirty="0">
              <a:solidFill>
                <a:schemeClr val="tx2">
                  <a:lumMod val="50000"/>
                </a:schemeClr>
              </a:solidFill>
              <a:effectLst>
                <a:outerShdw blurRad="38100" dist="38100" dir="2700000" algn="tl">
                  <a:srgbClr val="000000">
                    <a:alpha val="43137"/>
                  </a:srgbClr>
                </a:outerShdw>
              </a:effectLst>
            </a:endParaRPr>
          </a:p>
        </p:txBody>
      </p:sp>
      <p:sp>
        <p:nvSpPr>
          <p:cNvPr id="7" name="Retângulo de cantos arredondados 6"/>
          <p:cNvSpPr/>
          <p:nvPr/>
        </p:nvSpPr>
        <p:spPr>
          <a:xfrm>
            <a:off x="595282" y="2714620"/>
            <a:ext cx="1872000" cy="1152000"/>
          </a:xfrm>
          <a:prstGeom prst="roundRect">
            <a:avLst/>
          </a:prstGeom>
          <a:solidFill>
            <a:schemeClr val="accent3">
              <a:lumMod val="40000"/>
              <a:lumOff val="6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400" b="1" dirty="0" smtClean="0">
                <a:solidFill>
                  <a:schemeClr val="tx2">
                    <a:lumMod val="50000"/>
                  </a:schemeClr>
                </a:solidFill>
                <a:effectLst>
                  <a:outerShdw blurRad="38100" dist="38100" dir="2700000" algn="tl">
                    <a:srgbClr val="000000">
                      <a:alpha val="43137"/>
                    </a:srgbClr>
                  </a:outerShdw>
                </a:effectLst>
              </a:rPr>
              <a:t>ESTABELECIMENTO DAS POLÍTICAS GERAIS</a:t>
            </a:r>
            <a:endParaRPr lang="pt-BR" sz="1400" b="1" dirty="0">
              <a:solidFill>
                <a:schemeClr val="tx2">
                  <a:lumMod val="50000"/>
                </a:schemeClr>
              </a:solidFill>
              <a:effectLst>
                <a:outerShdw blurRad="38100" dist="38100" dir="2700000" algn="tl">
                  <a:srgbClr val="000000">
                    <a:alpha val="43137"/>
                  </a:srgbClr>
                </a:outerShdw>
              </a:effectLst>
            </a:endParaRPr>
          </a:p>
        </p:txBody>
      </p:sp>
      <p:sp>
        <p:nvSpPr>
          <p:cNvPr id="10" name="Retângulo de cantos arredondados 9"/>
          <p:cNvSpPr/>
          <p:nvPr/>
        </p:nvSpPr>
        <p:spPr>
          <a:xfrm>
            <a:off x="595282" y="4616150"/>
            <a:ext cx="1872000" cy="1152000"/>
          </a:xfrm>
          <a:prstGeom prst="roundRect">
            <a:avLst/>
          </a:prstGeom>
          <a:solidFill>
            <a:schemeClr val="accent3">
              <a:lumMod val="40000"/>
              <a:lumOff val="6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400" b="1" dirty="0" smtClean="0">
                <a:solidFill>
                  <a:schemeClr val="tx2">
                    <a:lumMod val="50000"/>
                  </a:schemeClr>
                </a:solidFill>
                <a:effectLst>
                  <a:outerShdw blurRad="38100" dist="38100" dir="2700000" algn="tl">
                    <a:srgbClr val="000000">
                      <a:alpha val="43137"/>
                    </a:srgbClr>
                  </a:outerShdw>
                </a:effectLst>
              </a:rPr>
              <a:t>PROJEÇÃO DE RESULTADOS E ANÁLISE DE VIABILIDADE</a:t>
            </a:r>
            <a:endParaRPr lang="pt-BR" sz="1400" b="1" dirty="0">
              <a:solidFill>
                <a:schemeClr val="tx2">
                  <a:lumMod val="50000"/>
                </a:schemeClr>
              </a:solidFill>
              <a:effectLst>
                <a:outerShdw blurRad="38100" dist="38100" dir="2700000" algn="tl">
                  <a:srgbClr val="000000">
                    <a:alpha val="43137"/>
                  </a:srgbClr>
                </a:outerShdw>
              </a:effectLst>
            </a:endParaRPr>
          </a:p>
        </p:txBody>
      </p:sp>
      <p:sp>
        <p:nvSpPr>
          <p:cNvPr id="11" name="Retângulo de cantos arredondados 10"/>
          <p:cNvSpPr/>
          <p:nvPr/>
        </p:nvSpPr>
        <p:spPr>
          <a:xfrm>
            <a:off x="2866686" y="4616150"/>
            <a:ext cx="1872000" cy="1152000"/>
          </a:xfrm>
          <a:prstGeom prst="roundRect">
            <a:avLst/>
          </a:prstGeom>
          <a:solidFill>
            <a:schemeClr val="accent3">
              <a:lumMod val="40000"/>
              <a:lumOff val="6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400" b="1" dirty="0" smtClean="0">
                <a:solidFill>
                  <a:schemeClr val="tx2">
                    <a:lumMod val="50000"/>
                  </a:schemeClr>
                </a:solidFill>
                <a:effectLst>
                  <a:outerShdw blurRad="38100" dist="38100" dir="2700000" algn="tl">
                    <a:srgbClr val="000000">
                      <a:alpha val="43137"/>
                    </a:srgbClr>
                  </a:outerShdw>
                </a:effectLst>
              </a:rPr>
              <a:t>IMPLANTAÇÃO</a:t>
            </a:r>
            <a:endParaRPr lang="pt-BR" sz="1400" b="1" dirty="0">
              <a:solidFill>
                <a:schemeClr val="tx2">
                  <a:lumMod val="50000"/>
                </a:schemeClr>
              </a:solidFill>
              <a:effectLst>
                <a:outerShdw blurRad="38100" dist="38100" dir="2700000" algn="tl">
                  <a:srgbClr val="000000">
                    <a:alpha val="43137"/>
                  </a:srgbClr>
                </a:outerShdw>
              </a:effectLst>
            </a:endParaRPr>
          </a:p>
        </p:txBody>
      </p:sp>
      <p:cxnSp>
        <p:nvCxnSpPr>
          <p:cNvPr id="13" name="Conector de seta reta 12"/>
          <p:cNvCxnSpPr>
            <a:stCxn id="7" idx="3"/>
            <a:endCxn id="4" idx="1"/>
          </p:cNvCxnSpPr>
          <p:nvPr/>
        </p:nvCxnSpPr>
        <p:spPr>
          <a:xfrm>
            <a:off x="2467282" y="3290620"/>
            <a:ext cx="399404" cy="1588"/>
          </a:xfrm>
          <a:prstGeom prst="straightConnector1">
            <a:avLst/>
          </a:prstGeom>
          <a:ln w="38100">
            <a:solidFill>
              <a:schemeClr val="accent3">
                <a:lumMod val="20000"/>
                <a:lumOff val="8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4" name="Conector de seta reta 13"/>
          <p:cNvCxnSpPr/>
          <p:nvPr/>
        </p:nvCxnSpPr>
        <p:spPr>
          <a:xfrm>
            <a:off x="4767910" y="3286124"/>
            <a:ext cx="399404" cy="1588"/>
          </a:xfrm>
          <a:prstGeom prst="straightConnector1">
            <a:avLst/>
          </a:prstGeom>
          <a:ln w="38100">
            <a:solidFill>
              <a:schemeClr val="accent3">
                <a:lumMod val="20000"/>
                <a:lumOff val="8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5" name="Conector de seta reta 14"/>
          <p:cNvCxnSpPr/>
          <p:nvPr/>
        </p:nvCxnSpPr>
        <p:spPr>
          <a:xfrm>
            <a:off x="7053926" y="3286124"/>
            <a:ext cx="399404" cy="1588"/>
          </a:xfrm>
          <a:prstGeom prst="straightConnector1">
            <a:avLst/>
          </a:prstGeom>
          <a:ln w="38100">
            <a:solidFill>
              <a:schemeClr val="accent3">
                <a:lumMod val="20000"/>
                <a:lumOff val="8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6" name="Conector de seta reta 15"/>
          <p:cNvCxnSpPr/>
          <p:nvPr/>
        </p:nvCxnSpPr>
        <p:spPr>
          <a:xfrm>
            <a:off x="2452670" y="5186066"/>
            <a:ext cx="399404" cy="1588"/>
          </a:xfrm>
          <a:prstGeom prst="straightConnector1">
            <a:avLst/>
          </a:prstGeom>
          <a:ln w="38100">
            <a:solidFill>
              <a:schemeClr val="accent3">
                <a:lumMod val="20000"/>
                <a:lumOff val="8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25" name="Conector reto 24"/>
          <p:cNvCxnSpPr/>
          <p:nvPr/>
        </p:nvCxnSpPr>
        <p:spPr>
          <a:xfrm rot="5400000">
            <a:off x="8220818" y="4050435"/>
            <a:ext cx="324000" cy="1588"/>
          </a:xfrm>
          <a:prstGeom prst="line">
            <a:avLst/>
          </a:prstGeom>
          <a:ln w="28575">
            <a:solidFill>
              <a:schemeClr val="accent3">
                <a:lumMod val="20000"/>
                <a:lumOff val="80000"/>
              </a:schemeClr>
            </a:solidFill>
          </a:ln>
        </p:spPr>
        <p:style>
          <a:lnRef idx="1">
            <a:schemeClr val="accent1"/>
          </a:lnRef>
          <a:fillRef idx="0">
            <a:schemeClr val="accent1"/>
          </a:fillRef>
          <a:effectRef idx="0">
            <a:schemeClr val="accent1"/>
          </a:effectRef>
          <a:fontRef idx="minor">
            <a:schemeClr val="tx1"/>
          </a:fontRef>
        </p:style>
      </p:cxnSp>
      <p:cxnSp>
        <p:nvCxnSpPr>
          <p:cNvPr id="27" name="Conector reto 26"/>
          <p:cNvCxnSpPr/>
          <p:nvPr/>
        </p:nvCxnSpPr>
        <p:spPr>
          <a:xfrm rot="10800000">
            <a:off x="1523976" y="4213229"/>
            <a:ext cx="6858048" cy="1588"/>
          </a:xfrm>
          <a:prstGeom prst="line">
            <a:avLst/>
          </a:prstGeom>
          <a:ln w="28575">
            <a:solidFill>
              <a:schemeClr val="accent3">
                <a:lumMod val="20000"/>
                <a:lumOff val="80000"/>
              </a:schemeClr>
            </a:solidFill>
          </a:ln>
        </p:spPr>
        <p:style>
          <a:lnRef idx="1">
            <a:schemeClr val="accent1"/>
          </a:lnRef>
          <a:fillRef idx="0">
            <a:schemeClr val="accent1"/>
          </a:fillRef>
          <a:effectRef idx="0">
            <a:schemeClr val="accent1"/>
          </a:effectRef>
          <a:fontRef idx="minor">
            <a:schemeClr val="tx1"/>
          </a:fontRef>
        </p:style>
      </p:cxnSp>
      <p:cxnSp>
        <p:nvCxnSpPr>
          <p:cNvPr id="28" name="Conector reto 27"/>
          <p:cNvCxnSpPr/>
          <p:nvPr/>
        </p:nvCxnSpPr>
        <p:spPr>
          <a:xfrm rot="5400000">
            <a:off x="1362770" y="4368270"/>
            <a:ext cx="324000" cy="1588"/>
          </a:xfrm>
          <a:prstGeom prst="line">
            <a:avLst/>
          </a:prstGeom>
          <a:ln w="28575">
            <a:solidFill>
              <a:schemeClr val="accent3">
                <a:lumMod val="20000"/>
                <a:lumOff val="80000"/>
              </a:schemeClr>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med" advTm="1000">
    <p:fad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Projetar a rede</a:t>
            </a:r>
            <a:endParaRPr lang="pt-BR" dirty="0"/>
          </a:p>
        </p:txBody>
      </p:sp>
      <p:sp>
        <p:nvSpPr>
          <p:cNvPr id="3" name="Espaço Reservado para Conteúdo 2"/>
          <p:cNvSpPr>
            <a:spLocks noGrp="1"/>
          </p:cNvSpPr>
          <p:nvPr>
            <p:ph idx="1"/>
          </p:nvPr>
        </p:nvSpPr>
        <p:spPr/>
        <p:txBody>
          <a:bodyPr/>
          <a:lstStyle/>
          <a:p>
            <a:r>
              <a:rPr lang="pt-BR" dirty="0" smtClean="0"/>
              <a:t>Projetar a rede de conhecimentos é a fase mais trabalhosa do projeto. Compreende oito etapas.</a:t>
            </a:r>
          </a:p>
        </p:txBody>
      </p:sp>
      <p:sp>
        <p:nvSpPr>
          <p:cNvPr id="4" name="Retângulo de cantos arredondados 3"/>
          <p:cNvSpPr/>
          <p:nvPr/>
        </p:nvSpPr>
        <p:spPr>
          <a:xfrm>
            <a:off x="2866686" y="2714620"/>
            <a:ext cx="1872000" cy="1152000"/>
          </a:xfrm>
          <a:prstGeom prst="roundRect">
            <a:avLst/>
          </a:prstGeom>
          <a:solidFill>
            <a:schemeClr val="accent3">
              <a:lumMod val="40000"/>
              <a:lumOff val="6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400" b="1" dirty="0" smtClean="0">
                <a:solidFill>
                  <a:schemeClr val="tx2">
                    <a:lumMod val="50000"/>
                  </a:schemeClr>
                </a:solidFill>
                <a:effectLst>
                  <a:outerShdw blurRad="38100" dist="38100" dir="2700000" algn="tl">
                    <a:srgbClr val="000000">
                      <a:alpha val="43137"/>
                    </a:srgbClr>
                  </a:outerShdw>
                </a:effectLst>
              </a:rPr>
              <a:t>CRIAÇÃO DE SEGMENTOS PARA AS INICIATIVAS DE INOVAÇÃO</a:t>
            </a:r>
            <a:endParaRPr lang="pt-BR" sz="1400" b="1" dirty="0">
              <a:solidFill>
                <a:schemeClr val="tx2">
                  <a:lumMod val="50000"/>
                </a:schemeClr>
              </a:solidFill>
              <a:effectLst>
                <a:outerShdw blurRad="38100" dist="38100" dir="2700000" algn="tl">
                  <a:srgbClr val="000000">
                    <a:alpha val="43137"/>
                  </a:srgbClr>
                </a:outerShdw>
              </a:effectLst>
            </a:endParaRPr>
          </a:p>
        </p:txBody>
      </p:sp>
      <p:sp>
        <p:nvSpPr>
          <p:cNvPr id="5" name="Retângulo de cantos arredondados 4"/>
          <p:cNvSpPr/>
          <p:nvPr/>
        </p:nvSpPr>
        <p:spPr>
          <a:xfrm>
            <a:off x="5167314" y="2714620"/>
            <a:ext cx="1872000" cy="1152000"/>
          </a:xfrm>
          <a:prstGeom prst="roundRect">
            <a:avLst/>
          </a:prstGeom>
          <a:solidFill>
            <a:schemeClr val="accent3">
              <a:lumMod val="40000"/>
              <a:lumOff val="6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400" b="1" dirty="0" smtClean="0">
                <a:solidFill>
                  <a:schemeClr val="tx2">
                    <a:lumMod val="50000"/>
                  </a:schemeClr>
                </a:solidFill>
                <a:effectLst>
                  <a:outerShdw blurRad="38100" dist="38100" dir="2700000" algn="tl">
                    <a:srgbClr val="000000">
                      <a:alpha val="43137"/>
                    </a:srgbClr>
                  </a:outerShdw>
                </a:effectLst>
              </a:rPr>
              <a:t>NOMEAÇÃO DO(S) COMITÊ(S) DE ANÁLISE DE IDÉIAS</a:t>
            </a:r>
            <a:endParaRPr lang="pt-BR" sz="1400" b="1" dirty="0">
              <a:solidFill>
                <a:schemeClr val="tx2">
                  <a:lumMod val="50000"/>
                </a:schemeClr>
              </a:solidFill>
              <a:effectLst>
                <a:outerShdw blurRad="38100" dist="38100" dir="2700000" algn="tl">
                  <a:srgbClr val="000000">
                    <a:alpha val="43137"/>
                  </a:srgbClr>
                </a:outerShdw>
              </a:effectLst>
            </a:endParaRPr>
          </a:p>
        </p:txBody>
      </p:sp>
      <p:sp>
        <p:nvSpPr>
          <p:cNvPr id="6" name="Retângulo de cantos arredondados 5"/>
          <p:cNvSpPr/>
          <p:nvPr/>
        </p:nvSpPr>
        <p:spPr>
          <a:xfrm>
            <a:off x="7438718" y="2714620"/>
            <a:ext cx="1872000" cy="1152000"/>
          </a:xfrm>
          <a:prstGeom prst="roundRect">
            <a:avLst/>
          </a:prstGeom>
          <a:solidFill>
            <a:schemeClr val="accent3">
              <a:lumMod val="40000"/>
              <a:lumOff val="6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400" b="1" dirty="0" smtClean="0">
                <a:solidFill>
                  <a:schemeClr val="tx2">
                    <a:lumMod val="50000"/>
                  </a:schemeClr>
                </a:solidFill>
                <a:effectLst>
                  <a:outerShdw blurRad="38100" dist="38100" dir="2700000" algn="tl">
                    <a:srgbClr val="000000">
                      <a:alpha val="43137"/>
                    </a:srgbClr>
                  </a:outerShdw>
                </a:effectLst>
              </a:rPr>
              <a:t>RECEBIMENTO E ANÁLISE DAS  IDÉIAS</a:t>
            </a:r>
            <a:endParaRPr lang="pt-BR" sz="1400" b="1" dirty="0">
              <a:solidFill>
                <a:schemeClr val="tx2">
                  <a:lumMod val="50000"/>
                </a:schemeClr>
              </a:solidFill>
              <a:effectLst>
                <a:outerShdw blurRad="38100" dist="38100" dir="2700000" algn="tl">
                  <a:srgbClr val="000000">
                    <a:alpha val="43137"/>
                  </a:srgbClr>
                </a:outerShdw>
              </a:effectLst>
            </a:endParaRPr>
          </a:p>
        </p:txBody>
      </p:sp>
      <p:sp>
        <p:nvSpPr>
          <p:cNvPr id="7" name="Retângulo de cantos arredondados 6"/>
          <p:cNvSpPr/>
          <p:nvPr/>
        </p:nvSpPr>
        <p:spPr>
          <a:xfrm>
            <a:off x="595282" y="2714620"/>
            <a:ext cx="1872000" cy="1152000"/>
          </a:xfrm>
          <a:prstGeom prst="roundRect">
            <a:avLst/>
          </a:prstGeom>
          <a:solidFill>
            <a:schemeClr val="accent3">
              <a:lumMod val="40000"/>
              <a:lumOff val="6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400" b="1" dirty="0" smtClean="0">
                <a:solidFill>
                  <a:schemeClr val="tx2">
                    <a:lumMod val="50000"/>
                  </a:schemeClr>
                </a:solidFill>
                <a:effectLst>
                  <a:outerShdw blurRad="38100" dist="38100" dir="2700000" algn="tl">
                    <a:srgbClr val="000000">
                      <a:alpha val="43137"/>
                    </a:srgbClr>
                  </a:outerShdw>
                </a:effectLst>
              </a:rPr>
              <a:t>ESTABELECIMENTO DAS POLÍTICAS GERAIS</a:t>
            </a:r>
            <a:endParaRPr lang="pt-BR" sz="1400" b="1" dirty="0">
              <a:solidFill>
                <a:schemeClr val="tx2">
                  <a:lumMod val="50000"/>
                </a:schemeClr>
              </a:solidFill>
              <a:effectLst>
                <a:outerShdw blurRad="38100" dist="38100" dir="2700000" algn="tl">
                  <a:srgbClr val="000000">
                    <a:alpha val="43137"/>
                  </a:srgbClr>
                </a:outerShdw>
              </a:effectLst>
            </a:endParaRPr>
          </a:p>
        </p:txBody>
      </p:sp>
      <p:sp>
        <p:nvSpPr>
          <p:cNvPr id="8" name="Retângulo de cantos arredondados 7"/>
          <p:cNvSpPr/>
          <p:nvPr/>
        </p:nvSpPr>
        <p:spPr>
          <a:xfrm>
            <a:off x="5167314" y="4634454"/>
            <a:ext cx="1872000" cy="1152000"/>
          </a:xfrm>
          <a:prstGeom prst="roundRect">
            <a:avLst/>
          </a:prstGeom>
          <a:solidFill>
            <a:schemeClr val="accent3">
              <a:lumMod val="40000"/>
              <a:lumOff val="6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400" b="1" dirty="0" smtClean="0">
                <a:solidFill>
                  <a:schemeClr val="tx2">
                    <a:lumMod val="50000"/>
                  </a:schemeClr>
                </a:solidFill>
                <a:effectLst>
                  <a:outerShdw blurRad="38100" dist="38100" dir="2700000" algn="tl">
                    <a:srgbClr val="000000">
                      <a:alpha val="43137"/>
                    </a:srgbClr>
                  </a:outerShdw>
                </a:effectLst>
              </a:rPr>
              <a:t>MEDIÇÃO DOS RESULTADOS REAIS DOS PROJETOS</a:t>
            </a:r>
            <a:endParaRPr lang="pt-BR" sz="1400" b="1" dirty="0">
              <a:solidFill>
                <a:schemeClr val="tx2">
                  <a:lumMod val="50000"/>
                </a:schemeClr>
              </a:solidFill>
              <a:effectLst>
                <a:outerShdw blurRad="38100" dist="38100" dir="2700000" algn="tl">
                  <a:srgbClr val="000000">
                    <a:alpha val="43137"/>
                  </a:srgbClr>
                </a:outerShdw>
              </a:effectLst>
            </a:endParaRPr>
          </a:p>
        </p:txBody>
      </p:sp>
      <p:sp>
        <p:nvSpPr>
          <p:cNvPr id="10" name="Retângulo de cantos arredondados 9"/>
          <p:cNvSpPr/>
          <p:nvPr/>
        </p:nvSpPr>
        <p:spPr>
          <a:xfrm>
            <a:off x="595282" y="4616150"/>
            <a:ext cx="1872000" cy="1152000"/>
          </a:xfrm>
          <a:prstGeom prst="roundRect">
            <a:avLst/>
          </a:prstGeom>
          <a:solidFill>
            <a:schemeClr val="accent3">
              <a:lumMod val="40000"/>
              <a:lumOff val="6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400" b="1" dirty="0" smtClean="0">
                <a:solidFill>
                  <a:schemeClr val="tx2">
                    <a:lumMod val="50000"/>
                  </a:schemeClr>
                </a:solidFill>
                <a:effectLst>
                  <a:outerShdw blurRad="38100" dist="38100" dir="2700000" algn="tl">
                    <a:srgbClr val="000000">
                      <a:alpha val="43137"/>
                    </a:srgbClr>
                  </a:outerShdw>
                </a:effectLst>
              </a:rPr>
              <a:t>PROJEÇÃO DE RESULTADOS E ANÁLISE DE VIABILIDADE</a:t>
            </a:r>
            <a:endParaRPr lang="pt-BR" sz="1400" b="1" dirty="0">
              <a:solidFill>
                <a:schemeClr val="tx2">
                  <a:lumMod val="50000"/>
                </a:schemeClr>
              </a:solidFill>
              <a:effectLst>
                <a:outerShdw blurRad="38100" dist="38100" dir="2700000" algn="tl">
                  <a:srgbClr val="000000">
                    <a:alpha val="43137"/>
                  </a:srgbClr>
                </a:outerShdw>
              </a:effectLst>
            </a:endParaRPr>
          </a:p>
        </p:txBody>
      </p:sp>
      <p:sp>
        <p:nvSpPr>
          <p:cNvPr id="11" name="Retângulo de cantos arredondados 10"/>
          <p:cNvSpPr/>
          <p:nvPr/>
        </p:nvSpPr>
        <p:spPr>
          <a:xfrm>
            <a:off x="2866686" y="4616150"/>
            <a:ext cx="1872000" cy="1152000"/>
          </a:xfrm>
          <a:prstGeom prst="roundRect">
            <a:avLst/>
          </a:prstGeom>
          <a:solidFill>
            <a:schemeClr val="accent3">
              <a:lumMod val="40000"/>
              <a:lumOff val="6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400" b="1" dirty="0" smtClean="0">
                <a:solidFill>
                  <a:schemeClr val="tx2">
                    <a:lumMod val="50000"/>
                  </a:schemeClr>
                </a:solidFill>
                <a:effectLst>
                  <a:outerShdw blurRad="38100" dist="38100" dir="2700000" algn="tl">
                    <a:srgbClr val="000000">
                      <a:alpha val="43137"/>
                    </a:srgbClr>
                  </a:outerShdw>
                </a:effectLst>
              </a:rPr>
              <a:t>IMPLANTAÇÃO</a:t>
            </a:r>
            <a:endParaRPr lang="pt-BR" sz="1400" b="1" dirty="0">
              <a:solidFill>
                <a:schemeClr val="tx2">
                  <a:lumMod val="50000"/>
                </a:schemeClr>
              </a:solidFill>
              <a:effectLst>
                <a:outerShdw blurRad="38100" dist="38100" dir="2700000" algn="tl">
                  <a:srgbClr val="000000">
                    <a:alpha val="43137"/>
                  </a:srgbClr>
                </a:outerShdw>
              </a:effectLst>
            </a:endParaRPr>
          </a:p>
        </p:txBody>
      </p:sp>
      <p:cxnSp>
        <p:nvCxnSpPr>
          <p:cNvPr id="13" name="Conector de seta reta 12"/>
          <p:cNvCxnSpPr>
            <a:stCxn id="7" idx="3"/>
            <a:endCxn id="4" idx="1"/>
          </p:cNvCxnSpPr>
          <p:nvPr/>
        </p:nvCxnSpPr>
        <p:spPr>
          <a:xfrm>
            <a:off x="2467282" y="3290620"/>
            <a:ext cx="399404" cy="1588"/>
          </a:xfrm>
          <a:prstGeom prst="straightConnector1">
            <a:avLst/>
          </a:prstGeom>
          <a:ln w="38100">
            <a:solidFill>
              <a:schemeClr val="accent3">
                <a:lumMod val="20000"/>
                <a:lumOff val="8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4" name="Conector de seta reta 13"/>
          <p:cNvCxnSpPr/>
          <p:nvPr/>
        </p:nvCxnSpPr>
        <p:spPr>
          <a:xfrm>
            <a:off x="4767910" y="3286124"/>
            <a:ext cx="399404" cy="1588"/>
          </a:xfrm>
          <a:prstGeom prst="straightConnector1">
            <a:avLst/>
          </a:prstGeom>
          <a:ln w="38100">
            <a:solidFill>
              <a:schemeClr val="accent3">
                <a:lumMod val="20000"/>
                <a:lumOff val="8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5" name="Conector de seta reta 14"/>
          <p:cNvCxnSpPr/>
          <p:nvPr/>
        </p:nvCxnSpPr>
        <p:spPr>
          <a:xfrm>
            <a:off x="7053926" y="3286124"/>
            <a:ext cx="399404" cy="1588"/>
          </a:xfrm>
          <a:prstGeom prst="straightConnector1">
            <a:avLst/>
          </a:prstGeom>
          <a:ln w="38100">
            <a:solidFill>
              <a:schemeClr val="accent3">
                <a:lumMod val="20000"/>
                <a:lumOff val="8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6" name="Conector de seta reta 15"/>
          <p:cNvCxnSpPr/>
          <p:nvPr/>
        </p:nvCxnSpPr>
        <p:spPr>
          <a:xfrm>
            <a:off x="2452670" y="5186066"/>
            <a:ext cx="399404" cy="1588"/>
          </a:xfrm>
          <a:prstGeom prst="straightConnector1">
            <a:avLst/>
          </a:prstGeom>
          <a:ln w="38100">
            <a:solidFill>
              <a:schemeClr val="accent3">
                <a:lumMod val="20000"/>
                <a:lumOff val="8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7" name="Conector de seta reta 16"/>
          <p:cNvCxnSpPr/>
          <p:nvPr/>
        </p:nvCxnSpPr>
        <p:spPr>
          <a:xfrm>
            <a:off x="4753298" y="5181570"/>
            <a:ext cx="399404" cy="1588"/>
          </a:xfrm>
          <a:prstGeom prst="straightConnector1">
            <a:avLst/>
          </a:prstGeom>
          <a:ln w="38100">
            <a:solidFill>
              <a:schemeClr val="accent3">
                <a:lumMod val="20000"/>
                <a:lumOff val="8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25" name="Conector reto 24"/>
          <p:cNvCxnSpPr/>
          <p:nvPr/>
        </p:nvCxnSpPr>
        <p:spPr>
          <a:xfrm rot="5400000">
            <a:off x="8220818" y="4050435"/>
            <a:ext cx="324000" cy="1588"/>
          </a:xfrm>
          <a:prstGeom prst="line">
            <a:avLst/>
          </a:prstGeom>
          <a:ln w="28575">
            <a:solidFill>
              <a:schemeClr val="accent3">
                <a:lumMod val="20000"/>
                <a:lumOff val="80000"/>
              </a:schemeClr>
            </a:solidFill>
          </a:ln>
        </p:spPr>
        <p:style>
          <a:lnRef idx="1">
            <a:schemeClr val="accent1"/>
          </a:lnRef>
          <a:fillRef idx="0">
            <a:schemeClr val="accent1"/>
          </a:fillRef>
          <a:effectRef idx="0">
            <a:schemeClr val="accent1"/>
          </a:effectRef>
          <a:fontRef idx="minor">
            <a:schemeClr val="tx1"/>
          </a:fontRef>
        </p:style>
      </p:cxnSp>
      <p:cxnSp>
        <p:nvCxnSpPr>
          <p:cNvPr id="27" name="Conector reto 26"/>
          <p:cNvCxnSpPr/>
          <p:nvPr/>
        </p:nvCxnSpPr>
        <p:spPr>
          <a:xfrm rot="10800000">
            <a:off x="1523976" y="4213229"/>
            <a:ext cx="6858048" cy="1588"/>
          </a:xfrm>
          <a:prstGeom prst="line">
            <a:avLst/>
          </a:prstGeom>
          <a:ln w="28575">
            <a:solidFill>
              <a:schemeClr val="accent3">
                <a:lumMod val="20000"/>
                <a:lumOff val="80000"/>
              </a:schemeClr>
            </a:solidFill>
          </a:ln>
        </p:spPr>
        <p:style>
          <a:lnRef idx="1">
            <a:schemeClr val="accent1"/>
          </a:lnRef>
          <a:fillRef idx="0">
            <a:schemeClr val="accent1"/>
          </a:fillRef>
          <a:effectRef idx="0">
            <a:schemeClr val="accent1"/>
          </a:effectRef>
          <a:fontRef idx="minor">
            <a:schemeClr val="tx1"/>
          </a:fontRef>
        </p:style>
      </p:cxnSp>
      <p:cxnSp>
        <p:nvCxnSpPr>
          <p:cNvPr id="28" name="Conector reto 27"/>
          <p:cNvCxnSpPr/>
          <p:nvPr/>
        </p:nvCxnSpPr>
        <p:spPr>
          <a:xfrm rot="5400000">
            <a:off x="1362770" y="4368270"/>
            <a:ext cx="324000" cy="1588"/>
          </a:xfrm>
          <a:prstGeom prst="line">
            <a:avLst/>
          </a:prstGeom>
          <a:ln w="28575">
            <a:solidFill>
              <a:schemeClr val="accent3">
                <a:lumMod val="20000"/>
                <a:lumOff val="80000"/>
              </a:schemeClr>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med" advTm="3000">
    <p:fad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Projetar a rede</a:t>
            </a:r>
            <a:endParaRPr lang="pt-BR" dirty="0"/>
          </a:p>
        </p:txBody>
      </p:sp>
      <p:sp>
        <p:nvSpPr>
          <p:cNvPr id="3" name="Espaço Reservado para Conteúdo 2"/>
          <p:cNvSpPr>
            <a:spLocks noGrp="1"/>
          </p:cNvSpPr>
          <p:nvPr>
            <p:ph idx="1"/>
          </p:nvPr>
        </p:nvSpPr>
        <p:spPr/>
        <p:txBody>
          <a:bodyPr/>
          <a:lstStyle/>
          <a:p>
            <a:r>
              <a:rPr lang="pt-BR" dirty="0" smtClean="0"/>
              <a:t>Projetar a rede de conhecimentos é a fase mais trabalhosa do projeto. Compreende oito etapas.</a:t>
            </a:r>
          </a:p>
        </p:txBody>
      </p:sp>
      <p:sp>
        <p:nvSpPr>
          <p:cNvPr id="4" name="Retângulo de cantos arredondados 3"/>
          <p:cNvSpPr/>
          <p:nvPr/>
        </p:nvSpPr>
        <p:spPr>
          <a:xfrm>
            <a:off x="2866686" y="2714620"/>
            <a:ext cx="1872000" cy="1152000"/>
          </a:xfrm>
          <a:prstGeom prst="roundRect">
            <a:avLst/>
          </a:prstGeom>
          <a:solidFill>
            <a:schemeClr val="accent3">
              <a:lumMod val="40000"/>
              <a:lumOff val="6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400" b="1" dirty="0" smtClean="0">
                <a:solidFill>
                  <a:schemeClr val="tx2">
                    <a:lumMod val="50000"/>
                  </a:schemeClr>
                </a:solidFill>
                <a:effectLst>
                  <a:outerShdw blurRad="38100" dist="38100" dir="2700000" algn="tl">
                    <a:srgbClr val="000000">
                      <a:alpha val="43137"/>
                    </a:srgbClr>
                  </a:outerShdw>
                </a:effectLst>
              </a:rPr>
              <a:t>CRIAÇÃO DE SEGMENTOS PARA AS INICIATIVAS DE INOVAÇÃO</a:t>
            </a:r>
            <a:endParaRPr lang="pt-BR" sz="1400" b="1" dirty="0">
              <a:solidFill>
                <a:schemeClr val="tx2">
                  <a:lumMod val="50000"/>
                </a:schemeClr>
              </a:solidFill>
              <a:effectLst>
                <a:outerShdw blurRad="38100" dist="38100" dir="2700000" algn="tl">
                  <a:srgbClr val="000000">
                    <a:alpha val="43137"/>
                  </a:srgbClr>
                </a:outerShdw>
              </a:effectLst>
            </a:endParaRPr>
          </a:p>
        </p:txBody>
      </p:sp>
      <p:sp>
        <p:nvSpPr>
          <p:cNvPr id="5" name="Retângulo de cantos arredondados 4"/>
          <p:cNvSpPr/>
          <p:nvPr/>
        </p:nvSpPr>
        <p:spPr>
          <a:xfrm>
            <a:off x="5167314" y="2714620"/>
            <a:ext cx="1872000" cy="1152000"/>
          </a:xfrm>
          <a:prstGeom prst="roundRect">
            <a:avLst/>
          </a:prstGeom>
          <a:solidFill>
            <a:schemeClr val="accent3">
              <a:lumMod val="40000"/>
              <a:lumOff val="6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400" b="1" dirty="0" smtClean="0">
                <a:solidFill>
                  <a:schemeClr val="tx2">
                    <a:lumMod val="50000"/>
                  </a:schemeClr>
                </a:solidFill>
                <a:effectLst>
                  <a:outerShdw blurRad="38100" dist="38100" dir="2700000" algn="tl">
                    <a:srgbClr val="000000">
                      <a:alpha val="43137"/>
                    </a:srgbClr>
                  </a:outerShdw>
                </a:effectLst>
              </a:rPr>
              <a:t>NOMEAÇÃO DO(S) COMITÊ(S) DE ANÁLISE DE IDÉIAS</a:t>
            </a:r>
            <a:endParaRPr lang="pt-BR" sz="1400" b="1" dirty="0">
              <a:solidFill>
                <a:schemeClr val="tx2">
                  <a:lumMod val="50000"/>
                </a:schemeClr>
              </a:solidFill>
              <a:effectLst>
                <a:outerShdw blurRad="38100" dist="38100" dir="2700000" algn="tl">
                  <a:srgbClr val="000000">
                    <a:alpha val="43137"/>
                  </a:srgbClr>
                </a:outerShdw>
              </a:effectLst>
            </a:endParaRPr>
          </a:p>
        </p:txBody>
      </p:sp>
      <p:sp>
        <p:nvSpPr>
          <p:cNvPr id="6" name="Retângulo de cantos arredondados 5"/>
          <p:cNvSpPr/>
          <p:nvPr/>
        </p:nvSpPr>
        <p:spPr>
          <a:xfrm>
            <a:off x="7438718" y="2714620"/>
            <a:ext cx="1872000" cy="1152000"/>
          </a:xfrm>
          <a:prstGeom prst="roundRect">
            <a:avLst/>
          </a:prstGeom>
          <a:solidFill>
            <a:schemeClr val="accent3">
              <a:lumMod val="40000"/>
              <a:lumOff val="6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400" b="1" dirty="0" smtClean="0">
                <a:solidFill>
                  <a:schemeClr val="tx2">
                    <a:lumMod val="50000"/>
                  </a:schemeClr>
                </a:solidFill>
                <a:effectLst>
                  <a:outerShdw blurRad="38100" dist="38100" dir="2700000" algn="tl">
                    <a:srgbClr val="000000">
                      <a:alpha val="43137"/>
                    </a:srgbClr>
                  </a:outerShdw>
                </a:effectLst>
              </a:rPr>
              <a:t>RECEBIMENTO E ANÁLISE DAS  IDÉIAS</a:t>
            </a:r>
            <a:endParaRPr lang="pt-BR" sz="1400" b="1" dirty="0">
              <a:solidFill>
                <a:schemeClr val="tx2">
                  <a:lumMod val="50000"/>
                </a:schemeClr>
              </a:solidFill>
              <a:effectLst>
                <a:outerShdw blurRad="38100" dist="38100" dir="2700000" algn="tl">
                  <a:srgbClr val="000000">
                    <a:alpha val="43137"/>
                  </a:srgbClr>
                </a:outerShdw>
              </a:effectLst>
            </a:endParaRPr>
          </a:p>
        </p:txBody>
      </p:sp>
      <p:sp>
        <p:nvSpPr>
          <p:cNvPr id="7" name="Retângulo de cantos arredondados 6"/>
          <p:cNvSpPr/>
          <p:nvPr/>
        </p:nvSpPr>
        <p:spPr>
          <a:xfrm>
            <a:off x="595282" y="2714620"/>
            <a:ext cx="1872000" cy="1152000"/>
          </a:xfrm>
          <a:prstGeom prst="roundRect">
            <a:avLst/>
          </a:prstGeom>
          <a:solidFill>
            <a:schemeClr val="accent3">
              <a:lumMod val="40000"/>
              <a:lumOff val="6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400" b="1" dirty="0" smtClean="0">
                <a:solidFill>
                  <a:schemeClr val="tx2">
                    <a:lumMod val="50000"/>
                  </a:schemeClr>
                </a:solidFill>
                <a:effectLst>
                  <a:outerShdw blurRad="38100" dist="38100" dir="2700000" algn="tl">
                    <a:srgbClr val="000000">
                      <a:alpha val="43137"/>
                    </a:srgbClr>
                  </a:outerShdw>
                </a:effectLst>
              </a:rPr>
              <a:t>ESTABELECIMENTO DAS POLÍTICAS GERAIS</a:t>
            </a:r>
            <a:endParaRPr lang="pt-BR" sz="1400" b="1" dirty="0">
              <a:solidFill>
                <a:schemeClr val="tx2">
                  <a:lumMod val="50000"/>
                </a:schemeClr>
              </a:solidFill>
              <a:effectLst>
                <a:outerShdw blurRad="38100" dist="38100" dir="2700000" algn="tl">
                  <a:srgbClr val="000000">
                    <a:alpha val="43137"/>
                  </a:srgbClr>
                </a:outerShdw>
              </a:effectLst>
            </a:endParaRPr>
          </a:p>
        </p:txBody>
      </p:sp>
      <p:sp>
        <p:nvSpPr>
          <p:cNvPr id="8" name="Retângulo de cantos arredondados 7"/>
          <p:cNvSpPr/>
          <p:nvPr/>
        </p:nvSpPr>
        <p:spPr>
          <a:xfrm>
            <a:off x="5167314" y="4634454"/>
            <a:ext cx="1872000" cy="1152000"/>
          </a:xfrm>
          <a:prstGeom prst="roundRect">
            <a:avLst/>
          </a:prstGeom>
          <a:solidFill>
            <a:schemeClr val="accent3">
              <a:lumMod val="40000"/>
              <a:lumOff val="6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400" b="1" dirty="0" smtClean="0">
                <a:solidFill>
                  <a:schemeClr val="tx2">
                    <a:lumMod val="50000"/>
                  </a:schemeClr>
                </a:solidFill>
                <a:effectLst>
                  <a:outerShdw blurRad="38100" dist="38100" dir="2700000" algn="tl">
                    <a:srgbClr val="000000">
                      <a:alpha val="43137"/>
                    </a:srgbClr>
                  </a:outerShdw>
                </a:effectLst>
              </a:rPr>
              <a:t>MEDIÇÃO DOS RESULTADOS REAIS DOS PROJETOS</a:t>
            </a:r>
            <a:endParaRPr lang="pt-BR" sz="1400" b="1" dirty="0">
              <a:solidFill>
                <a:schemeClr val="tx2">
                  <a:lumMod val="50000"/>
                </a:schemeClr>
              </a:solidFill>
              <a:effectLst>
                <a:outerShdw blurRad="38100" dist="38100" dir="2700000" algn="tl">
                  <a:srgbClr val="000000">
                    <a:alpha val="43137"/>
                  </a:srgbClr>
                </a:outerShdw>
              </a:effectLst>
            </a:endParaRPr>
          </a:p>
        </p:txBody>
      </p:sp>
      <p:sp>
        <p:nvSpPr>
          <p:cNvPr id="10" name="Retângulo de cantos arredondados 9"/>
          <p:cNvSpPr/>
          <p:nvPr/>
        </p:nvSpPr>
        <p:spPr>
          <a:xfrm>
            <a:off x="595282" y="4616150"/>
            <a:ext cx="1872000" cy="1152000"/>
          </a:xfrm>
          <a:prstGeom prst="roundRect">
            <a:avLst/>
          </a:prstGeom>
          <a:solidFill>
            <a:schemeClr val="accent3">
              <a:lumMod val="40000"/>
              <a:lumOff val="6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400" b="1" dirty="0" smtClean="0">
                <a:solidFill>
                  <a:schemeClr val="tx2">
                    <a:lumMod val="50000"/>
                  </a:schemeClr>
                </a:solidFill>
                <a:effectLst>
                  <a:outerShdw blurRad="38100" dist="38100" dir="2700000" algn="tl">
                    <a:srgbClr val="000000">
                      <a:alpha val="43137"/>
                    </a:srgbClr>
                  </a:outerShdw>
                </a:effectLst>
              </a:rPr>
              <a:t>PROJEÇÃO DE RESULTADOS E ANÁLISE DE VIABILIDADE</a:t>
            </a:r>
            <a:endParaRPr lang="pt-BR" sz="1400" b="1" dirty="0">
              <a:solidFill>
                <a:schemeClr val="tx2">
                  <a:lumMod val="50000"/>
                </a:schemeClr>
              </a:solidFill>
              <a:effectLst>
                <a:outerShdw blurRad="38100" dist="38100" dir="2700000" algn="tl">
                  <a:srgbClr val="000000">
                    <a:alpha val="43137"/>
                  </a:srgbClr>
                </a:outerShdw>
              </a:effectLst>
            </a:endParaRPr>
          </a:p>
        </p:txBody>
      </p:sp>
      <p:sp>
        <p:nvSpPr>
          <p:cNvPr id="11" name="Retângulo de cantos arredondados 10"/>
          <p:cNvSpPr/>
          <p:nvPr/>
        </p:nvSpPr>
        <p:spPr>
          <a:xfrm>
            <a:off x="2866686" y="4616150"/>
            <a:ext cx="1872000" cy="1152000"/>
          </a:xfrm>
          <a:prstGeom prst="roundRect">
            <a:avLst/>
          </a:prstGeom>
          <a:solidFill>
            <a:schemeClr val="accent3">
              <a:lumMod val="40000"/>
              <a:lumOff val="6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400" b="1" dirty="0" smtClean="0">
                <a:solidFill>
                  <a:schemeClr val="tx2">
                    <a:lumMod val="50000"/>
                  </a:schemeClr>
                </a:solidFill>
                <a:effectLst>
                  <a:outerShdw blurRad="38100" dist="38100" dir="2700000" algn="tl">
                    <a:srgbClr val="000000">
                      <a:alpha val="43137"/>
                    </a:srgbClr>
                  </a:outerShdw>
                </a:effectLst>
              </a:rPr>
              <a:t>IMPLANTAÇÃO</a:t>
            </a:r>
            <a:endParaRPr lang="pt-BR" sz="1400" b="1" dirty="0">
              <a:solidFill>
                <a:schemeClr val="tx2">
                  <a:lumMod val="50000"/>
                </a:schemeClr>
              </a:solidFill>
              <a:effectLst>
                <a:outerShdw blurRad="38100" dist="38100" dir="2700000" algn="tl">
                  <a:srgbClr val="000000">
                    <a:alpha val="43137"/>
                  </a:srgbClr>
                </a:outerShdw>
              </a:effectLst>
            </a:endParaRPr>
          </a:p>
        </p:txBody>
      </p:sp>
      <p:cxnSp>
        <p:nvCxnSpPr>
          <p:cNvPr id="13" name="Conector de seta reta 12"/>
          <p:cNvCxnSpPr>
            <a:stCxn id="7" idx="3"/>
            <a:endCxn id="4" idx="1"/>
          </p:cNvCxnSpPr>
          <p:nvPr/>
        </p:nvCxnSpPr>
        <p:spPr>
          <a:xfrm>
            <a:off x="2467282" y="3290620"/>
            <a:ext cx="399404" cy="1588"/>
          </a:xfrm>
          <a:prstGeom prst="straightConnector1">
            <a:avLst/>
          </a:prstGeom>
          <a:ln w="38100">
            <a:solidFill>
              <a:schemeClr val="accent3">
                <a:lumMod val="20000"/>
                <a:lumOff val="8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4" name="Conector de seta reta 13"/>
          <p:cNvCxnSpPr/>
          <p:nvPr/>
        </p:nvCxnSpPr>
        <p:spPr>
          <a:xfrm>
            <a:off x="4767910" y="3286124"/>
            <a:ext cx="399404" cy="1588"/>
          </a:xfrm>
          <a:prstGeom prst="straightConnector1">
            <a:avLst/>
          </a:prstGeom>
          <a:ln w="38100">
            <a:solidFill>
              <a:schemeClr val="accent3">
                <a:lumMod val="20000"/>
                <a:lumOff val="8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5" name="Conector de seta reta 14"/>
          <p:cNvCxnSpPr/>
          <p:nvPr/>
        </p:nvCxnSpPr>
        <p:spPr>
          <a:xfrm>
            <a:off x="7053926" y="3286124"/>
            <a:ext cx="399404" cy="1588"/>
          </a:xfrm>
          <a:prstGeom prst="straightConnector1">
            <a:avLst/>
          </a:prstGeom>
          <a:ln w="38100">
            <a:solidFill>
              <a:schemeClr val="accent3">
                <a:lumMod val="20000"/>
                <a:lumOff val="8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6" name="Conector de seta reta 15"/>
          <p:cNvCxnSpPr/>
          <p:nvPr/>
        </p:nvCxnSpPr>
        <p:spPr>
          <a:xfrm>
            <a:off x="2452670" y="5186066"/>
            <a:ext cx="399404" cy="1588"/>
          </a:xfrm>
          <a:prstGeom prst="straightConnector1">
            <a:avLst/>
          </a:prstGeom>
          <a:ln w="38100">
            <a:solidFill>
              <a:schemeClr val="accent3">
                <a:lumMod val="20000"/>
                <a:lumOff val="8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7" name="Conector de seta reta 16"/>
          <p:cNvCxnSpPr/>
          <p:nvPr/>
        </p:nvCxnSpPr>
        <p:spPr>
          <a:xfrm>
            <a:off x="4753298" y="5208866"/>
            <a:ext cx="399404" cy="1588"/>
          </a:xfrm>
          <a:prstGeom prst="straightConnector1">
            <a:avLst/>
          </a:prstGeom>
          <a:ln w="38100">
            <a:solidFill>
              <a:schemeClr val="accent3">
                <a:lumMod val="20000"/>
                <a:lumOff val="8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25" name="Conector reto 24"/>
          <p:cNvCxnSpPr/>
          <p:nvPr/>
        </p:nvCxnSpPr>
        <p:spPr>
          <a:xfrm rot="5400000">
            <a:off x="8220818" y="4050435"/>
            <a:ext cx="324000" cy="1588"/>
          </a:xfrm>
          <a:prstGeom prst="line">
            <a:avLst/>
          </a:prstGeom>
          <a:ln w="28575">
            <a:solidFill>
              <a:schemeClr val="accent3">
                <a:lumMod val="20000"/>
                <a:lumOff val="80000"/>
              </a:schemeClr>
            </a:solidFill>
          </a:ln>
        </p:spPr>
        <p:style>
          <a:lnRef idx="1">
            <a:schemeClr val="accent1"/>
          </a:lnRef>
          <a:fillRef idx="0">
            <a:schemeClr val="accent1"/>
          </a:fillRef>
          <a:effectRef idx="0">
            <a:schemeClr val="accent1"/>
          </a:effectRef>
          <a:fontRef idx="minor">
            <a:schemeClr val="tx1"/>
          </a:fontRef>
        </p:style>
      </p:cxnSp>
      <p:cxnSp>
        <p:nvCxnSpPr>
          <p:cNvPr id="27" name="Conector reto 26"/>
          <p:cNvCxnSpPr/>
          <p:nvPr/>
        </p:nvCxnSpPr>
        <p:spPr>
          <a:xfrm rot="10800000">
            <a:off x="1523976" y="4213229"/>
            <a:ext cx="6858048" cy="1588"/>
          </a:xfrm>
          <a:prstGeom prst="line">
            <a:avLst/>
          </a:prstGeom>
          <a:ln w="28575">
            <a:solidFill>
              <a:schemeClr val="accent3">
                <a:lumMod val="20000"/>
                <a:lumOff val="80000"/>
              </a:schemeClr>
            </a:solidFill>
          </a:ln>
        </p:spPr>
        <p:style>
          <a:lnRef idx="1">
            <a:schemeClr val="accent1"/>
          </a:lnRef>
          <a:fillRef idx="0">
            <a:schemeClr val="accent1"/>
          </a:fillRef>
          <a:effectRef idx="0">
            <a:schemeClr val="accent1"/>
          </a:effectRef>
          <a:fontRef idx="minor">
            <a:schemeClr val="tx1"/>
          </a:fontRef>
        </p:style>
      </p:cxnSp>
      <p:cxnSp>
        <p:nvCxnSpPr>
          <p:cNvPr id="28" name="Conector reto 27"/>
          <p:cNvCxnSpPr/>
          <p:nvPr/>
        </p:nvCxnSpPr>
        <p:spPr>
          <a:xfrm rot="5400000">
            <a:off x="1362770" y="4368270"/>
            <a:ext cx="324000" cy="1588"/>
          </a:xfrm>
          <a:prstGeom prst="line">
            <a:avLst/>
          </a:prstGeom>
          <a:ln w="28575">
            <a:solidFill>
              <a:schemeClr val="accent3">
                <a:lumMod val="20000"/>
                <a:lumOff val="80000"/>
              </a:schemeClr>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19" name="Retângulo de cantos arredondados 18"/>
          <p:cNvSpPr/>
          <p:nvPr/>
        </p:nvSpPr>
        <p:spPr>
          <a:xfrm>
            <a:off x="7438718" y="4634454"/>
            <a:ext cx="1872000" cy="1152000"/>
          </a:xfrm>
          <a:prstGeom prst="roundRect">
            <a:avLst/>
          </a:prstGeom>
          <a:solidFill>
            <a:schemeClr val="accent3">
              <a:lumMod val="40000"/>
              <a:lumOff val="6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400" b="1" dirty="0" smtClean="0">
                <a:solidFill>
                  <a:schemeClr val="tx2">
                    <a:lumMod val="50000"/>
                  </a:schemeClr>
                </a:solidFill>
                <a:effectLst>
                  <a:outerShdw blurRad="38100" dist="38100" dir="2700000" algn="tl">
                    <a:srgbClr val="000000">
                      <a:alpha val="43137"/>
                    </a:srgbClr>
                  </a:outerShdw>
                </a:effectLst>
              </a:rPr>
              <a:t>PREMIAÇÃO</a:t>
            </a:r>
            <a:endParaRPr lang="pt-BR" sz="1400" b="1" dirty="0">
              <a:solidFill>
                <a:schemeClr val="tx2">
                  <a:lumMod val="50000"/>
                </a:schemeClr>
              </a:solidFill>
              <a:effectLst>
                <a:outerShdw blurRad="38100" dist="38100" dir="2700000" algn="tl">
                  <a:srgbClr val="000000">
                    <a:alpha val="43137"/>
                  </a:srgbClr>
                </a:outerShdw>
              </a:effectLst>
            </a:endParaRPr>
          </a:p>
        </p:txBody>
      </p:sp>
      <p:cxnSp>
        <p:nvCxnSpPr>
          <p:cNvPr id="20" name="Conector de seta reta 19"/>
          <p:cNvCxnSpPr/>
          <p:nvPr/>
        </p:nvCxnSpPr>
        <p:spPr>
          <a:xfrm>
            <a:off x="7053926" y="5227170"/>
            <a:ext cx="399404" cy="1588"/>
          </a:xfrm>
          <a:prstGeom prst="straightConnector1">
            <a:avLst/>
          </a:prstGeom>
          <a:ln w="38100">
            <a:solidFill>
              <a:schemeClr val="accent3">
                <a:lumMod val="20000"/>
                <a:lumOff val="80000"/>
              </a:schemeClr>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med" advTm="2000">
    <p:fade/>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Projetar a rede: as políticas</a:t>
            </a:r>
            <a:endParaRPr lang="pt-BR" dirty="0"/>
          </a:p>
        </p:txBody>
      </p:sp>
      <p:sp>
        <p:nvSpPr>
          <p:cNvPr id="3" name="Espaço Reservado para Conteúdo 2"/>
          <p:cNvSpPr>
            <a:spLocks noGrp="1"/>
          </p:cNvSpPr>
          <p:nvPr>
            <p:ph idx="1"/>
          </p:nvPr>
        </p:nvSpPr>
        <p:spPr/>
        <p:txBody>
          <a:bodyPr/>
          <a:lstStyle/>
          <a:p>
            <a:endParaRPr lang="pt-BR" dirty="0" smtClean="0"/>
          </a:p>
          <a:p>
            <a:endParaRPr lang="pt-BR" dirty="0" smtClean="0"/>
          </a:p>
          <a:p>
            <a:endParaRPr lang="pt-BR" dirty="0" smtClean="0"/>
          </a:p>
          <a:p>
            <a:endParaRPr lang="pt-BR" sz="1800" dirty="0" smtClean="0"/>
          </a:p>
          <a:p>
            <a:r>
              <a:rPr lang="pt-BR" dirty="0" smtClean="0"/>
              <a:t>Estabelecer as políticas gerais significa:</a:t>
            </a:r>
          </a:p>
        </p:txBody>
      </p:sp>
      <p:grpSp>
        <p:nvGrpSpPr>
          <p:cNvPr id="21" name="Grupo 20"/>
          <p:cNvGrpSpPr/>
          <p:nvPr/>
        </p:nvGrpSpPr>
        <p:grpSpPr>
          <a:xfrm>
            <a:off x="2704702" y="1428736"/>
            <a:ext cx="4320000" cy="1440000"/>
            <a:chOff x="2704702" y="1428736"/>
            <a:chExt cx="4320000" cy="1440000"/>
          </a:xfrm>
        </p:grpSpPr>
        <p:sp>
          <p:nvSpPr>
            <p:cNvPr id="4" name="Retângulo de cantos arredondados 3"/>
            <p:cNvSpPr/>
            <p:nvPr/>
          </p:nvSpPr>
          <p:spPr>
            <a:xfrm>
              <a:off x="3830574" y="1428736"/>
              <a:ext cx="927899" cy="543266"/>
            </a:xfrm>
            <a:prstGeom prst="roundRect">
              <a:avLst/>
            </a:prstGeom>
            <a:solidFill>
              <a:schemeClr val="accent3">
                <a:lumMod val="40000"/>
                <a:lumOff val="6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600" b="1" dirty="0" smtClean="0">
                  <a:solidFill>
                    <a:schemeClr val="tx2">
                      <a:lumMod val="50000"/>
                    </a:schemeClr>
                  </a:solidFill>
                </a:rPr>
                <a:t>CRIAÇÃO DE SEGMENTOS PARA AS INICIATIVAS DE INOVAÇÃO</a:t>
              </a:r>
              <a:endParaRPr lang="pt-BR" sz="600" b="1" dirty="0">
                <a:solidFill>
                  <a:schemeClr val="tx2">
                    <a:lumMod val="50000"/>
                  </a:schemeClr>
                </a:solidFill>
              </a:endParaRPr>
            </a:p>
          </p:txBody>
        </p:sp>
        <p:sp>
          <p:nvSpPr>
            <p:cNvPr id="5" name="Retângulo de cantos arredondados 4"/>
            <p:cNvSpPr/>
            <p:nvPr/>
          </p:nvSpPr>
          <p:spPr>
            <a:xfrm>
              <a:off x="4970932" y="1428736"/>
              <a:ext cx="927899" cy="543266"/>
            </a:xfrm>
            <a:prstGeom prst="roundRect">
              <a:avLst/>
            </a:prstGeom>
            <a:solidFill>
              <a:schemeClr val="accent3">
                <a:lumMod val="40000"/>
                <a:lumOff val="6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600" b="1" dirty="0" smtClean="0">
                  <a:solidFill>
                    <a:schemeClr val="tx2">
                      <a:lumMod val="50000"/>
                    </a:schemeClr>
                  </a:solidFill>
                </a:rPr>
                <a:t>NOMEAÇÃO DO(S) COMITÊ(S) DE ANÁLISE DE IDÉIAS</a:t>
              </a:r>
              <a:endParaRPr lang="pt-BR" sz="600" b="1" dirty="0">
                <a:solidFill>
                  <a:schemeClr val="tx2">
                    <a:lumMod val="50000"/>
                  </a:schemeClr>
                </a:solidFill>
              </a:endParaRPr>
            </a:p>
          </p:txBody>
        </p:sp>
        <p:sp>
          <p:nvSpPr>
            <p:cNvPr id="6" name="Retângulo de cantos arredondados 5"/>
            <p:cNvSpPr/>
            <p:nvPr/>
          </p:nvSpPr>
          <p:spPr>
            <a:xfrm>
              <a:off x="6096803" y="1428736"/>
              <a:ext cx="927899" cy="543266"/>
            </a:xfrm>
            <a:prstGeom prst="roundRect">
              <a:avLst/>
            </a:prstGeom>
            <a:solidFill>
              <a:schemeClr val="accent3">
                <a:lumMod val="40000"/>
                <a:lumOff val="6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600" b="1" dirty="0" smtClean="0">
                  <a:solidFill>
                    <a:schemeClr val="tx2">
                      <a:lumMod val="50000"/>
                    </a:schemeClr>
                  </a:solidFill>
                </a:rPr>
                <a:t>RECEBIMENTO E ANÁLISE DAS  IDÉIAS</a:t>
              </a:r>
              <a:endParaRPr lang="pt-BR" sz="600" b="1" dirty="0">
                <a:solidFill>
                  <a:schemeClr val="tx2">
                    <a:lumMod val="50000"/>
                  </a:schemeClr>
                </a:solidFill>
              </a:endParaRPr>
            </a:p>
          </p:txBody>
        </p:sp>
        <p:sp>
          <p:nvSpPr>
            <p:cNvPr id="7" name="Retângulo de cantos arredondados 6"/>
            <p:cNvSpPr/>
            <p:nvPr/>
          </p:nvSpPr>
          <p:spPr>
            <a:xfrm>
              <a:off x="2704702" y="1428736"/>
              <a:ext cx="927899" cy="543266"/>
            </a:xfrm>
            <a:prstGeom prst="roundRect">
              <a:avLst/>
            </a:prstGeom>
            <a:solidFill>
              <a:srgbClr val="FF00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600" b="1" dirty="0" smtClean="0">
                  <a:solidFill>
                    <a:schemeClr val="bg1"/>
                  </a:solidFill>
                </a:rPr>
                <a:t>ESTABELECIMENTO DAS POLÍTICAS GERAIS</a:t>
              </a:r>
              <a:endParaRPr lang="pt-BR" sz="600" b="1" dirty="0">
                <a:solidFill>
                  <a:schemeClr val="bg1"/>
                </a:solidFill>
              </a:endParaRPr>
            </a:p>
          </p:txBody>
        </p:sp>
        <p:sp>
          <p:nvSpPr>
            <p:cNvPr id="8" name="Retângulo de cantos arredondados 7"/>
            <p:cNvSpPr/>
            <p:nvPr/>
          </p:nvSpPr>
          <p:spPr>
            <a:xfrm>
              <a:off x="4970932" y="2291781"/>
              <a:ext cx="927899" cy="543266"/>
            </a:xfrm>
            <a:prstGeom prst="roundRect">
              <a:avLst/>
            </a:prstGeom>
            <a:solidFill>
              <a:schemeClr val="accent3">
                <a:lumMod val="40000"/>
                <a:lumOff val="6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600" b="1" dirty="0" smtClean="0">
                  <a:solidFill>
                    <a:schemeClr val="tx2">
                      <a:lumMod val="50000"/>
                    </a:schemeClr>
                  </a:solidFill>
                </a:rPr>
                <a:t>MEDIÇÃO DOS RESULTADOS REAIS DOS PROJETOS</a:t>
              </a:r>
              <a:endParaRPr lang="pt-BR" sz="600" b="1" dirty="0">
                <a:solidFill>
                  <a:schemeClr val="tx2">
                    <a:lumMod val="50000"/>
                  </a:schemeClr>
                </a:solidFill>
              </a:endParaRPr>
            </a:p>
          </p:txBody>
        </p:sp>
        <p:sp>
          <p:nvSpPr>
            <p:cNvPr id="9" name="Retângulo de cantos arredondados 8"/>
            <p:cNvSpPr/>
            <p:nvPr/>
          </p:nvSpPr>
          <p:spPr>
            <a:xfrm>
              <a:off x="6096803" y="2291781"/>
              <a:ext cx="927899" cy="543266"/>
            </a:xfrm>
            <a:prstGeom prst="roundRect">
              <a:avLst/>
            </a:prstGeom>
            <a:solidFill>
              <a:schemeClr val="accent3">
                <a:lumMod val="40000"/>
                <a:lumOff val="6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600" b="1" dirty="0" smtClean="0">
                  <a:solidFill>
                    <a:schemeClr val="tx2">
                      <a:lumMod val="50000"/>
                    </a:schemeClr>
                  </a:solidFill>
                </a:rPr>
                <a:t>PREMIAÇÃO</a:t>
              </a:r>
              <a:endParaRPr lang="pt-BR" sz="600" b="1" dirty="0">
                <a:solidFill>
                  <a:schemeClr val="tx2">
                    <a:lumMod val="50000"/>
                  </a:schemeClr>
                </a:solidFill>
              </a:endParaRPr>
            </a:p>
          </p:txBody>
        </p:sp>
        <p:sp>
          <p:nvSpPr>
            <p:cNvPr id="10" name="Retângulo de cantos arredondados 9"/>
            <p:cNvSpPr/>
            <p:nvPr/>
          </p:nvSpPr>
          <p:spPr>
            <a:xfrm>
              <a:off x="2704702" y="2325470"/>
              <a:ext cx="927899" cy="543266"/>
            </a:xfrm>
            <a:prstGeom prst="roundRect">
              <a:avLst/>
            </a:prstGeom>
            <a:solidFill>
              <a:schemeClr val="accent3">
                <a:lumMod val="40000"/>
                <a:lumOff val="6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600" b="1" dirty="0" smtClean="0">
                  <a:solidFill>
                    <a:schemeClr val="tx2">
                      <a:lumMod val="50000"/>
                    </a:schemeClr>
                  </a:solidFill>
                </a:rPr>
                <a:t>PROJEÇÃO DE RESULTADOS E ANÁLISE DE VIABILIDADE</a:t>
              </a:r>
              <a:endParaRPr lang="pt-BR" sz="600" b="1" dirty="0">
                <a:solidFill>
                  <a:schemeClr val="tx2">
                    <a:lumMod val="50000"/>
                  </a:schemeClr>
                </a:solidFill>
              </a:endParaRPr>
            </a:p>
          </p:txBody>
        </p:sp>
        <p:sp>
          <p:nvSpPr>
            <p:cNvPr id="11" name="Retângulo de cantos arredondados 10"/>
            <p:cNvSpPr/>
            <p:nvPr/>
          </p:nvSpPr>
          <p:spPr>
            <a:xfrm>
              <a:off x="3830574" y="2325470"/>
              <a:ext cx="927899" cy="543266"/>
            </a:xfrm>
            <a:prstGeom prst="roundRect">
              <a:avLst/>
            </a:prstGeom>
            <a:solidFill>
              <a:schemeClr val="accent3">
                <a:lumMod val="40000"/>
                <a:lumOff val="6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600" b="1" dirty="0" smtClean="0">
                  <a:solidFill>
                    <a:schemeClr val="tx2">
                      <a:lumMod val="50000"/>
                    </a:schemeClr>
                  </a:solidFill>
                </a:rPr>
                <a:t>IMPLANTAÇÃO</a:t>
              </a:r>
              <a:endParaRPr lang="pt-BR" sz="600" b="1" dirty="0">
                <a:solidFill>
                  <a:schemeClr val="tx2">
                    <a:lumMod val="50000"/>
                  </a:schemeClr>
                </a:solidFill>
              </a:endParaRPr>
            </a:p>
          </p:txBody>
        </p:sp>
        <p:cxnSp>
          <p:nvCxnSpPr>
            <p:cNvPr id="13" name="Conector de seta reta 12"/>
            <p:cNvCxnSpPr>
              <a:stCxn id="7" idx="3"/>
              <a:endCxn id="4" idx="1"/>
            </p:cNvCxnSpPr>
            <p:nvPr/>
          </p:nvCxnSpPr>
          <p:spPr>
            <a:xfrm>
              <a:off x="3632601" y="1700369"/>
              <a:ext cx="180000" cy="749"/>
            </a:xfrm>
            <a:prstGeom prst="straightConnector1">
              <a:avLst/>
            </a:prstGeom>
            <a:ln w="28575">
              <a:solidFill>
                <a:schemeClr val="accent3">
                  <a:lumMod val="20000"/>
                  <a:lumOff val="8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4" name="Conector de seta reta 13"/>
            <p:cNvCxnSpPr/>
            <p:nvPr/>
          </p:nvCxnSpPr>
          <p:spPr>
            <a:xfrm>
              <a:off x="4772958" y="1698249"/>
              <a:ext cx="180000" cy="749"/>
            </a:xfrm>
            <a:prstGeom prst="straightConnector1">
              <a:avLst/>
            </a:prstGeom>
            <a:ln w="28575">
              <a:solidFill>
                <a:schemeClr val="accent3">
                  <a:lumMod val="20000"/>
                  <a:lumOff val="8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5" name="Conector de seta reta 14"/>
            <p:cNvCxnSpPr/>
            <p:nvPr/>
          </p:nvCxnSpPr>
          <p:spPr>
            <a:xfrm>
              <a:off x="5906073" y="1698249"/>
              <a:ext cx="180000" cy="749"/>
            </a:xfrm>
            <a:prstGeom prst="straightConnector1">
              <a:avLst/>
            </a:prstGeom>
            <a:ln w="28575">
              <a:solidFill>
                <a:schemeClr val="accent3">
                  <a:lumMod val="20000"/>
                  <a:lumOff val="8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6" name="Conector de seta reta 15"/>
            <p:cNvCxnSpPr/>
            <p:nvPr/>
          </p:nvCxnSpPr>
          <p:spPr>
            <a:xfrm>
              <a:off x="3625358" y="2594234"/>
              <a:ext cx="180000" cy="749"/>
            </a:xfrm>
            <a:prstGeom prst="straightConnector1">
              <a:avLst/>
            </a:prstGeom>
            <a:ln w="28575">
              <a:solidFill>
                <a:schemeClr val="accent3">
                  <a:lumMod val="20000"/>
                  <a:lumOff val="8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7" name="Conector de seta reta 16"/>
            <p:cNvCxnSpPr/>
            <p:nvPr/>
          </p:nvCxnSpPr>
          <p:spPr>
            <a:xfrm>
              <a:off x="4765715" y="2592113"/>
              <a:ext cx="180000" cy="749"/>
            </a:xfrm>
            <a:prstGeom prst="straightConnector1">
              <a:avLst/>
            </a:prstGeom>
            <a:ln w="28575">
              <a:solidFill>
                <a:schemeClr val="accent3">
                  <a:lumMod val="20000"/>
                  <a:lumOff val="8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8" name="Conector de seta reta 17"/>
            <p:cNvCxnSpPr/>
            <p:nvPr/>
          </p:nvCxnSpPr>
          <p:spPr>
            <a:xfrm>
              <a:off x="5898830" y="2592113"/>
              <a:ext cx="180000" cy="749"/>
            </a:xfrm>
            <a:prstGeom prst="straightConnector1">
              <a:avLst/>
            </a:prstGeom>
            <a:ln w="28575">
              <a:solidFill>
                <a:schemeClr val="accent3">
                  <a:lumMod val="20000"/>
                  <a:lumOff val="8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25" name="Conector reto 24"/>
            <p:cNvCxnSpPr/>
            <p:nvPr/>
          </p:nvCxnSpPr>
          <p:spPr>
            <a:xfrm rot="5400000">
              <a:off x="6488371" y="2058668"/>
              <a:ext cx="152794" cy="787"/>
            </a:xfrm>
            <a:prstGeom prst="line">
              <a:avLst/>
            </a:prstGeom>
            <a:ln w="28575">
              <a:solidFill>
                <a:schemeClr val="accent3">
                  <a:lumMod val="20000"/>
                  <a:lumOff val="80000"/>
                </a:schemeClr>
              </a:solidFill>
              <a:bevel/>
            </a:ln>
          </p:spPr>
          <p:style>
            <a:lnRef idx="1">
              <a:schemeClr val="accent1"/>
            </a:lnRef>
            <a:fillRef idx="0">
              <a:schemeClr val="accent1"/>
            </a:fillRef>
            <a:effectRef idx="0">
              <a:schemeClr val="accent1"/>
            </a:effectRef>
            <a:fontRef idx="minor">
              <a:schemeClr val="tx1"/>
            </a:fontRef>
          </p:style>
        </p:cxnSp>
        <p:cxnSp>
          <p:nvCxnSpPr>
            <p:cNvPr id="27" name="Conector reto 26"/>
            <p:cNvCxnSpPr/>
            <p:nvPr/>
          </p:nvCxnSpPr>
          <p:spPr>
            <a:xfrm rot="10800000">
              <a:off x="3165030" y="2135458"/>
              <a:ext cx="3399344" cy="749"/>
            </a:xfrm>
            <a:prstGeom prst="line">
              <a:avLst/>
            </a:prstGeom>
            <a:ln w="28575">
              <a:solidFill>
                <a:schemeClr val="accent3">
                  <a:lumMod val="20000"/>
                  <a:lumOff val="80000"/>
                </a:schemeClr>
              </a:solidFill>
              <a:bevel/>
            </a:ln>
          </p:spPr>
          <p:style>
            <a:lnRef idx="1">
              <a:schemeClr val="accent1"/>
            </a:lnRef>
            <a:fillRef idx="0">
              <a:schemeClr val="accent1"/>
            </a:fillRef>
            <a:effectRef idx="0">
              <a:schemeClr val="accent1"/>
            </a:effectRef>
            <a:fontRef idx="minor">
              <a:schemeClr val="tx1"/>
            </a:fontRef>
          </p:style>
        </p:cxnSp>
        <p:cxnSp>
          <p:nvCxnSpPr>
            <p:cNvPr id="28" name="Conector reto 27"/>
            <p:cNvCxnSpPr/>
            <p:nvPr/>
          </p:nvCxnSpPr>
          <p:spPr>
            <a:xfrm rot="5400000">
              <a:off x="3089027" y="2194906"/>
              <a:ext cx="152794" cy="787"/>
            </a:xfrm>
            <a:prstGeom prst="line">
              <a:avLst/>
            </a:prstGeom>
            <a:ln w="28575">
              <a:solidFill>
                <a:schemeClr val="accent3">
                  <a:lumMod val="20000"/>
                  <a:lumOff val="80000"/>
                </a:schemeClr>
              </a:solidFill>
              <a:bevel/>
              <a:headEnd type="none" w="med" len="med"/>
              <a:tailEnd type="arrow" w="med" len="med"/>
            </a:ln>
          </p:spPr>
          <p:style>
            <a:lnRef idx="1">
              <a:schemeClr val="accent1"/>
            </a:lnRef>
            <a:fillRef idx="0">
              <a:schemeClr val="accent1"/>
            </a:fillRef>
            <a:effectRef idx="0">
              <a:schemeClr val="accent1"/>
            </a:effectRef>
            <a:fontRef idx="minor">
              <a:schemeClr val="tx1"/>
            </a:fontRef>
          </p:style>
        </p:cxnSp>
      </p:grpSp>
    </p:spTree>
  </p:cSld>
  <p:clrMapOvr>
    <a:masterClrMapping/>
  </p:clrMapOvr>
  <p:transition spd="med" advTm="3000">
    <p:fade/>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Projetar a rede: as políticas</a:t>
            </a:r>
            <a:endParaRPr lang="pt-BR" dirty="0"/>
          </a:p>
        </p:txBody>
      </p:sp>
      <p:sp>
        <p:nvSpPr>
          <p:cNvPr id="3" name="Espaço Reservado para Conteúdo 2"/>
          <p:cNvSpPr>
            <a:spLocks noGrp="1"/>
          </p:cNvSpPr>
          <p:nvPr>
            <p:ph idx="1"/>
          </p:nvPr>
        </p:nvSpPr>
        <p:spPr/>
        <p:txBody>
          <a:bodyPr/>
          <a:lstStyle/>
          <a:p>
            <a:endParaRPr lang="pt-BR" dirty="0" smtClean="0"/>
          </a:p>
          <a:p>
            <a:endParaRPr lang="pt-BR" dirty="0" smtClean="0"/>
          </a:p>
          <a:p>
            <a:endParaRPr lang="pt-BR" dirty="0" smtClean="0"/>
          </a:p>
          <a:p>
            <a:endParaRPr lang="pt-BR" sz="1800" dirty="0" smtClean="0"/>
          </a:p>
          <a:p>
            <a:r>
              <a:rPr lang="pt-BR" dirty="0" smtClean="0"/>
              <a:t>Estabelecer as políticas gerais significa:</a:t>
            </a:r>
          </a:p>
          <a:p>
            <a:pPr lvl="1"/>
            <a:r>
              <a:rPr lang="pt-BR" dirty="0" smtClean="0">
                <a:solidFill>
                  <a:srgbClr val="FFFF66"/>
                </a:solidFill>
              </a:rPr>
              <a:t>Eleger quem poderá participar do programa. </a:t>
            </a:r>
          </a:p>
        </p:txBody>
      </p:sp>
      <p:grpSp>
        <p:nvGrpSpPr>
          <p:cNvPr id="12" name="Grupo 20"/>
          <p:cNvGrpSpPr/>
          <p:nvPr/>
        </p:nvGrpSpPr>
        <p:grpSpPr>
          <a:xfrm>
            <a:off x="2704702" y="1428736"/>
            <a:ext cx="4320000" cy="1440000"/>
            <a:chOff x="2704702" y="1428736"/>
            <a:chExt cx="4320000" cy="1440000"/>
          </a:xfrm>
        </p:grpSpPr>
        <p:sp>
          <p:nvSpPr>
            <p:cNvPr id="4" name="Retângulo de cantos arredondados 3"/>
            <p:cNvSpPr/>
            <p:nvPr/>
          </p:nvSpPr>
          <p:spPr>
            <a:xfrm>
              <a:off x="3830574" y="1428736"/>
              <a:ext cx="927899" cy="543266"/>
            </a:xfrm>
            <a:prstGeom prst="roundRect">
              <a:avLst/>
            </a:prstGeom>
            <a:solidFill>
              <a:schemeClr val="accent3">
                <a:lumMod val="40000"/>
                <a:lumOff val="6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600" b="1" dirty="0" smtClean="0">
                  <a:solidFill>
                    <a:schemeClr val="tx2">
                      <a:lumMod val="50000"/>
                    </a:schemeClr>
                  </a:solidFill>
                </a:rPr>
                <a:t>CRIAÇÃO DE SEGMENTOS PARA AS INICIATIVAS DE INOVAÇÃO</a:t>
              </a:r>
              <a:endParaRPr lang="pt-BR" sz="600" b="1" dirty="0">
                <a:solidFill>
                  <a:schemeClr val="tx2">
                    <a:lumMod val="50000"/>
                  </a:schemeClr>
                </a:solidFill>
              </a:endParaRPr>
            </a:p>
          </p:txBody>
        </p:sp>
        <p:sp>
          <p:nvSpPr>
            <p:cNvPr id="5" name="Retângulo de cantos arredondados 4"/>
            <p:cNvSpPr/>
            <p:nvPr/>
          </p:nvSpPr>
          <p:spPr>
            <a:xfrm>
              <a:off x="4970932" y="1428736"/>
              <a:ext cx="927899" cy="543266"/>
            </a:xfrm>
            <a:prstGeom prst="roundRect">
              <a:avLst/>
            </a:prstGeom>
            <a:solidFill>
              <a:schemeClr val="accent3">
                <a:lumMod val="40000"/>
                <a:lumOff val="6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600" b="1" dirty="0" smtClean="0">
                  <a:solidFill>
                    <a:schemeClr val="tx2">
                      <a:lumMod val="50000"/>
                    </a:schemeClr>
                  </a:solidFill>
                </a:rPr>
                <a:t>NOMEAÇÃO DO(S) COMITÊ(S) DE ANÁLISE DE IDÉIAS</a:t>
              </a:r>
              <a:endParaRPr lang="pt-BR" sz="600" b="1" dirty="0">
                <a:solidFill>
                  <a:schemeClr val="tx2">
                    <a:lumMod val="50000"/>
                  </a:schemeClr>
                </a:solidFill>
              </a:endParaRPr>
            </a:p>
          </p:txBody>
        </p:sp>
        <p:sp>
          <p:nvSpPr>
            <p:cNvPr id="6" name="Retângulo de cantos arredondados 5"/>
            <p:cNvSpPr/>
            <p:nvPr/>
          </p:nvSpPr>
          <p:spPr>
            <a:xfrm>
              <a:off x="6096803" y="1428736"/>
              <a:ext cx="927899" cy="543266"/>
            </a:xfrm>
            <a:prstGeom prst="roundRect">
              <a:avLst/>
            </a:prstGeom>
            <a:solidFill>
              <a:schemeClr val="accent3">
                <a:lumMod val="40000"/>
                <a:lumOff val="6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600" b="1" dirty="0" smtClean="0">
                  <a:solidFill>
                    <a:schemeClr val="tx2">
                      <a:lumMod val="50000"/>
                    </a:schemeClr>
                  </a:solidFill>
                </a:rPr>
                <a:t>RECEBIMENTO E ANÁLISE DAS  IDÉIAS</a:t>
              </a:r>
              <a:endParaRPr lang="pt-BR" sz="600" b="1" dirty="0">
                <a:solidFill>
                  <a:schemeClr val="tx2">
                    <a:lumMod val="50000"/>
                  </a:schemeClr>
                </a:solidFill>
              </a:endParaRPr>
            </a:p>
          </p:txBody>
        </p:sp>
        <p:sp>
          <p:nvSpPr>
            <p:cNvPr id="7" name="Retângulo de cantos arredondados 6"/>
            <p:cNvSpPr/>
            <p:nvPr/>
          </p:nvSpPr>
          <p:spPr>
            <a:xfrm>
              <a:off x="2704702" y="1428736"/>
              <a:ext cx="927899" cy="543266"/>
            </a:xfrm>
            <a:prstGeom prst="roundRect">
              <a:avLst/>
            </a:prstGeom>
            <a:solidFill>
              <a:srgbClr val="FF00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600" b="1" dirty="0" smtClean="0">
                  <a:solidFill>
                    <a:schemeClr val="bg1"/>
                  </a:solidFill>
                </a:rPr>
                <a:t>ESTABELECIMENTO DAS POLÍTICAS GERAIS</a:t>
              </a:r>
              <a:endParaRPr lang="pt-BR" sz="600" b="1" dirty="0">
                <a:solidFill>
                  <a:schemeClr val="bg1"/>
                </a:solidFill>
              </a:endParaRPr>
            </a:p>
          </p:txBody>
        </p:sp>
        <p:sp>
          <p:nvSpPr>
            <p:cNvPr id="8" name="Retângulo de cantos arredondados 7"/>
            <p:cNvSpPr/>
            <p:nvPr/>
          </p:nvSpPr>
          <p:spPr>
            <a:xfrm>
              <a:off x="4970932" y="2291781"/>
              <a:ext cx="927899" cy="543266"/>
            </a:xfrm>
            <a:prstGeom prst="roundRect">
              <a:avLst/>
            </a:prstGeom>
            <a:solidFill>
              <a:schemeClr val="accent3">
                <a:lumMod val="40000"/>
                <a:lumOff val="6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600" b="1" dirty="0" smtClean="0">
                  <a:solidFill>
                    <a:schemeClr val="tx2">
                      <a:lumMod val="50000"/>
                    </a:schemeClr>
                  </a:solidFill>
                </a:rPr>
                <a:t>MEDIÇÃO DOS RESULTADOS REAIS DOS PROJETOS</a:t>
              </a:r>
              <a:endParaRPr lang="pt-BR" sz="600" b="1" dirty="0">
                <a:solidFill>
                  <a:schemeClr val="tx2">
                    <a:lumMod val="50000"/>
                  </a:schemeClr>
                </a:solidFill>
              </a:endParaRPr>
            </a:p>
          </p:txBody>
        </p:sp>
        <p:sp>
          <p:nvSpPr>
            <p:cNvPr id="9" name="Retângulo de cantos arredondados 8"/>
            <p:cNvSpPr/>
            <p:nvPr/>
          </p:nvSpPr>
          <p:spPr>
            <a:xfrm>
              <a:off x="6096803" y="2291781"/>
              <a:ext cx="927899" cy="543266"/>
            </a:xfrm>
            <a:prstGeom prst="roundRect">
              <a:avLst/>
            </a:prstGeom>
            <a:solidFill>
              <a:schemeClr val="accent3">
                <a:lumMod val="40000"/>
                <a:lumOff val="6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600" b="1" dirty="0" smtClean="0">
                  <a:solidFill>
                    <a:schemeClr val="tx2">
                      <a:lumMod val="50000"/>
                    </a:schemeClr>
                  </a:solidFill>
                </a:rPr>
                <a:t>PREMIAÇÃO</a:t>
              </a:r>
              <a:endParaRPr lang="pt-BR" sz="600" b="1" dirty="0">
                <a:solidFill>
                  <a:schemeClr val="tx2">
                    <a:lumMod val="50000"/>
                  </a:schemeClr>
                </a:solidFill>
              </a:endParaRPr>
            </a:p>
          </p:txBody>
        </p:sp>
        <p:sp>
          <p:nvSpPr>
            <p:cNvPr id="10" name="Retângulo de cantos arredondados 9"/>
            <p:cNvSpPr/>
            <p:nvPr/>
          </p:nvSpPr>
          <p:spPr>
            <a:xfrm>
              <a:off x="2704702" y="2325470"/>
              <a:ext cx="927899" cy="543266"/>
            </a:xfrm>
            <a:prstGeom prst="roundRect">
              <a:avLst/>
            </a:prstGeom>
            <a:solidFill>
              <a:schemeClr val="accent3">
                <a:lumMod val="40000"/>
                <a:lumOff val="6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600" b="1" dirty="0" smtClean="0">
                  <a:solidFill>
                    <a:schemeClr val="tx2">
                      <a:lumMod val="50000"/>
                    </a:schemeClr>
                  </a:solidFill>
                </a:rPr>
                <a:t>PROJEÇÃO DE RESULTADOS E ANÁLISE DE VIABILIDADE</a:t>
              </a:r>
              <a:endParaRPr lang="pt-BR" sz="600" b="1" dirty="0">
                <a:solidFill>
                  <a:schemeClr val="tx2">
                    <a:lumMod val="50000"/>
                  </a:schemeClr>
                </a:solidFill>
              </a:endParaRPr>
            </a:p>
          </p:txBody>
        </p:sp>
        <p:sp>
          <p:nvSpPr>
            <p:cNvPr id="11" name="Retângulo de cantos arredondados 10"/>
            <p:cNvSpPr/>
            <p:nvPr/>
          </p:nvSpPr>
          <p:spPr>
            <a:xfrm>
              <a:off x="3830574" y="2325470"/>
              <a:ext cx="927899" cy="543266"/>
            </a:xfrm>
            <a:prstGeom prst="roundRect">
              <a:avLst/>
            </a:prstGeom>
            <a:solidFill>
              <a:schemeClr val="accent3">
                <a:lumMod val="40000"/>
                <a:lumOff val="6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600" b="1" dirty="0" smtClean="0">
                  <a:solidFill>
                    <a:schemeClr val="tx2">
                      <a:lumMod val="50000"/>
                    </a:schemeClr>
                  </a:solidFill>
                </a:rPr>
                <a:t>IMPLANTAÇÃO</a:t>
              </a:r>
              <a:endParaRPr lang="pt-BR" sz="600" b="1" dirty="0">
                <a:solidFill>
                  <a:schemeClr val="tx2">
                    <a:lumMod val="50000"/>
                  </a:schemeClr>
                </a:solidFill>
              </a:endParaRPr>
            </a:p>
          </p:txBody>
        </p:sp>
        <p:cxnSp>
          <p:nvCxnSpPr>
            <p:cNvPr id="13" name="Conector de seta reta 12"/>
            <p:cNvCxnSpPr>
              <a:stCxn id="7" idx="3"/>
              <a:endCxn id="4" idx="1"/>
            </p:cNvCxnSpPr>
            <p:nvPr/>
          </p:nvCxnSpPr>
          <p:spPr>
            <a:xfrm>
              <a:off x="3632601" y="1700369"/>
              <a:ext cx="180000" cy="749"/>
            </a:xfrm>
            <a:prstGeom prst="straightConnector1">
              <a:avLst/>
            </a:prstGeom>
            <a:ln w="28575">
              <a:solidFill>
                <a:schemeClr val="accent3">
                  <a:lumMod val="20000"/>
                  <a:lumOff val="8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4" name="Conector de seta reta 13"/>
            <p:cNvCxnSpPr/>
            <p:nvPr/>
          </p:nvCxnSpPr>
          <p:spPr>
            <a:xfrm>
              <a:off x="4772958" y="1698249"/>
              <a:ext cx="180000" cy="749"/>
            </a:xfrm>
            <a:prstGeom prst="straightConnector1">
              <a:avLst/>
            </a:prstGeom>
            <a:ln w="28575">
              <a:solidFill>
                <a:schemeClr val="accent3">
                  <a:lumMod val="20000"/>
                  <a:lumOff val="8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5" name="Conector de seta reta 14"/>
            <p:cNvCxnSpPr/>
            <p:nvPr/>
          </p:nvCxnSpPr>
          <p:spPr>
            <a:xfrm>
              <a:off x="5906073" y="1698249"/>
              <a:ext cx="180000" cy="749"/>
            </a:xfrm>
            <a:prstGeom prst="straightConnector1">
              <a:avLst/>
            </a:prstGeom>
            <a:ln w="28575">
              <a:solidFill>
                <a:schemeClr val="accent3">
                  <a:lumMod val="20000"/>
                  <a:lumOff val="8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6" name="Conector de seta reta 15"/>
            <p:cNvCxnSpPr/>
            <p:nvPr/>
          </p:nvCxnSpPr>
          <p:spPr>
            <a:xfrm>
              <a:off x="3625358" y="2594234"/>
              <a:ext cx="180000" cy="749"/>
            </a:xfrm>
            <a:prstGeom prst="straightConnector1">
              <a:avLst/>
            </a:prstGeom>
            <a:ln w="28575">
              <a:solidFill>
                <a:schemeClr val="accent3">
                  <a:lumMod val="20000"/>
                  <a:lumOff val="8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7" name="Conector de seta reta 16"/>
            <p:cNvCxnSpPr/>
            <p:nvPr/>
          </p:nvCxnSpPr>
          <p:spPr>
            <a:xfrm>
              <a:off x="4765715" y="2592113"/>
              <a:ext cx="180000" cy="749"/>
            </a:xfrm>
            <a:prstGeom prst="straightConnector1">
              <a:avLst/>
            </a:prstGeom>
            <a:ln w="28575">
              <a:solidFill>
                <a:schemeClr val="accent3">
                  <a:lumMod val="20000"/>
                  <a:lumOff val="8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8" name="Conector de seta reta 17"/>
            <p:cNvCxnSpPr/>
            <p:nvPr/>
          </p:nvCxnSpPr>
          <p:spPr>
            <a:xfrm>
              <a:off x="5898830" y="2592113"/>
              <a:ext cx="180000" cy="749"/>
            </a:xfrm>
            <a:prstGeom prst="straightConnector1">
              <a:avLst/>
            </a:prstGeom>
            <a:ln w="28575">
              <a:solidFill>
                <a:schemeClr val="accent3">
                  <a:lumMod val="20000"/>
                  <a:lumOff val="8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25" name="Conector reto 24"/>
            <p:cNvCxnSpPr/>
            <p:nvPr/>
          </p:nvCxnSpPr>
          <p:spPr>
            <a:xfrm rot="5400000">
              <a:off x="6488371" y="2058668"/>
              <a:ext cx="152794" cy="787"/>
            </a:xfrm>
            <a:prstGeom prst="line">
              <a:avLst/>
            </a:prstGeom>
            <a:ln w="28575">
              <a:solidFill>
                <a:schemeClr val="accent3">
                  <a:lumMod val="20000"/>
                  <a:lumOff val="80000"/>
                </a:schemeClr>
              </a:solidFill>
              <a:bevel/>
            </a:ln>
          </p:spPr>
          <p:style>
            <a:lnRef idx="1">
              <a:schemeClr val="accent1"/>
            </a:lnRef>
            <a:fillRef idx="0">
              <a:schemeClr val="accent1"/>
            </a:fillRef>
            <a:effectRef idx="0">
              <a:schemeClr val="accent1"/>
            </a:effectRef>
            <a:fontRef idx="minor">
              <a:schemeClr val="tx1"/>
            </a:fontRef>
          </p:style>
        </p:cxnSp>
        <p:cxnSp>
          <p:nvCxnSpPr>
            <p:cNvPr id="27" name="Conector reto 26"/>
            <p:cNvCxnSpPr/>
            <p:nvPr/>
          </p:nvCxnSpPr>
          <p:spPr>
            <a:xfrm rot="10800000">
              <a:off x="3165030" y="2135458"/>
              <a:ext cx="3399344" cy="749"/>
            </a:xfrm>
            <a:prstGeom prst="line">
              <a:avLst/>
            </a:prstGeom>
            <a:ln w="28575">
              <a:solidFill>
                <a:schemeClr val="accent3">
                  <a:lumMod val="20000"/>
                  <a:lumOff val="80000"/>
                </a:schemeClr>
              </a:solidFill>
              <a:bevel/>
            </a:ln>
          </p:spPr>
          <p:style>
            <a:lnRef idx="1">
              <a:schemeClr val="accent1"/>
            </a:lnRef>
            <a:fillRef idx="0">
              <a:schemeClr val="accent1"/>
            </a:fillRef>
            <a:effectRef idx="0">
              <a:schemeClr val="accent1"/>
            </a:effectRef>
            <a:fontRef idx="minor">
              <a:schemeClr val="tx1"/>
            </a:fontRef>
          </p:style>
        </p:cxnSp>
        <p:cxnSp>
          <p:nvCxnSpPr>
            <p:cNvPr id="28" name="Conector reto 27"/>
            <p:cNvCxnSpPr/>
            <p:nvPr/>
          </p:nvCxnSpPr>
          <p:spPr>
            <a:xfrm rot="5400000">
              <a:off x="3089027" y="2194906"/>
              <a:ext cx="152794" cy="787"/>
            </a:xfrm>
            <a:prstGeom prst="line">
              <a:avLst/>
            </a:prstGeom>
            <a:ln w="28575">
              <a:solidFill>
                <a:schemeClr val="accent3">
                  <a:lumMod val="20000"/>
                  <a:lumOff val="80000"/>
                </a:schemeClr>
              </a:solidFill>
              <a:bevel/>
              <a:headEnd type="none" w="med" len="med"/>
              <a:tailEnd type="arrow" w="med" len="med"/>
            </a:ln>
          </p:spPr>
          <p:style>
            <a:lnRef idx="1">
              <a:schemeClr val="accent1"/>
            </a:lnRef>
            <a:fillRef idx="0">
              <a:schemeClr val="accent1"/>
            </a:fillRef>
            <a:effectRef idx="0">
              <a:schemeClr val="accent1"/>
            </a:effectRef>
            <a:fontRef idx="minor">
              <a:schemeClr val="tx1"/>
            </a:fontRef>
          </p:style>
        </p:cxnSp>
      </p:grpSp>
    </p:spTree>
  </p:cSld>
  <p:clrMapOvr>
    <a:masterClrMapping/>
  </p:clrMapOvr>
  <p:transition spd="med" advTm="3000">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p:txBody>
          <a:bodyPr/>
          <a:lstStyle/>
          <a:p>
            <a:r>
              <a:rPr lang="pt-BR" dirty="0" smtClean="0"/>
              <a:t>O que é inovação participativa?</a:t>
            </a:r>
            <a:endParaRPr lang="pt-BR" dirty="0"/>
          </a:p>
        </p:txBody>
      </p:sp>
      <p:sp>
        <p:nvSpPr>
          <p:cNvPr id="5" name="Espaço Reservado para Conteúdo 4"/>
          <p:cNvSpPr>
            <a:spLocks noGrp="1"/>
          </p:cNvSpPr>
          <p:nvPr>
            <p:ph idx="1"/>
          </p:nvPr>
        </p:nvSpPr>
        <p:spPr/>
        <p:txBody>
          <a:bodyPr/>
          <a:lstStyle/>
          <a:p>
            <a:pPr marL="0" indent="0"/>
            <a:r>
              <a:rPr lang="pt-BR" dirty="0" smtClean="0"/>
              <a:t>É um processo organizado de colaboração que incentiva as pessoas a somarem esforços em prol do desenvolvimento de todos:</a:t>
            </a:r>
          </a:p>
        </p:txBody>
      </p:sp>
    </p:spTree>
  </p:cSld>
  <p:clrMapOvr>
    <a:masterClrMapping/>
  </p:clrMapOvr>
  <p:transition spd="med" advTm="4000">
    <p:fad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Projetar a rede: as políticas</a:t>
            </a:r>
            <a:endParaRPr lang="pt-BR" dirty="0"/>
          </a:p>
        </p:txBody>
      </p:sp>
      <p:sp>
        <p:nvSpPr>
          <p:cNvPr id="3" name="Espaço Reservado para Conteúdo 2"/>
          <p:cNvSpPr>
            <a:spLocks noGrp="1"/>
          </p:cNvSpPr>
          <p:nvPr>
            <p:ph idx="1"/>
          </p:nvPr>
        </p:nvSpPr>
        <p:spPr/>
        <p:txBody>
          <a:bodyPr/>
          <a:lstStyle/>
          <a:p>
            <a:endParaRPr lang="pt-BR" dirty="0" smtClean="0"/>
          </a:p>
          <a:p>
            <a:endParaRPr lang="pt-BR" dirty="0" smtClean="0"/>
          </a:p>
          <a:p>
            <a:endParaRPr lang="pt-BR" dirty="0" smtClean="0"/>
          </a:p>
          <a:p>
            <a:endParaRPr lang="pt-BR" sz="1800" dirty="0" smtClean="0"/>
          </a:p>
          <a:p>
            <a:r>
              <a:rPr lang="pt-BR" dirty="0" smtClean="0"/>
              <a:t>Estabelecer as políticas gerais significa:</a:t>
            </a:r>
          </a:p>
          <a:p>
            <a:pPr lvl="1"/>
            <a:r>
              <a:rPr lang="pt-BR" dirty="0" smtClean="0">
                <a:solidFill>
                  <a:srgbClr val="FFFF66"/>
                </a:solidFill>
              </a:rPr>
              <a:t>Eleger quem poderá participar do programa. </a:t>
            </a:r>
          </a:p>
          <a:p>
            <a:pPr lvl="1"/>
            <a:r>
              <a:rPr lang="pt-BR" dirty="0" smtClean="0">
                <a:solidFill>
                  <a:srgbClr val="FFFF66"/>
                </a:solidFill>
              </a:rPr>
              <a:t>Determinar critérios para premiação das idéias – em dinheiro, prêmios especiais, percentuais dos resultados, etc.</a:t>
            </a:r>
          </a:p>
        </p:txBody>
      </p:sp>
      <p:grpSp>
        <p:nvGrpSpPr>
          <p:cNvPr id="12" name="Grupo 20"/>
          <p:cNvGrpSpPr/>
          <p:nvPr/>
        </p:nvGrpSpPr>
        <p:grpSpPr>
          <a:xfrm>
            <a:off x="2704702" y="1428736"/>
            <a:ext cx="4320000" cy="1440000"/>
            <a:chOff x="2704702" y="1428736"/>
            <a:chExt cx="4320000" cy="1440000"/>
          </a:xfrm>
        </p:grpSpPr>
        <p:sp>
          <p:nvSpPr>
            <p:cNvPr id="4" name="Retângulo de cantos arredondados 3"/>
            <p:cNvSpPr/>
            <p:nvPr/>
          </p:nvSpPr>
          <p:spPr>
            <a:xfrm>
              <a:off x="3830574" y="1428736"/>
              <a:ext cx="927899" cy="543266"/>
            </a:xfrm>
            <a:prstGeom prst="roundRect">
              <a:avLst/>
            </a:prstGeom>
            <a:solidFill>
              <a:schemeClr val="accent3">
                <a:lumMod val="40000"/>
                <a:lumOff val="6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600" b="1" dirty="0" smtClean="0">
                  <a:solidFill>
                    <a:schemeClr val="tx2">
                      <a:lumMod val="50000"/>
                    </a:schemeClr>
                  </a:solidFill>
                </a:rPr>
                <a:t>CRIAÇÃO DE SEGMENTOS PARA AS INICIATIVAS DE INOVAÇÃO</a:t>
              </a:r>
              <a:endParaRPr lang="pt-BR" sz="600" b="1" dirty="0">
                <a:solidFill>
                  <a:schemeClr val="tx2">
                    <a:lumMod val="50000"/>
                  </a:schemeClr>
                </a:solidFill>
              </a:endParaRPr>
            </a:p>
          </p:txBody>
        </p:sp>
        <p:sp>
          <p:nvSpPr>
            <p:cNvPr id="5" name="Retângulo de cantos arredondados 4"/>
            <p:cNvSpPr/>
            <p:nvPr/>
          </p:nvSpPr>
          <p:spPr>
            <a:xfrm>
              <a:off x="4970932" y="1428736"/>
              <a:ext cx="927899" cy="543266"/>
            </a:xfrm>
            <a:prstGeom prst="roundRect">
              <a:avLst/>
            </a:prstGeom>
            <a:solidFill>
              <a:schemeClr val="accent3">
                <a:lumMod val="40000"/>
                <a:lumOff val="6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600" b="1" dirty="0" smtClean="0">
                  <a:solidFill>
                    <a:schemeClr val="tx2">
                      <a:lumMod val="50000"/>
                    </a:schemeClr>
                  </a:solidFill>
                </a:rPr>
                <a:t>NOMEAÇÃO DO(S) COMITÊ(S) DE ANÁLISE DE IDÉIAS</a:t>
              </a:r>
              <a:endParaRPr lang="pt-BR" sz="600" b="1" dirty="0">
                <a:solidFill>
                  <a:schemeClr val="tx2">
                    <a:lumMod val="50000"/>
                  </a:schemeClr>
                </a:solidFill>
              </a:endParaRPr>
            </a:p>
          </p:txBody>
        </p:sp>
        <p:sp>
          <p:nvSpPr>
            <p:cNvPr id="6" name="Retângulo de cantos arredondados 5"/>
            <p:cNvSpPr/>
            <p:nvPr/>
          </p:nvSpPr>
          <p:spPr>
            <a:xfrm>
              <a:off x="6096803" y="1428736"/>
              <a:ext cx="927899" cy="543266"/>
            </a:xfrm>
            <a:prstGeom prst="roundRect">
              <a:avLst/>
            </a:prstGeom>
            <a:solidFill>
              <a:schemeClr val="accent3">
                <a:lumMod val="40000"/>
                <a:lumOff val="6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600" b="1" dirty="0" smtClean="0">
                  <a:solidFill>
                    <a:schemeClr val="tx2">
                      <a:lumMod val="50000"/>
                    </a:schemeClr>
                  </a:solidFill>
                </a:rPr>
                <a:t>RECEBIMENTO E ANÁLISE DAS  IDÉIAS</a:t>
              </a:r>
              <a:endParaRPr lang="pt-BR" sz="600" b="1" dirty="0">
                <a:solidFill>
                  <a:schemeClr val="tx2">
                    <a:lumMod val="50000"/>
                  </a:schemeClr>
                </a:solidFill>
              </a:endParaRPr>
            </a:p>
          </p:txBody>
        </p:sp>
        <p:sp>
          <p:nvSpPr>
            <p:cNvPr id="7" name="Retângulo de cantos arredondados 6"/>
            <p:cNvSpPr/>
            <p:nvPr/>
          </p:nvSpPr>
          <p:spPr>
            <a:xfrm>
              <a:off x="2704702" y="1428736"/>
              <a:ext cx="927899" cy="543266"/>
            </a:xfrm>
            <a:prstGeom prst="roundRect">
              <a:avLst/>
            </a:prstGeom>
            <a:solidFill>
              <a:srgbClr val="FF00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600" b="1" dirty="0" smtClean="0">
                  <a:solidFill>
                    <a:schemeClr val="bg1"/>
                  </a:solidFill>
                </a:rPr>
                <a:t>ESTABELECIMENTO DAS POLÍTICAS GERAIS</a:t>
              </a:r>
              <a:endParaRPr lang="pt-BR" sz="600" b="1" dirty="0">
                <a:solidFill>
                  <a:schemeClr val="bg1"/>
                </a:solidFill>
              </a:endParaRPr>
            </a:p>
          </p:txBody>
        </p:sp>
        <p:sp>
          <p:nvSpPr>
            <p:cNvPr id="8" name="Retângulo de cantos arredondados 7"/>
            <p:cNvSpPr/>
            <p:nvPr/>
          </p:nvSpPr>
          <p:spPr>
            <a:xfrm>
              <a:off x="4970932" y="2291781"/>
              <a:ext cx="927899" cy="543266"/>
            </a:xfrm>
            <a:prstGeom prst="roundRect">
              <a:avLst/>
            </a:prstGeom>
            <a:solidFill>
              <a:schemeClr val="accent3">
                <a:lumMod val="40000"/>
                <a:lumOff val="6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600" b="1" dirty="0" smtClean="0">
                  <a:solidFill>
                    <a:schemeClr val="tx2">
                      <a:lumMod val="50000"/>
                    </a:schemeClr>
                  </a:solidFill>
                </a:rPr>
                <a:t>MEDIÇÃO DOS RESULTADOS REAIS DOS PROJETOS</a:t>
              </a:r>
              <a:endParaRPr lang="pt-BR" sz="600" b="1" dirty="0">
                <a:solidFill>
                  <a:schemeClr val="tx2">
                    <a:lumMod val="50000"/>
                  </a:schemeClr>
                </a:solidFill>
              </a:endParaRPr>
            </a:p>
          </p:txBody>
        </p:sp>
        <p:sp>
          <p:nvSpPr>
            <p:cNvPr id="9" name="Retângulo de cantos arredondados 8"/>
            <p:cNvSpPr/>
            <p:nvPr/>
          </p:nvSpPr>
          <p:spPr>
            <a:xfrm>
              <a:off x="6096803" y="2291781"/>
              <a:ext cx="927899" cy="543266"/>
            </a:xfrm>
            <a:prstGeom prst="roundRect">
              <a:avLst/>
            </a:prstGeom>
            <a:solidFill>
              <a:schemeClr val="accent3">
                <a:lumMod val="40000"/>
                <a:lumOff val="6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600" b="1" dirty="0" smtClean="0">
                  <a:solidFill>
                    <a:schemeClr val="tx2">
                      <a:lumMod val="50000"/>
                    </a:schemeClr>
                  </a:solidFill>
                </a:rPr>
                <a:t>PREMIAÇÃO</a:t>
              </a:r>
              <a:endParaRPr lang="pt-BR" sz="600" b="1" dirty="0">
                <a:solidFill>
                  <a:schemeClr val="tx2">
                    <a:lumMod val="50000"/>
                  </a:schemeClr>
                </a:solidFill>
              </a:endParaRPr>
            </a:p>
          </p:txBody>
        </p:sp>
        <p:sp>
          <p:nvSpPr>
            <p:cNvPr id="10" name="Retângulo de cantos arredondados 9"/>
            <p:cNvSpPr/>
            <p:nvPr/>
          </p:nvSpPr>
          <p:spPr>
            <a:xfrm>
              <a:off x="2704702" y="2325470"/>
              <a:ext cx="927899" cy="543266"/>
            </a:xfrm>
            <a:prstGeom prst="roundRect">
              <a:avLst/>
            </a:prstGeom>
            <a:solidFill>
              <a:schemeClr val="accent3">
                <a:lumMod val="40000"/>
                <a:lumOff val="6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600" b="1" dirty="0" smtClean="0">
                  <a:solidFill>
                    <a:schemeClr val="tx2">
                      <a:lumMod val="50000"/>
                    </a:schemeClr>
                  </a:solidFill>
                </a:rPr>
                <a:t>PROJEÇÃO DE RESULTADOS E ANÁLISE DE VIABILIDADE</a:t>
              </a:r>
              <a:endParaRPr lang="pt-BR" sz="600" b="1" dirty="0">
                <a:solidFill>
                  <a:schemeClr val="tx2">
                    <a:lumMod val="50000"/>
                  </a:schemeClr>
                </a:solidFill>
              </a:endParaRPr>
            </a:p>
          </p:txBody>
        </p:sp>
        <p:sp>
          <p:nvSpPr>
            <p:cNvPr id="11" name="Retângulo de cantos arredondados 10"/>
            <p:cNvSpPr/>
            <p:nvPr/>
          </p:nvSpPr>
          <p:spPr>
            <a:xfrm>
              <a:off x="3830574" y="2325470"/>
              <a:ext cx="927899" cy="543266"/>
            </a:xfrm>
            <a:prstGeom prst="roundRect">
              <a:avLst/>
            </a:prstGeom>
            <a:solidFill>
              <a:schemeClr val="accent3">
                <a:lumMod val="40000"/>
                <a:lumOff val="6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600" b="1" dirty="0" smtClean="0">
                  <a:solidFill>
                    <a:schemeClr val="tx2">
                      <a:lumMod val="50000"/>
                    </a:schemeClr>
                  </a:solidFill>
                </a:rPr>
                <a:t>IMPLANTAÇÃO</a:t>
              </a:r>
              <a:endParaRPr lang="pt-BR" sz="600" b="1" dirty="0">
                <a:solidFill>
                  <a:schemeClr val="tx2">
                    <a:lumMod val="50000"/>
                  </a:schemeClr>
                </a:solidFill>
              </a:endParaRPr>
            </a:p>
          </p:txBody>
        </p:sp>
        <p:cxnSp>
          <p:nvCxnSpPr>
            <p:cNvPr id="13" name="Conector de seta reta 12"/>
            <p:cNvCxnSpPr>
              <a:stCxn id="7" idx="3"/>
              <a:endCxn id="4" idx="1"/>
            </p:cNvCxnSpPr>
            <p:nvPr/>
          </p:nvCxnSpPr>
          <p:spPr>
            <a:xfrm>
              <a:off x="3632601" y="1700369"/>
              <a:ext cx="180000" cy="749"/>
            </a:xfrm>
            <a:prstGeom prst="straightConnector1">
              <a:avLst/>
            </a:prstGeom>
            <a:ln w="28575">
              <a:solidFill>
                <a:schemeClr val="accent3">
                  <a:lumMod val="20000"/>
                  <a:lumOff val="8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4" name="Conector de seta reta 13"/>
            <p:cNvCxnSpPr/>
            <p:nvPr/>
          </p:nvCxnSpPr>
          <p:spPr>
            <a:xfrm>
              <a:off x="4772958" y="1698249"/>
              <a:ext cx="180000" cy="749"/>
            </a:xfrm>
            <a:prstGeom prst="straightConnector1">
              <a:avLst/>
            </a:prstGeom>
            <a:ln w="28575">
              <a:solidFill>
                <a:schemeClr val="accent3">
                  <a:lumMod val="20000"/>
                  <a:lumOff val="8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5" name="Conector de seta reta 14"/>
            <p:cNvCxnSpPr/>
            <p:nvPr/>
          </p:nvCxnSpPr>
          <p:spPr>
            <a:xfrm>
              <a:off x="5906073" y="1698249"/>
              <a:ext cx="180000" cy="749"/>
            </a:xfrm>
            <a:prstGeom prst="straightConnector1">
              <a:avLst/>
            </a:prstGeom>
            <a:ln w="28575">
              <a:solidFill>
                <a:schemeClr val="accent3">
                  <a:lumMod val="20000"/>
                  <a:lumOff val="8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6" name="Conector de seta reta 15"/>
            <p:cNvCxnSpPr/>
            <p:nvPr/>
          </p:nvCxnSpPr>
          <p:spPr>
            <a:xfrm>
              <a:off x="3625358" y="2594234"/>
              <a:ext cx="180000" cy="749"/>
            </a:xfrm>
            <a:prstGeom prst="straightConnector1">
              <a:avLst/>
            </a:prstGeom>
            <a:ln w="28575">
              <a:solidFill>
                <a:schemeClr val="accent3">
                  <a:lumMod val="20000"/>
                  <a:lumOff val="8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7" name="Conector de seta reta 16"/>
            <p:cNvCxnSpPr/>
            <p:nvPr/>
          </p:nvCxnSpPr>
          <p:spPr>
            <a:xfrm>
              <a:off x="4765715" y="2592113"/>
              <a:ext cx="180000" cy="749"/>
            </a:xfrm>
            <a:prstGeom prst="straightConnector1">
              <a:avLst/>
            </a:prstGeom>
            <a:ln w="28575">
              <a:solidFill>
                <a:schemeClr val="accent3">
                  <a:lumMod val="20000"/>
                  <a:lumOff val="8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8" name="Conector de seta reta 17"/>
            <p:cNvCxnSpPr/>
            <p:nvPr/>
          </p:nvCxnSpPr>
          <p:spPr>
            <a:xfrm>
              <a:off x="5898830" y="2592113"/>
              <a:ext cx="180000" cy="749"/>
            </a:xfrm>
            <a:prstGeom prst="straightConnector1">
              <a:avLst/>
            </a:prstGeom>
            <a:ln w="28575">
              <a:solidFill>
                <a:schemeClr val="accent3">
                  <a:lumMod val="20000"/>
                  <a:lumOff val="8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25" name="Conector reto 24"/>
            <p:cNvCxnSpPr/>
            <p:nvPr/>
          </p:nvCxnSpPr>
          <p:spPr>
            <a:xfrm rot="5400000">
              <a:off x="6488371" y="2058668"/>
              <a:ext cx="152794" cy="787"/>
            </a:xfrm>
            <a:prstGeom prst="line">
              <a:avLst/>
            </a:prstGeom>
            <a:ln w="28575">
              <a:solidFill>
                <a:schemeClr val="accent3">
                  <a:lumMod val="20000"/>
                  <a:lumOff val="80000"/>
                </a:schemeClr>
              </a:solidFill>
              <a:bevel/>
            </a:ln>
          </p:spPr>
          <p:style>
            <a:lnRef idx="1">
              <a:schemeClr val="accent1"/>
            </a:lnRef>
            <a:fillRef idx="0">
              <a:schemeClr val="accent1"/>
            </a:fillRef>
            <a:effectRef idx="0">
              <a:schemeClr val="accent1"/>
            </a:effectRef>
            <a:fontRef idx="minor">
              <a:schemeClr val="tx1"/>
            </a:fontRef>
          </p:style>
        </p:cxnSp>
        <p:cxnSp>
          <p:nvCxnSpPr>
            <p:cNvPr id="27" name="Conector reto 26"/>
            <p:cNvCxnSpPr/>
            <p:nvPr/>
          </p:nvCxnSpPr>
          <p:spPr>
            <a:xfrm rot="10800000">
              <a:off x="3165030" y="2135458"/>
              <a:ext cx="3399344" cy="749"/>
            </a:xfrm>
            <a:prstGeom prst="line">
              <a:avLst/>
            </a:prstGeom>
            <a:ln w="28575">
              <a:solidFill>
                <a:schemeClr val="accent3">
                  <a:lumMod val="20000"/>
                  <a:lumOff val="80000"/>
                </a:schemeClr>
              </a:solidFill>
              <a:bevel/>
            </a:ln>
          </p:spPr>
          <p:style>
            <a:lnRef idx="1">
              <a:schemeClr val="accent1"/>
            </a:lnRef>
            <a:fillRef idx="0">
              <a:schemeClr val="accent1"/>
            </a:fillRef>
            <a:effectRef idx="0">
              <a:schemeClr val="accent1"/>
            </a:effectRef>
            <a:fontRef idx="minor">
              <a:schemeClr val="tx1"/>
            </a:fontRef>
          </p:style>
        </p:cxnSp>
        <p:cxnSp>
          <p:nvCxnSpPr>
            <p:cNvPr id="28" name="Conector reto 27"/>
            <p:cNvCxnSpPr/>
            <p:nvPr/>
          </p:nvCxnSpPr>
          <p:spPr>
            <a:xfrm rot="5400000">
              <a:off x="3089027" y="2194906"/>
              <a:ext cx="152794" cy="787"/>
            </a:xfrm>
            <a:prstGeom prst="line">
              <a:avLst/>
            </a:prstGeom>
            <a:ln w="28575">
              <a:solidFill>
                <a:schemeClr val="accent3">
                  <a:lumMod val="20000"/>
                  <a:lumOff val="80000"/>
                </a:schemeClr>
              </a:solidFill>
              <a:bevel/>
              <a:headEnd type="none" w="med" len="med"/>
              <a:tailEnd type="arrow" w="med" len="med"/>
            </a:ln>
          </p:spPr>
          <p:style>
            <a:lnRef idx="1">
              <a:schemeClr val="accent1"/>
            </a:lnRef>
            <a:fillRef idx="0">
              <a:schemeClr val="accent1"/>
            </a:fillRef>
            <a:effectRef idx="0">
              <a:schemeClr val="accent1"/>
            </a:effectRef>
            <a:fontRef idx="minor">
              <a:schemeClr val="tx1"/>
            </a:fontRef>
          </p:style>
        </p:cxnSp>
      </p:grpSp>
    </p:spTree>
  </p:cSld>
  <p:clrMapOvr>
    <a:masterClrMapping/>
  </p:clrMapOvr>
  <p:transition spd="med" advTm="5000">
    <p:fade/>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Projetar a rede: as políticas</a:t>
            </a:r>
            <a:endParaRPr lang="pt-BR" dirty="0"/>
          </a:p>
        </p:txBody>
      </p:sp>
      <p:sp>
        <p:nvSpPr>
          <p:cNvPr id="3" name="Espaço Reservado para Conteúdo 2"/>
          <p:cNvSpPr>
            <a:spLocks noGrp="1"/>
          </p:cNvSpPr>
          <p:nvPr>
            <p:ph idx="1"/>
          </p:nvPr>
        </p:nvSpPr>
        <p:spPr/>
        <p:txBody>
          <a:bodyPr/>
          <a:lstStyle/>
          <a:p>
            <a:endParaRPr lang="pt-BR" dirty="0" smtClean="0"/>
          </a:p>
          <a:p>
            <a:endParaRPr lang="pt-BR" dirty="0" smtClean="0"/>
          </a:p>
          <a:p>
            <a:endParaRPr lang="pt-BR" dirty="0" smtClean="0"/>
          </a:p>
          <a:p>
            <a:endParaRPr lang="pt-BR" sz="1800" dirty="0" smtClean="0"/>
          </a:p>
          <a:p>
            <a:r>
              <a:rPr lang="pt-BR" dirty="0" smtClean="0"/>
              <a:t>Estabelecer as políticas gerais significa:</a:t>
            </a:r>
          </a:p>
          <a:p>
            <a:pPr lvl="1"/>
            <a:r>
              <a:rPr lang="pt-BR" dirty="0" smtClean="0">
                <a:solidFill>
                  <a:srgbClr val="FFFF66"/>
                </a:solidFill>
              </a:rPr>
              <a:t>Eleger quem poderá participar do programa. </a:t>
            </a:r>
          </a:p>
          <a:p>
            <a:pPr lvl="1"/>
            <a:r>
              <a:rPr lang="pt-BR" dirty="0" smtClean="0">
                <a:solidFill>
                  <a:srgbClr val="FFFF66"/>
                </a:solidFill>
              </a:rPr>
              <a:t>Determinar critérios para premiação das idéias – em dinheiro, prêmios especiais, percentuais dos resultados, etc.</a:t>
            </a:r>
          </a:p>
          <a:p>
            <a:pPr lvl="1"/>
            <a:r>
              <a:rPr lang="pt-BR" dirty="0" smtClean="0">
                <a:solidFill>
                  <a:srgbClr val="FFFF66"/>
                </a:solidFill>
              </a:rPr>
              <a:t>Eleger o Comitê Gestor do Programa.</a:t>
            </a:r>
          </a:p>
        </p:txBody>
      </p:sp>
      <p:grpSp>
        <p:nvGrpSpPr>
          <p:cNvPr id="12" name="Grupo 20"/>
          <p:cNvGrpSpPr/>
          <p:nvPr/>
        </p:nvGrpSpPr>
        <p:grpSpPr>
          <a:xfrm>
            <a:off x="2704702" y="1428736"/>
            <a:ext cx="4320000" cy="1440000"/>
            <a:chOff x="2704702" y="1428736"/>
            <a:chExt cx="4320000" cy="1440000"/>
          </a:xfrm>
        </p:grpSpPr>
        <p:sp>
          <p:nvSpPr>
            <p:cNvPr id="4" name="Retângulo de cantos arredondados 3"/>
            <p:cNvSpPr/>
            <p:nvPr/>
          </p:nvSpPr>
          <p:spPr>
            <a:xfrm>
              <a:off x="3830574" y="1428736"/>
              <a:ext cx="927899" cy="543266"/>
            </a:xfrm>
            <a:prstGeom prst="roundRect">
              <a:avLst/>
            </a:prstGeom>
            <a:solidFill>
              <a:schemeClr val="accent3">
                <a:lumMod val="40000"/>
                <a:lumOff val="6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600" b="1" dirty="0" smtClean="0">
                  <a:solidFill>
                    <a:schemeClr val="tx2">
                      <a:lumMod val="50000"/>
                    </a:schemeClr>
                  </a:solidFill>
                </a:rPr>
                <a:t>CRIAÇÃO DE SEGMENTOS PARA AS INICIATIVAS DE INOVAÇÃO</a:t>
              </a:r>
              <a:endParaRPr lang="pt-BR" sz="600" b="1" dirty="0">
                <a:solidFill>
                  <a:schemeClr val="tx2">
                    <a:lumMod val="50000"/>
                  </a:schemeClr>
                </a:solidFill>
              </a:endParaRPr>
            </a:p>
          </p:txBody>
        </p:sp>
        <p:sp>
          <p:nvSpPr>
            <p:cNvPr id="5" name="Retângulo de cantos arredondados 4"/>
            <p:cNvSpPr/>
            <p:nvPr/>
          </p:nvSpPr>
          <p:spPr>
            <a:xfrm>
              <a:off x="4970932" y="1428736"/>
              <a:ext cx="927899" cy="543266"/>
            </a:xfrm>
            <a:prstGeom prst="roundRect">
              <a:avLst/>
            </a:prstGeom>
            <a:solidFill>
              <a:schemeClr val="accent3">
                <a:lumMod val="40000"/>
                <a:lumOff val="6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600" b="1" dirty="0" smtClean="0">
                  <a:solidFill>
                    <a:schemeClr val="tx2">
                      <a:lumMod val="50000"/>
                    </a:schemeClr>
                  </a:solidFill>
                </a:rPr>
                <a:t>NOMEAÇÃO DO(S) COMITÊ(S) DE ANÁLISE DE IDÉIAS</a:t>
              </a:r>
              <a:endParaRPr lang="pt-BR" sz="600" b="1" dirty="0">
                <a:solidFill>
                  <a:schemeClr val="tx2">
                    <a:lumMod val="50000"/>
                  </a:schemeClr>
                </a:solidFill>
              </a:endParaRPr>
            </a:p>
          </p:txBody>
        </p:sp>
        <p:sp>
          <p:nvSpPr>
            <p:cNvPr id="6" name="Retângulo de cantos arredondados 5"/>
            <p:cNvSpPr/>
            <p:nvPr/>
          </p:nvSpPr>
          <p:spPr>
            <a:xfrm>
              <a:off x="6096803" y="1428736"/>
              <a:ext cx="927899" cy="543266"/>
            </a:xfrm>
            <a:prstGeom prst="roundRect">
              <a:avLst/>
            </a:prstGeom>
            <a:solidFill>
              <a:schemeClr val="accent3">
                <a:lumMod val="40000"/>
                <a:lumOff val="6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600" b="1" dirty="0" smtClean="0">
                  <a:solidFill>
                    <a:schemeClr val="tx2">
                      <a:lumMod val="50000"/>
                    </a:schemeClr>
                  </a:solidFill>
                </a:rPr>
                <a:t>RECEBIMENTO E ANÁLISE DAS  IDÉIAS</a:t>
              </a:r>
              <a:endParaRPr lang="pt-BR" sz="600" b="1" dirty="0">
                <a:solidFill>
                  <a:schemeClr val="tx2">
                    <a:lumMod val="50000"/>
                  </a:schemeClr>
                </a:solidFill>
              </a:endParaRPr>
            </a:p>
          </p:txBody>
        </p:sp>
        <p:sp>
          <p:nvSpPr>
            <p:cNvPr id="7" name="Retângulo de cantos arredondados 6"/>
            <p:cNvSpPr/>
            <p:nvPr/>
          </p:nvSpPr>
          <p:spPr>
            <a:xfrm>
              <a:off x="2704702" y="1428736"/>
              <a:ext cx="927899" cy="543266"/>
            </a:xfrm>
            <a:prstGeom prst="roundRect">
              <a:avLst/>
            </a:prstGeom>
            <a:solidFill>
              <a:srgbClr val="FF00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600" b="1" dirty="0" smtClean="0">
                  <a:solidFill>
                    <a:schemeClr val="bg1"/>
                  </a:solidFill>
                </a:rPr>
                <a:t>ESTABELECIMENTO DAS POLÍTICAS GERAIS</a:t>
              </a:r>
              <a:endParaRPr lang="pt-BR" sz="600" b="1" dirty="0">
                <a:solidFill>
                  <a:schemeClr val="bg1"/>
                </a:solidFill>
              </a:endParaRPr>
            </a:p>
          </p:txBody>
        </p:sp>
        <p:sp>
          <p:nvSpPr>
            <p:cNvPr id="8" name="Retângulo de cantos arredondados 7"/>
            <p:cNvSpPr/>
            <p:nvPr/>
          </p:nvSpPr>
          <p:spPr>
            <a:xfrm>
              <a:off x="4970932" y="2291781"/>
              <a:ext cx="927899" cy="543266"/>
            </a:xfrm>
            <a:prstGeom prst="roundRect">
              <a:avLst/>
            </a:prstGeom>
            <a:solidFill>
              <a:schemeClr val="accent3">
                <a:lumMod val="40000"/>
                <a:lumOff val="6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600" b="1" dirty="0" smtClean="0">
                  <a:solidFill>
                    <a:schemeClr val="tx2">
                      <a:lumMod val="50000"/>
                    </a:schemeClr>
                  </a:solidFill>
                </a:rPr>
                <a:t>MEDIÇÃO DOS RESULTADOS REAIS DOS PROJETOS</a:t>
              </a:r>
              <a:endParaRPr lang="pt-BR" sz="600" b="1" dirty="0">
                <a:solidFill>
                  <a:schemeClr val="tx2">
                    <a:lumMod val="50000"/>
                  </a:schemeClr>
                </a:solidFill>
              </a:endParaRPr>
            </a:p>
          </p:txBody>
        </p:sp>
        <p:sp>
          <p:nvSpPr>
            <p:cNvPr id="9" name="Retângulo de cantos arredondados 8"/>
            <p:cNvSpPr/>
            <p:nvPr/>
          </p:nvSpPr>
          <p:spPr>
            <a:xfrm>
              <a:off x="6096803" y="2291781"/>
              <a:ext cx="927899" cy="543266"/>
            </a:xfrm>
            <a:prstGeom prst="roundRect">
              <a:avLst/>
            </a:prstGeom>
            <a:solidFill>
              <a:schemeClr val="accent3">
                <a:lumMod val="40000"/>
                <a:lumOff val="6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600" b="1" dirty="0" smtClean="0">
                  <a:solidFill>
                    <a:schemeClr val="tx2">
                      <a:lumMod val="50000"/>
                    </a:schemeClr>
                  </a:solidFill>
                </a:rPr>
                <a:t>PREMIAÇÃO</a:t>
              </a:r>
              <a:endParaRPr lang="pt-BR" sz="600" b="1" dirty="0">
                <a:solidFill>
                  <a:schemeClr val="tx2">
                    <a:lumMod val="50000"/>
                  </a:schemeClr>
                </a:solidFill>
              </a:endParaRPr>
            </a:p>
          </p:txBody>
        </p:sp>
        <p:sp>
          <p:nvSpPr>
            <p:cNvPr id="10" name="Retângulo de cantos arredondados 9"/>
            <p:cNvSpPr/>
            <p:nvPr/>
          </p:nvSpPr>
          <p:spPr>
            <a:xfrm>
              <a:off x="2704702" y="2325470"/>
              <a:ext cx="927899" cy="543266"/>
            </a:xfrm>
            <a:prstGeom prst="roundRect">
              <a:avLst/>
            </a:prstGeom>
            <a:solidFill>
              <a:schemeClr val="accent3">
                <a:lumMod val="40000"/>
                <a:lumOff val="6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600" b="1" dirty="0" smtClean="0">
                  <a:solidFill>
                    <a:schemeClr val="tx2">
                      <a:lumMod val="50000"/>
                    </a:schemeClr>
                  </a:solidFill>
                </a:rPr>
                <a:t>PROJEÇÃO DE RESULTADOS E ANÁLISE DE VIABILIDADE</a:t>
              </a:r>
              <a:endParaRPr lang="pt-BR" sz="600" b="1" dirty="0">
                <a:solidFill>
                  <a:schemeClr val="tx2">
                    <a:lumMod val="50000"/>
                  </a:schemeClr>
                </a:solidFill>
              </a:endParaRPr>
            </a:p>
          </p:txBody>
        </p:sp>
        <p:sp>
          <p:nvSpPr>
            <p:cNvPr id="11" name="Retângulo de cantos arredondados 10"/>
            <p:cNvSpPr/>
            <p:nvPr/>
          </p:nvSpPr>
          <p:spPr>
            <a:xfrm>
              <a:off x="3830574" y="2325470"/>
              <a:ext cx="927899" cy="543266"/>
            </a:xfrm>
            <a:prstGeom prst="roundRect">
              <a:avLst/>
            </a:prstGeom>
            <a:solidFill>
              <a:schemeClr val="accent3">
                <a:lumMod val="40000"/>
                <a:lumOff val="6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600" b="1" dirty="0" smtClean="0">
                  <a:solidFill>
                    <a:schemeClr val="tx2">
                      <a:lumMod val="50000"/>
                    </a:schemeClr>
                  </a:solidFill>
                </a:rPr>
                <a:t>IMPLANTAÇÃO</a:t>
              </a:r>
              <a:endParaRPr lang="pt-BR" sz="600" b="1" dirty="0">
                <a:solidFill>
                  <a:schemeClr val="tx2">
                    <a:lumMod val="50000"/>
                  </a:schemeClr>
                </a:solidFill>
              </a:endParaRPr>
            </a:p>
          </p:txBody>
        </p:sp>
        <p:cxnSp>
          <p:nvCxnSpPr>
            <p:cNvPr id="13" name="Conector de seta reta 12"/>
            <p:cNvCxnSpPr>
              <a:stCxn id="7" idx="3"/>
              <a:endCxn id="4" idx="1"/>
            </p:cNvCxnSpPr>
            <p:nvPr/>
          </p:nvCxnSpPr>
          <p:spPr>
            <a:xfrm>
              <a:off x="3632601" y="1700369"/>
              <a:ext cx="180000" cy="749"/>
            </a:xfrm>
            <a:prstGeom prst="straightConnector1">
              <a:avLst/>
            </a:prstGeom>
            <a:ln w="28575">
              <a:solidFill>
                <a:schemeClr val="accent3">
                  <a:lumMod val="20000"/>
                  <a:lumOff val="8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4" name="Conector de seta reta 13"/>
            <p:cNvCxnSpPr/>
            <p:nvPr/>
          </p:nvCxnSpPr>
          <p:spPr>
            <a:xfrm>
              <a:off x="4772958" y="1698249"/>
              <a:ext cx="180000" cy="749"/>
            </a:xfrm>
            <a:prstGeom prst="straightConnector1">
              <a:avLst/>
            </a:prstGeom>
            <a:ln w="28575">
              <a:solidFill>
                <a:schemeClr val="accent3">
                  <a:lumMod val="20000"/>
                  <a:lumOff val="8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5" name="Conector de seta reta 14"/>
            <p:cNvCxnSpPr/>
            <p:nvPr/>
          </p:nvCxnSpPr>
          <p:spPr>
            <a:xfrm>
              <a:off x="5906073" y="1698249"/>
              <a:ext cx="180000" cy="749"/>
            </a:xfrm>
            <a:prstGeom prst="straightConnector1">
              <a:avLst/>
            </a:prstGeom>
            <a:ln w="28575">
              <a:solidFill>
                <a:schemeClr val="accent3">
                  <a:lumMod val="20000"/>
                  <a:lumOff val="8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6" name="Conector de seta reta 15"/>
            <p:cNvCxnSpPr/>
            <p:nvPr/>
          </p:nvCxnSpPr>
          <p:spPr>
            <a:xfrm>
              <a:off x="3625358" y="2594234"/>
              <a:ext cx="180000" cy="749"/>
            </a:xfrm>
            <a:prstGeom prst="straightConnector1">
              <a:avLst/>
            </a:prstGeom>
            <a:ln w="28575">
              <a:solidFill>
                <a:schemeClr val="accent3">
                  <a:lumMod val="20000"/>
                  <a:lumOff val="8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7" name="Conector de seta reta 16"/>
            <p:cNvCxnSpPr/>
            <p:nvPr/>
          </p:nvCxnSpPr>
          <p:spPr>
            <a:xfrm>
              <a:off x="4765715" y="2592113"/>
              <a:ext cx="180000" cy="749"/>
            </a:xfrm>
            <a:prstGeom prst="straightConnector1">
              <a:avLst/>
            </a:prstGeom>
            <a:ln w="28575">
              <a:solidFill>
                <a:schemeClr val="accent3">
                  <a:lumMod val="20000"/>
                  <a:lumOff val="8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8" name="Conector de seta reta 17"/>
            <p:cNvCxnSpPr/>
            <p:nvPr/>
          </p:nvCxnSpPr>
          <p:spPr>
            <a:xfrm>
              <a:off x="5898830" y="2592113"/>
              <a:ext cx="180000" cy="749"/>
            </a:xfrm>
            <a:prstGeom prst="straightConnector1">
              <a:avLst/>
            </a:prstGeom>
            <a:ln w="28575">
              <a:solidFill>
                <a:schemeClr val="accent3">
                  <a:lumMod val="20000"/>
                  <a:lumOff val="8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25" name="Conector reto 24"/>
            <p:cNvCxnSpPr/>
            <p:nvPr/>
          </p:nvCxnSpPr>
          <p:spPr>
            <a:xfrm rot="5400000">
              <a:off x="6488371" y="2058668"/>
              <a:ext cx="152794" cy="787"/>
            </a:xfrm>
            <a:prstGeom prst="line">
              <a:avLst/>
            </a:prstGeom>
            <a:ln w="28575">
              <a:solidFill>
                <a:schemeClr val="accent3">
                  <a:lumMod val="20000"/>
                  <a:lumOff val="80000"/>
                </a:schemeClr>
              </a:solidFill>
              <a:bevel/>
            </a:ln>
          </p:spPr>
          <p:style>
            <a:lnRef idx="1">
              <a:schemeClr val="accent1"/>
            </a:lnRef>
            <a:fillRef idx="0">
              <a:schemeClr val="accent1"/>
            </a:fillRef>
            <a:effectRef idx="0">
              <a:schemeClr val="accent1"/>
            </a:effectRef>
            <a:fontRef idx="minor">
              <a:schemeClr val="tx1"/>
            </a:fontRef>
          </p:style>
        </p:cxnSp>
        <p:cxnSp>
          <p:nvCxnSpPr>
            <p:cNvPr id="27" name="Conector reto 26"/>
            <p:cNvCxnSpPr/>
            <p:nvPr/>
          </p:nvCxnSpPr>
          <p:spPr>
            <a:xfrm rot="10800000">
              <a:off x="3165030" y="2135458"/>
              <a:ext cx="3399344" cy="749"/>
            </a:xfrm>
            <a:prstGeom prst="line">
              <a:avLst/>
            </a:prstGeom>
            <a:ln w="28575">
              <a:solidFill>
                <a:schemeClr val="accent3">
                  <a:lumMod val="20000"/>
                  <a:lumOff val="80000"/>
                </a:schemeClr>
              </a:solidFill>
              <a:bevel/>
            </a:ln>
          </p:spPr>
          <p:style>
            <a:lnRef idx="1">
              <a:schemeClr val="accent1"/>
            </a:lnRef>
            <a:fillRef idx="0">
              <a:schemeClr val="accent1"/>
            </a:fillRef>
            <a:effectRef idx="0">
              <a:schemeClr val="accent1"/>
            </a:effectRef>
            <a:fontRef idx="minor">
              <a:schemeClr val="tx1"/>
            </a:fontRef>
          </p:style>
        </p:cxnSp>
        <p:cxnSp>
          <p:nvCxnSpPr>
            <p:cNvPr id="28" name="Conector reto 27"/>
            <p:cNvCxnSpPr/>
            <p:nvPr/>
          </p:nvCxnSpPr>
          <p:spPr>
            <a:xfrm rot="5400000">
              <a:off x="3089027" y="2194906"/>
              <a:ext cx="152794" cy="787"/>
            </a:xfrm>
            <a:prstGeom prst="line">
              <a:avLst/>
            </a:prstGeom>
            <a:ln w="28575">
              <a:solidFill>
                <a:schemeClr val="accent3">
                  <a:lumMod val="20000"/>
                  <a:lumOff val="80000"/>
                </a:schemeClr>
              </a:solidFill>
              <a:bevel/>
              <a:headEnd type="none" w="med" len="med"/>
              <a:tailEnd type="arrow" w="med" len="med"/>
            </a:ln>
          </p:spPr>
          <p:style>
            <a:lnRef idx="1">
              <a:schemeClr val="accent1"/>
            </a:lnRef>
            <a:fillRef idx="0">
              <a:schemeClr val="accent1"/>
            </a:fillRef>
            <a:effectRef idx="0">
              <a:schemeClr val="accent1"/>
            </a:effectRef>
            <a:fontRef idx="minor">
              <a:schemeClr val="tx1"/>
            </a:fontRef>
          </p:style>
        </p:cxnSp>
      </p:grpSp>
    </p:spTree>
  </p:cSld>
  <p:clrMapOvr>
    <a:masterClrMapping/>
  </p:clrMapOvr>
  <p:transition spd="med" advTm="3000">
    <p:fade/>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Projetar a rede: as políticas</a:t>
            </a:r>
            <a:endParaRPr lang="pt-BR" dirty="0"/>
          </a:p>
        </p:txBody>
      </p:sp>
      <p:sp>
        <p:nvSpPr>
          <p:cNvPr id="3" name="Espaço Reservado para Conteúdo 2"/>
          <p:cNvSpPr>
            <a:spLocks noGrp="1"/>
          </p:cNvSpPr>
          <p:nvPr>
            <p:ph idx="1"/>
          </p:nvPr>
        </p:nvSpPr>
        <p:spPr/>
        <p:txBody>
          <a:bodyPr/>
          <a:lstStyle/>
          <a:p>
            <a:endParaRPr lang="pt-BR" dirty="0" smtClean="0"/>
          </a:p>
          <a:p>
            <a:endParaRPr lang="pt-BR" dirty="0" smtClean="0"/>
          </a:p>
          <a:p>
            <a:endParaRPr lang="pt-BR" dirty="0" smtClean="0"/>
          </a:p>
          <a:p>
            <a:endParaRPr lang="pt-BR" sz="1800" dirty="0" smtClean="0"/>
          </a:p>
          <a:p>
            <a:r>
              <a:rPr lang="pt-BR" dirty="0" smtClean="0"/>
              <a:t>Estabelecer as políticas gerais significa:</a:t>
            </a:r>
          </a:p>
          <a:p>
            <a:pPr lvl="1"/>
            <a:r>
              <a:rPr lang="pt-BR" dirty="0" smtClean="0">
                <a:solidFill>
                  <a:srgbClr val="FFFF66"/>
                </a:solidFill>
              </a:rPr>
              <a:t>Eleger quem poderá participar do programa. </a:t>
            </a:r>
          </a:p>
          <a:p>
            <a:pPr lvl="1"/>
            <a:r>
              <a:rPr lang="pt-BR" dirty="0" smtClean="0">
                <a:solidFill>
                  <a:srgbClr val="FFFF66"/>
                </a:solidFill>
              </a:rPr>
              <a:t>Determinar critérios para premiação das idéias – em dinheiro, prêmios especiais, percentuais dos resultados, etc.</a:t>
            </a:r>
          </a:p>
          <a:p>
            <a:pPr lvl="1"/>
            <a:r>
              <a:rPr lang="pt-BR" dirty="0" smtClean="0">
                <a:solidFill>
                  <a:srgbClr val="FFFF66"/>
                </a:solidFill>
              </a:rPr>
              <a:t>Eleger o Comitê Gestor do Programa.</a:t>
            </a:r>
          </a:p>
          <a:p>
            <a:pPr lvl="1"/>
            <a:r>
              <a:rPr lang="pt-BR" dirty="0" smtClean="0">
                <a:solidFill>
                  <a:srgbClr val="FFFF66"/>
                </a:solidFill>
              </a:rPr>
              <a:t>Estabelecer normas de comunicação vertical.</a:t>
            </a:r>
          </a:p>
        </p:txBody>
      </p:sp>
      <p:grpSp>
        <p:nvGrpSpPr>
          <p:cNvPr id="12" name="Grupo 20"/>
          <p:cNvGrpSpPr/>
          <p:nvPr/>
        </p:nvGrpSpPr>
        <p:grpSpPr>
          <a:xfrm>
            <a:off x="2704702" y="1428736"/>
            <a:ext cx="4320000" cy="1440000"/>
            <a:chOff x="2704702" y="1428736"/>
            <a:chExt cx="4320000" cy="1440000"/>
          </a:xfrm>
        </p:grpSpPr>
        <p:sp>
          <p:nvSpPr>
            <p:cNvPr id="4" name="Retângulo de cantos arredondados 3"/>
            <p:cNvSpPr/>
            <p:nvPr/>
          </p:nvSpPr>
          <p:spPr>
            <a:xfrm>
              <a:off x="3830574" y="1428736"/>
              <a:ext cx="927899" cy="543266"/>
            </a:xfrm>
            <a:prstGeom prst="roundRect">
              <a:avLst/>
            </a:prstGeom>
            <a:solidFill>
              <a:schemeClr val="accent3">
                <a:lumMod val="40000"/>
                <a:lumOff val="6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600" b="1" dirty="0" smtClean="0">
                  <a:solidFill>
                    <a:schemeClr val="tx2">
                      <a:lumMod val="50000"/>
                    </a:schemeClr>
                  </a:solidFill>
                </a:rPr>
                <a:t>CRIAÇÃO DE SEGMENTOS PARA AS INICIATIVAS DE INOVAÇÃO</a:t>
              </a:r>
              <a:endParaRPr lang="pt-BR" sz="600" b="1" dirty="0">
                <a:solidFill>
                  <a:schemeClr val="tx2">
                    <a:lumMod val="50000"/>
                  </a:schemeClr>
                </a:solidFill>
              </a:endParaRPr>
            </a:p>
          </p:txBody>
        </p:sp>
        <p:sp>
          <p:nvSpPr>
            <p:cNvPr id="5" name="Retângulo de cantos arredondados 4"/>
            <p:cNvSpPr/>
            <p:nvPr/>
          </p:nvSpPr>
          <p:spPr>
            <a:xfrm>
              <a:off x="4970932" y="1428736"/>
              <a:ext cx="927899" cy="543266"/>
            </a:xfrm>
            <a:prstGeom prst="roundRect">
              <a:avLst/>
            </a:prstGeom>
            <a:solidFill>
              <a:schemeClr val="accent3">
                <a:lumMod val="40000"/>
                <a:lumOff val="6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600" b="1" dirty="0" smtClean="0">
                  <a:solidFill>
                    <a:schemeClr val="tx2">
                      <a:lumMod val="50000"/>
                    </a:schemeClr>
                  </a:solidFill>
                </a:rPr>
                <a:t>NOMEAÇÃO DO(S) COMITÊ(S) DE ANÁLISE DE IDÉIAS</a:t>
              </a:r>
              <a:endParaRPr lang="pt-BR" sz="600" b="1" dirty="0">
                <a:solidFill>
                  <a:schemeClr val="tx2">
                    <a:lumMod val="50000"/>
                  </a:schemeClr>
                </a:solidFill>
              </a:endParaRPr>
            </a:p>
          </p:txBody>
        </p:sp>
        <p:sp>
          <p:nvSpPr>
            <p:cNvPr id="6" name="Retângulo de cantos arredondados 5"/>
            <p:cNvSpPr/>
            <p:nvPr/>
          </p:nvSpPr>
          <p:spPr>
            <a:xfrm>
              <a:off x="6096803" y="1428736"/>
              <a:ext cx="927899" cy="543266"/>
            </a:xfrm>
            <a:prstGeom prst="roundRect">
              <a:avLst/>
            </a:prstGeom>
            <a:solidFill>
              <a:schemeClr val="accent3">
                <a:lumMod val="40000"/>
                <a:lumOff val="6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600" b="1" dirty="0" smtClean="0">
                  <a:solidFill>
                    <a:schemeClr val="tx2">
                      <a:lumMod val="50000"/>
                    </a:schemeClr>
                  </a:solidFill>
                </a:rPr>
                <a:t>RECEBIMENTO E ANÁLISE DAS  IDÉIAS</a:t>
              </a:r>
              <a:endParaRPr lang="pt-BR" sz="600" b="1" dirty="0">
                <a:solidFill>
                  <a:schemeClr val="tx2">
                    <a:lumMod val="50000"/>
                  </a:schemeClr>
                </a:solidFill>
              </a:endParaRPr>
            </a:p>
          </p:txBody>
        </p:sp>
        <p:sp>
          <p:nvSpPr>
            <p:cNvPr id="7" name="Retângulo de cantos arredondados 6"/>
            <p:cNvSpPr/>
            <p:nvPr/>
          </p:nvSpPr>
          <p:spPr>
            <a:xfrm>
              <a:off x="2704702" y="1428736"/>
              <a:ext cx="927899" cy="543266"/>
            </a:xfrm>
            <a:prstGeom prst="roundRect">
              <a:avLst/>
            </a:prstGeom>
            <a:solidFill>
              <a:srgbClr val="FF00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600" b="1" dirty="0" smtClean="0">
                  <a:solidFill>
                    <a:schemeClr val="bg1"/>
                  </a:solidFill>
                </a:rPr>
                <a:t>ESTABELECIMENTO DAS POLÍTICAS GERAIS</a:t>
              </a:r>
              <a:endParaRPr lang="pt-BR" sz="600" b="1" dirty="0">
                <a:solidFill>
                  <a:schemeClr val="bg1"/>
                </a:solidFill>
              </a:endParaRPr>
            </a:p>
          </p:txBody>
        </p:sp>
        <p:sp>
          <p:nvSpPr>
            <p:cNvPr id="8" name="Retângulo de cantos arredondados 7"/>
            <p:cNvSpPr/>
            <p:nvPr/>
          </p:nvSpPr>
          <p:spPr>
            <a:xfrm>
              <a:off x="4970932" y="2291781"/>
              <a:ext cx="927899" cy="543266"/>
            </a:xfrm>
            <a:prstGeom prst="roundRect">
              <a:avLst/>
            </a:prstGeom>
            <a:solidFill>
              <a:schemeClr val="accent3">
                <a:lumMod val="40000"/>
                <a:lumOff val="6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600" b="1" dirty="0" smtClean="0">
                  <a:solidFill>
                    <a:schemeClr val="tx2">
                      <a:lumMod val="50000"/>
                    </a:schemeClr>
                  </a:solidFill>
                </a:rPr>
                <a:t>MEDIÇÃO DOS RESULTADOS REAIS DOS PROJETOS</a:t>
              </a:r>
              <a:endParaRPr lang="pt-BR" sz="600" b="1" dirty="0">
                <a:solidFill>
                  <a:schemeClr val="tx2">
                    <a:lumMod val="50000"/>
                  </a:schemeClr>
                </a:solidFill>
              </a:endParaRPr>
            </a:p>
          </p:txBody>
        </p:sp>
        <p:sp>
          <p:nvSpPr>
            <p:cNvPr id="9" name="Retângulo de cantos arredondados 8"/>
            <p:cNvSpPr/>
            <p:nvPr/>
          </p:nvSpPr>
          <p:spPr>
            <a:xfrm>
              <a:off x="6096803" y="2291781"/>
              <a:ext cx="927899" cy="543266"/>
            </a:xfrm>
            <a:prstGeom prst="roundRect">
              <a:avLst/>
            </a:prstGeom>
            <a:solidFill>
              <a:schemeClr val="accent3">
                <a:lumMod val="40000"/>
                <a:lumOff val="6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600" b="1" dirty="0" smtClean="0">
                  <a:solidFill>
                    <a:schemeClr val="tx2">
                      <a:lumMod val="50000"/>
                    </a:schemeClr>
                  </a:solidFill>
                </a:rPr>
                <a:t>PREMIAÇÃO</a:t>
              </a:r>
              <a:endParaRPr lang="pt-BR" sz="600" b="1" dirty="0">
                <a:solidFill>
                  <a:schemeClr val="tx2">
                    <a:lumMod val="50000"/>
                  </a:schemeClr>
                </a:solidFill>
              </a:endParaRPr>
            </a:p>
          </p:txBody>
        </p:sp>
        <p:sp>
          <p:nvSpPr>
            <p:cNvPr id="10" name="Retângulo de cantos arredondados 9"/>
            <p:cNvSpPr/>
            <p:nvPr/>
          </p:nvSpPr>
          <p:spPr>
            <a:xfrm>
              <a:off x="2704702" y="2325470"/>
              <a:ext cx="927899" cy="543266"/>
            </a:xfrm>
            <a:prstGeom prst="roundRect">
              <a:avLst/>
            </a:prstGeom>
            <a:solidFill>
              <a:schemeClr val="accent3">
                <a:lumMod val="40000"/>
                <a:lumOff val="6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600" b="1" dirty="0" smtClean="0">
                  <a:solidFill>
                    <a:schemeClr val="tx2">
                      <a:lumMod val="50000"/>
                    </a:schemeClr>
                  </a:solidFill>
                </a:rPr>
                <a:t>PROJEÇÃO DE RESULTADOS E ANÁLISE DE VIABILIDADE</a:t>
              </a:r>
              <a:endParaRPr lang="pt-BR" sz="600" b="1" dirty="0">
                <a:solidFill>
                  <a:schemeClr val="tx2">
                    <a:lumMod val="50000"/>
                  </a:schemeClr>
                </a:solidFill>
              </a:endParaRPr>
            </a:p>
          </p:txBody>
        </p:sp>
        <p:sp>
          <p:nvSpPr>
            <p:cNvPr id="11" name="Retângulo de cantos arredondados 10"/>
            <p:cNvSpPr/>
            <p:nvPr/>
          </p:nvSpPr>
          <p:spPr>
            <a:xfrm>
              <a:off x="3830574" y="2325470"/>
              <a:ext cx="927899" cy="543266"/>
            </a:xfrm>
            <a:prstGeom prst="roundRect">
              <a:avLst/>
            </a:prstGeom>
            <a:solidFill>
              <a:schemeClr val="accent3">
                <a:lumMod val="40000"/>
                <a:lumOff val="6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600" b="1" dirty="0" smtClean="0">
                  <a:solidFill>
                    <a:schemeClr val="tx2">
                      <a:lumMod val="50000"/>
                    </a:schemeClr>
                  </a:solidFill>
                </a:rPr>
                <a:t>IMPLANTAÇÃO</a:t>
              </a:r>
              <a:endParaRPr lang="pt-BR" sz="600" b="1" dirty="0">
                <a:solidFill>
                  <a:schemeClr val="tx2">
                    <a:lumMod val="50000"/>
                  </a:schemeClr>
                </a:solidFill>
              </a:endParaRPr>
            </a:p>
          </p:txBody>
        </p:sp>
        <p:cxnSp>
          <p:nvCxnSpPr>
            <p:cNvPr id="13" name="Conector de seta reta 12"/>
            <p:cNvCxnSpPr>
              <a:stCxn id="7" idx="3"/>
              <a:endCxn id="4" idx="1"/>
            </p:cNvCxnSpPr>
            <p:nvPr/>
          </p:nvCxnSpPr>
          <p:spPr>
            <a:xfrm>
              <a:off x="3632601" y="1700369"/>
              <a:ext cx="180000" cy="749"/>
            </a:xfrm>
            <a:prstGeom prst="straightConnector1">
              <a:avLst/>
            </a:prstGeom>
            <a:ln w="28575">
              <a:solidFill>
                <a:schemeClr val="accent3">
                  <a:lumMod val="20000"/>
                  <a:lumOff val="8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4" name="Conector de seta reta 13"/>
            <p:cNvCxnSpPr/>
            <p:nvPr/>
          </p:nvCxnSpPr>
          <p:spPr>
            <a:xfrm>
              <a:off x="4772958" y="1698249"/>
              <a:ext cx="180000" cy="749"/>
            </a:xfrm>
            <a:prstGeom prst="straightConnector1">
              <a:avLst/>
            </a:prstGeom>
            <a:ln w="28575">
              <a:solidFill>
                <a:schemeClr val="accent3">
                  <a:lumMod val="20000"/>
                  <a:lumOff val="8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5" name="Conector de seta reta 14"/>
            <p:cNvCxnSpPr/>
            <p:nvPr/>
          </p:nvCxnSpPr>
          <p:spPr>
            <a:xfrm>
              <a:off x="5906073" y="1698249"/>
              <a:ext cx="180000" cy="749"/>
            </a:xfrm>
            <a:prstGeom prst="straightConnector1">
              <a:avLst/>
            </a:prstGeom>
            <a:ln w="28575">
              <a:solidFill>
                <a:schemeClr val="accent3">
                  <a:lumMod val="20000"/>
                  <a:lumOff val="8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6" name="Conector de seta reta 15"/>
            <p:cNvCxnSpPr/>
            <p:nvPr/>
          </p:nvCxnSpPr>
          <p:spPr>
            <a:xfrm>
              <a:off x="3625358" y="2594234"/>
              <a:ext cx="180000" cy="749"/>
            </a:xfrm>
            <a:prstGeom prst="straightConnector1">
              <a:avLst/>
            </a:prstGeom>
            <a:ln w="28575">
              <a:solidFill>
                <a:schemeClr val="accent3">
                  <a:lumMod val="20000"/>
                  <a:lumOff val="8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7" name="Conector de seta reta 16"/>
            <p:cNvCxnSpPr/>
            <p:nvPr/>
          </p:nvCxnSpPr>
          <p:spPr>
            <a:xfrm>
              <a:off x="4765715" y="2592113"/>
              <a:ext cx="180000" cy="749"/>
            </a:xfrm>
            <a:prstGeom prst="straightConnector1">
              <a:avLst/>
            </a:prstGeom>
            <a:ln w="28575">
              <a:solidFill>
                <a:schemeClr val="accent3">
                  <a:lumMod val="20000"/>
                  <a:lumOff val="8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8" name="Conector de seta reta 17"/>
            <p:cNvCxnSpPr/>
            <p:nvPr/>
          </p:nvCxnSpPr>
          <p:spPr>
            <a:xfrm>
              <a:off x="5898830" y="2592113"/>
              <a:ext cx="180000" cy="749"/>
            </a:xfrm>
            <a:prstGeom prst="straightConnector1">
              <a:avLst/>
            </a:prstGeom>
            <a:ln w="28575">
              <a:solidFill>
                <a:schemeClr val="accent3">
                  <a:lumMod val="20000"/>
                  <a:lumOff val="8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25" name="Conector reto 24"/>
            <p:cNvCxnSpPr/>
            <p:nvPr/>
          </p:nvCxnSpPr>
          <p:spPr>
            <a:xfrm rot="5400000">
              <a:off x="6488371" y="2058668"/>
              <a:ext cx="152794" cy="787"/>
            </a:xfrm>
            <a:prstGeom prst="line">
              <a:avLst/>
            </a:prstGeom>
            <a:ln w="28575">
              <a:solidFill>
                <a:schemeClr val="accent3">
                  <a:lumMod val="20000"/>
                  <a:lumOff val="80000"/>
                </a:schemeClr>
              </a:solidFill>
              <a:bevel/>
            </a:ln>
          </p:spPr>
          <p:style>
            <a:lnRef idx="1">
              <a:schemeClr val="accent1"/>
            </a:lnRef>
            <a:fillRef idx="0">
              <a:schemeClr val="accent1"/>
            </a:fillRef>
            <a:effectRef idx="0">
              <a:schemeClr val="accent1"/>
            </a:effectRef>
            <a:fontRef idx="minor">
              <a:schemeClr val="tx1"/>
            </a:fontRef>
          </p:style>
        </p:cxnSp>
        <p:cxnSp>
          <p:nvCxnSpPr>
            <p:cNvPr id="27" name="Conector reto 26"/>
            <p:cNvCxnSpPr/>
            <p:nvPr/>
          </p:nvCxnSpPr>
          <p:spPr>
            <a:xfrm rot="10800000">
              <a:off x="3165030" y="2135458"/>
              <a:ext cx="3399344" cy="749"/>
            </a:xfrm>
            <a:prstGeom prst="line">
              <a:avLst/>
            </a:prstGeom>
            <a:ln w="28575">
              <a:solidFill>
                <a:schemeClr val="accent3">
                  <a:lumMod val="20000"/>
                  <a:lumOff val="80000"/>
                </a:schemeClr>
              </a:solidFill>
              <a:bevel/>
            </a:ln>
          </p:spPr>
          <p:style>
            <a:lnRef idx="1">
              <a:schemeClr val="accent1"/>
            </a:lnRef>
            <a:fillRef idx="0">
              <a:schemeClr val="accent1"/>
            </a:fillRef>
            <a:effectRef idx="0">
              <a:schemeClr val="accent1"/>
            </a:effectRef>
            <a:fontRef idx="minor">
              <a:schemeClr val="tx1"/>
            </a:fontRef>
          </p:style>
        </p:cxnSp>
        <p:cxnSp>
          <p:nvCxnSpPr>
            <p:cNvPr id="28" name="Conector reto 27"/>
            <p:cNvCxnSpPr/>
            <p:nvPr/>
          </p:nvCxnSpPr>
          <p:spPr>
            <a:xfrm rot="5400000">
              <a:off x="3089027" y="2194906"/>
              <a:ext cx="152794" cy="787"/>
            </a:xfrm>
            <a:prstGeom prst="line">
              <a:avLst/>
            </a:prstGeom>
            <a:ln w="28575">
              <a:solidFill>
                <a:schemeClr val="accent3">
                  <a:lumMod val="20000"/>
                  <a:lumOff val="80000"/>
                </a:schemeClr>
              </a:solidFill>
              <a:bevel/>
              <a:headEnd type="none" w="med" len="med"/>
              <a:tailEnd type="arrow" w="med" len="med"/>
            </a:ln>
          </p:spPr>
          <p:style>
            <a:lnRef idx="1">
              <a:schemeClr val="accent1"/>
            </a:lnRef>
            <a:fillRef idx="0">
              <a:schemeClr val="accent1"/>
            </a:fillRef>
            <a:effectRef idx="0">
              <a:schemeClr val="accent1"/>
            </a:effectRef>
            <a:fontRef idx="minor">
              <a:schemeClr val="tx1"/>
            </a:fontRef>
          </p:style>
        </p:cxnSp>
      </p:grpSp>
    </p:spTree>
  </p:cSld>
  <p:clrMapOvr>
    <a:masterClrMapping/>
  </p:clrMapOvr>
  <p:transition spd="med" advTm="3000">
    <p:fade/>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Projetar a rede: as políticas</a:t>
            </a:r>
            <a:endParaRPr lang="pt-BR" dirty="0"/>
          </a:p>
        </p:txBody>
      </p:sp>
      <p:sp>
        <p:nvSpPr>
          <p:cNvPr id="3" name="Espaço Reservado para Conteúdo 2"/>
          <p:cNvSpPr>
            <a:spLocks noGrp="1"/>
          </p:cNvSpPr>
          <p:nvPr>
            <p:ph idx="1"/>
          </p:nvPr>
        </p:nvSpPr>
        <p:spPr/>
        <p:txBody>
          <a:bodyPr/>
          <a:lstStyle/>
          <a:p>
            <a:endParaRPr lang="pt-BR" dirty="0" smtClean="0"/>
          </a:p>
          <a:p>
            <a:endParaRPr lang="pt-BR" dirty="0" smtClean="0"/>
          </a:p>
          <a:p>
            <a:endParaRPr lang="pt-BR" dirty="0" smtClean="0"/>
          </a:p>
          <a:p>
            <a:endParaRPr lang="pt-BR" sz="1800" dirty="0" smtClean="0"/>
          </a:p>
          <a:p>
            <a:r>
              <a:rPr lang="pt-BR" dirty="0" smtClean="0"/>
              <a:t>Estabelecer as políticas gerais significa:</a:t>
            </a:r>
          </a:p>
          <a:p>
            <a:pPr lvl="1"/>
            <a:r>
              <a:rPr lang="pt-BR" dirty="0" smtClean="0">
                <a:solidFill>
                  <a:srgbClr val="FFFF66"/>
                </a:solidFill>
              </a:rPr>
              <a:t>Eleger quem poderá participar do programa. </a:t>
            </a:r>
          </a:p>
          <a:p>
            <a:pPr lvl="1"/>
            <a:r>
              <a:rPr lang="pt-BR" dirty="0" smtClean="0">
                <a:solidFill>
                  <a:srgbClr val="FFFF66"/>
                </a:solidFill>
              </a:rPr>
              <a:t>Determinar critérios para premiação das idéias – em dinheiro, prêmios especiais, percentuais dos resultados, etc.</a:t>
            </a:r>
          </a:p>
          <a:p>
            <a:pPr lvl="1"/>
            <a:r>
              <a:rPr lang="pt-BR" dirty="0" smtClean="0">
                <a:solidFill>
                  <a:srgbClr val="FFFF66"/>
                </a:solidFill>
              </a:rPr>
              <a:t>Eleger o Comitê Gestor do Programa.</a:t>
            </a:r>
          </a:p>
          <a:p>
            <a:pPr lvl="1"/>
            <a:r>
              <a:rPr lang="pt-BR" dirty="0" smtClean="0">
                <a:solidFill>
                  <a:srgbClr val="FFFF66"/>
                </a:solidFill>
              </a:rPr>
              <a:t>Estabelecer normas de comunicação vertical.</a:t>
            </a:r>
          </a:p>
          <a:p>
            <a:pPr lvl="1"/>
            <a:r>
              <a:rPr lang="pt-BR" dirty="0" smtClean="0">
                <a:solidFill>
                  <a:srgbClr val="FFFF66"/>
                </a:solidFill>
              </a:rPr>
              <a:t>Definir outras diretrizes, conforme cada organização.</a:t>
            </a:r>
          </a:p>
        </p:txBody>
      </p:sp>
      <p:grpSp>
        <p:nvGrpSpPr>
          <p:cNvPr id="12" name="Grupo 20"/>
          <p:cNvGrpSpPr/>
          <p:nvPr/>
        </p:nvGrpSpPr>
        <p:grpSpPr>
          <a:xfrm>
            <a:off x="2704702" y="1428736"/>
            <a:ext cx="4320000" cy="1440000"/>
            <a:chOff x="2704702" y="1428736"/>
            <a:chExt cx="4320000" cy="1440000"/>
          </a:xfrm>
        </p:grpSpPr>
        <p:sp>
          <p:nvSpPr>
            <p:cNvPr id="4" name="Retângulo de cantos arredondados 3"/>
            <p:cNvSpPr/>
            <p:nvPr/>
          </p:nvSpPr>
          <p:spPr>
            <a:xfrm>
              <a:off x="3830574" y="1428736"/>
              <a:ext cx="927899" cy="543266"/>
            </a:xfrm>
            <a:prstGeom prst="roundRect">
              <a:avLst/>
            </a:prstGeom>
            <a:solidFill>
              <a:schemeClr val="accent3">
                <a:lumMod val="40000"/>
                <a:lumOff val="6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600" b="1" dirty="0" smtClean="0">
                  <a:solidFill>
                    <a:schemeClr val="tx2">
                      <a:lumMod val="50000"/>
                    </a:schemeClr>
                  </a:solidFill>
                </a:rPr>
                <a:t>CRIAÇÃO DE SEGMENTOS PARA AS INICIATIVAS DE INOVAÇÃO</a:t>
              </a:r>
              <a:endParaRPr lang="pt-BR" sz="600" b="1" dirty="0">
                <a:solidFill>
                  <a:schemeClr val="tx2">
                    <a:lumMod val="50000"/>
                  </a:schemeClr>
                </a:solidFill>
              </a:endParaRPr>
            </a:p>
          </p:txBody>
        </p:sp>
        <p:sp>
          <p:nvSpPr>
            <p:cNvPr id="5" name="Retângulo de cantos arredondados 4"/>
            <p:cNvSpPr/>
            <p:nvPr/>
          </p:nvSpPr>
          <p:spPr>
            <a:xfrm>
              <a:off x="4970932" y="1428736"/>
              <a:ext cx="927899" cy="543266"/>
            </a:xfrm>
            <a:prstGeom prst="roundRect">
              <a:avLst/>
            </a:prstGeom>
            <a:solidFill>
              <a:schemeClr val="accent3">
                <a:lumMod val="40000"/>
                <a:lumOff val="6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600" b="1" dirty="0" smtClean="0">
                  <a:solidFill>
                    <a:schemeClr val="tx2">
                      <a:lumMod val="50000"/>
                    </a:schemeClr>
                  </a:solidFill>
                </a:rPr>
                <a:t>NOMEAÇÃO DO(S) COMITÊ(S) DE ANÁLISE DE IDÉIAS</a:t>
              </a:r>
              <a:endParaRPr lang="pt-BR" sz="600" b="1" dirty="0">
                <a:solidFill>
                  <a:schemeClr val="tx2">
                    <a:lumMod val="50000"/>
                  </a:schemeClr>
                </a:solidFill>
              </a:endParaRPr>
            </a:p>
          </p:txBody>
        </p:sp>
        <p:sp>
          <p:nvSpPr>
            <p:cNvPr id="6" name="Retângulo de cantos arredondados 5"/>
            <p:cNvSpPr/>
            <p:nvPr/>
          </p:nvSpPr>
          <p:spPr>
            <a:xfrm>
              <a:off x="6096803" y="1428736"/>
              <a:ext cx="927899" cy="543266"/>
            </a:xfrm>
            <a:prstGeom prst="roundRect">
              <a:avLst/>
            </a:prstGeom>
            <a:solidFill>
              <a:schemeClr val="accent3">
                <a:lumMod val="40000"/>
                <a:lumOff val="6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600" b="1" dirty="0" smtClean="0">
                  <a:solidFill>
                    <a:schemeClr val="tx2">
                      <a:lumMod val="50000"/>
                    </a:schemeClr>
                  </a:solidFill>
                </a:rPr>
                <a:t>RECEBIMENTO E ANÁLISE DAS  IDÉIAS</a:t>
              </a:r>
              <a:endParaRPr lang="pt-BR" sz="600" b="1" dirty="0">
                <a:solidFill>
                  <a:schemeClr val="tx2">
                    <a:lumMod val="50000"/>
                  </a:schemeClr>
                </a:solidFill>
              </a:endParaRPr>
            </a:p>
          </p:txBody>
        </p:sp>
        <p:sp>
          <p:nvSpPr>
            <p:cNvPr id="7" name="Retângulo de cantos arredondados 6"/>
            <p:cNvSpPr/>
            <p:nvPr/>
          </p:nvSpPr>
          <p:spPr>
            <a:xfrm>
              <a:off x="2704702" y="1428736"/>
              <a:ext cx="927899" cy="543266"/>
            </a:xfrm>
            <a:prstGeom prst="roundRect">
              <a:avLst/>
            </a:prstGeom>
            <a:solidFill>
              <a:srgbClr val="FF00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600" b="1" dirty="0" smtClean="0">
                  <a:solidFill>
                    <a:schemeClr val="bg1"/>
                  </a:solidFill>
                </a:rPr>
                <a:t>ESTABELECIMENTO DAS POLÍTICAS GERAIS</a:t>
              </a:r>
              <a:endParaRPr lang="pt-BR" sz="600" b="1" dirty="0">
                <a:solidFill>
                  <a:schemeClr val="bg1"/>
                </a:solidFill>
              </a:endParaRPr>
            </a:p>
          </p:txBody>
        </p:sp>
        <p:sp>
          <p:nvSpPr>
            <p:cNvPr id="8" name="Retângulo de cantos arredondados 7"/>
            <p:cNvSpPr/>
            <p:nvPr/>
          </p:nvSpPr>
          <p:spPr>
            <a:xfrm>
              <a:off x="4970932" y="2291781"/>
              <a:ext cx="927899" cy="543266"/>
            </a:xfrm>
            <a:prstGeom prst="roundRect">
              <a:avLst/>
            </a:prstGeom>
            <a:solidFill>
              <a:schemeClr val="accent3">
                <a:lumMod val="40000"/>
                <a:lumOff val="6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600" b="1" dirty="0" smtClean="0">
                  <a:solidFill>
                    <a:schemeClr val="tx2">
                      <a:lumMod val="50000"/>
                    </a:schemeClr>
                  </a:solidFill>
                </a:rPr>
                <a:t>MEDIÇÃO DOS RESULTADOS REAIS DOS PROJETOS</a:t>
              </a:r>
              <a:endParaRPr lang="pt-BR" sz="600" b="1" dirty="0">
                <a:solidFill>
                  <a:schemeClr val="tx2">
                    <a:lumMod val="50000"/>
                  </a:schemeClr>
                </a:solidFill>
              </a:endParaRPr>
            </a:p>
          </p:txBody>
        </p:sp>
        <p:sp>
          <p:nvSpPr>
            <p:cNvPr id="9" name="Retângulo de cantos arredondados 8"/>
            <p:cNvSpPr/>
            <p:nvPr/>
          </p:nvSpPr>
          <p:spPr>
            <a:xfrm>
              <a:off x="6096803" y="2291781"/>
              <a:ext cx="927899" cy="543266"/>
            </a:xfrm>
            <a:prstGeom prst="roundRect">
              <a:avLst/>
            </a:prstGeom>
            <a:solidFill>
              <a:schemeClr val="accent3">
                <a:lumMod val="40000"/>
                <a:lumOff val="6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600" b="1" dirty="0" smtClean="0">
                  <a:solidFill>
                    <a:schemeClr val="tx2">
                      <a:lumMod val="50000"/>
                    </a:schemeClr>
                  </a:solidFill>
                </a:rPr>
                <a:t>PREMIAÇÃO</a:t>
              </a:r>
              <a:endParaRPr lang="pt-BR" sz="600" b="1" dirty="0">
                <a:solidFill>
                  <a:schemeClr val="tx2">
                    <a:lumMod val="50000"/>
                  </a:schemeClr>
                </a:solidFill>
              </a:endParaRPr>
            </a:p>
          </p:txBody>
        </p:sp>
        <p:sp>
          <p:nvSpPr>
            <p:cNvPr id="10" name="Retângulo de cantos arredondados 9"/>
            <p:cNvSpPr/>
            <p:nvPr/>
          </p:nvSpPr>
          <p:spPr>
            <a:xfrm>
              <a:off x="2704702" y="2325470"/>
              <a:ext cx="927899" cy="543266"/>
            </a:xfrm>
            <a:prstGeom prst="roundRect">
              <a:avLst/>
            </a:prstGeom>
            <a:solidFill>
              <a:schemeClr val="accent3">
                <a:lumMod val="40000"/>
                <a:lumOff val="6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600" b="1" dirty="0" smtClean="0">
                  <a:solidFill>
                    <a:schemeClr val="tx2">
                      <a:lumMod val="50000"/>
                    </a:schemeClr>
                  </a:solidFill>
                </a:rPr>
                <a:t>PROJEÇÃO DE RESULTADOS E ANÁLISE DE VIABILIDADE</a:t>
              </a:r>
              <a:endParaRPr lang="pt-BR" sz="600" b="1" dirty="0">
                <a:solidFill>
                  <a:schemeClr val="tx2">
                    <a:lumMod val="50000"/>
                  </a:schemeClr>
                </a:solidFill>
              </a:endParaRPr>
            </a:p>
          </p:txBody>
        </p:sp>
        <p:sp>
          <p:nvSpPr>
            <p:cNvPr id="11" name="Retângulo de cantos arredondados 10"/>
            <p:cNvSpPr/>
            <p:nvPr/>
          </p:nvSpPr>
          <p:spPr>
            <a:xfrm>
              <a:off x="3830574" y="2325470"/>
              <a:ext cx="927899" cy="543266"/>
            </a:xfrm>
            <a:prstGeom prst="roundRect">
              <a:avLst/>
            </a:prstGeom>
            <a:solidFill>
              <a:schemeClr val="accent3">
                <a:lumMod val="40000"/>
                <a:lumOff val="6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600" b="1" dirty="0" smtClean="0">
                  <a:solidFill>
                    <a:schemeClr val="tx2">
                      <a:lumMod val="50000"/>
                    </a:schemeClr>
                  </a:solidFill>
                </a:rPr>
                <a:t>IMPLANTAÇÃO</a:t>
              </a:r>
              <a:endParaRPr lang="pt-BR" sz="600" b="1" dirty="0">
                <a:solidFill>
                  <a:schemeClr val="tx2">
                    <a:lumMod val="50000"/>
                  </a:schemeClr>
                </a:solidFill>
              </a:endParaRPr>
            </a:p>
          </p:txBody>
        </p:sp>
        <p:cxnSp>
          <p:nvCxnSpPr>
            <p:cNvPr id="13" name="Conector de seta reta 12"/>
            <p:cNvCxnSpPr>
              <a:stCxn id="7" idx="3"/>
              <a:endCxn id="4" idx="1"/>
            </p:cNvCxnSpPr>
            <p:nvPr/>
          </p:nvCxnSpPr>
          <p:spPr>
            <a:xfrm>
              <a:off x="3632601" y="1700369"/>
              <a:ext cx="180000" cy="749"/>
            </a:xfrm>
            <a:prstGeom prst="straightConnector1">
              <a:avLst/>
            </a:prstGeom>
            <a:ln w="28575">
              <a:solidFill>
                <a:schemeClr val="accent3">
                  <a:lumMod val="20000"/>
                  <a:lumOff val="8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4" name="Conector de seta reta 13"/>
            <p:cNvCxnSpPr/>
            <p:nvPr/>
          </p:nvCxnSpPr>
          <p:spPr>
            <a:xfrm>
              <a:off x="4772958" y="1698249"/>
              <a:ext cx="180000" cy="749"/>
            </a:xfrm>
            <a:prstGeom prst="straightConnector1">
              <a:avLst/>
            </a:prstGeom>
            <a:ln w="28575">
              <a:solidFill>
                <a:schemeClr val="accent3">
                  <a:lumMod val="20000"/>
                  <a:lumOff val="8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5" name="Conector de seta reta 14"/>
            <p:cNvCxnSpPr/>
            <p:nvPr/>
          </p:nvCxnSpPr>
          <p:spPr>
            <a:xfrm>
              <a:off x="5906073" y="1698249"/>
              <a:ext cx="180000" cy="749"/>
            </a:xfrm>
            <a:prstGeom prst="straightConnector1">
              <a:avLst/>
            </a:prstGeom>
            <a:ln w="28575">
              <a:solidFill>
                <a:schemeClr val="accent3">
                  <a:lumMod val="20000"/>
                  <a:lumOff val="8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6" name="Conector de seta reta 15"/>
            <p:cNvCxnSpPr/>
            <p:nvPr/>
          </p:nvCxnSpPr>
          <p:spPr>
            <a:xfrm>
              <a:off x="3625358" y="2594234"/>
              <a:ext cx="180000" cy="749"/>
            </a:xfrm>
            <a:prstGeom prst="straightConnector1">
              <a:avLst/>
            </a:prstGeom>
            <a:ln w="28575">
              <a:solidFill>
                <a:schemeClr val="accent3">
                  <a:lumMod val="20000"/>
                  <a:lumOff val="8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7" name="Conector de seta reta 16"/>
            <p:cNvCxnSpPr/>
            <p:nvPr/>
          </p:nvCxnSpPr>
          <p:spPr>
            <a:xfrm>
              <a:off x="4765715" y="2592113"/>
              <a:ext cx="180000" cy="749"/>
            </a:xfrm>
            <a:prstGeom prst="straightConnector1">
              <a:avLst/>
            </a:prstGeom>
            <a:ln w="28575">
              <a:solidFill>
                <a:schemeClr val="accent3">
                  <a:lumMod val="20000"/>
                  <a:lumOff val="8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8" name="Conector de seta reta 17"/>
            <p:cNvCxnSpPr/>
            <p:nvPr/>
          </p:nvCxnSpPr>
          <p:spPr>
            <a:xfrm>
              <a:off x="5898830" y="2592113"/>
              <a:ext cx="180000" cy="749"/>
            </a:xfrm>
            <a:prstGeom prst="straightConnector1">
              <a:avLst/>
            </a:prstGeom>
            <a:ln w="28575">
              <a:solidFill>
                <a:schemeClr val="accent3">
                  <a:lumMod val="20000"/>
                  <a:lumOff val="8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25" name="Conector reto 24"/>
            <p:cNvCxnSpPr/>
            <p:nvPr/>
          </p:nvCxnSpPr>
          <p:spPr>
            <a:xfrm rot="5400000">
              <a:off x="6488371" y="2058668"/>
              <a:ext cx="152794" cy="787"/>
            </a:xfrm>
            <a:prstGeom prst="line">
              <a:avLst/>
            </a:prstGeom>
            <a:ln w="28575">
              <a:solidFill>
                <a:schemeClr val="accent3">
                  <a:lumMod val="20000"/>
                  <a:lumOff val="80000"/>
                </a:schemeClr>
              </a:solidFill>
              <a:bevel/>
            </a:ln>
          </p:spPr>
          <p:style>
            <a:lnRef idx="1">
              <a:schemeClr val="accent1"/>
            </a:lnRef>
            <a:fillRef idx="0">
              <a:schemeClr val="accent1"/>
            </a:fillRef>
            <a:effectRef idx="0">
              <a:schemeClr val="accent1"/>
            </a:effectRef>
            <a:fontRef idx="minor">
              <a:schemeClr val="tx1"/>
            </a:fontRef>
          </p:style>
        </p:cxnSp>
        <p:cxnSp>
          <p:nvCxnSpPr>
            <p:cNvPr id="27" name="Conector reto 26"/>
            <p:cNvCxnSpPr/>
            <p:nvPr/>
          </p:nvCxnSpPr>
          <p:spPr>
            <a:xfrm rot="10800000">
              <a:off x="3165030" y="2135458"/>
              <a:ext cx="3399344" cy="749"/>
            </a:xfrm>
            <a:prstGeom prst="line">
              <a:avLst/>
            </a:prstGeom>
            <a:ln w="28575">
              <a:solidFill>
                <a:schemeClr val="accent3">
                  <a:lumMod val="20000"/>
                  <a:lumOff val="80000"/>
                </a:schemeClr>
              </a:solidFill>
              <a:bevel/>
            </a:ln>
          </p:spPr>
          <p:style>
            <a:lnRef idx="1">
              <a:schemeClr val="accent1"/>
            </a:lnRef>
            <a:fillRef idx="0">
              <a:schemeClr val="accent1"/>
            </a:fillRef>
            <a:effectRef idx="0">
              <a:schemeClr val="accent1"/>
            </a:effectRef>
            <a:fontRef idx="minor">
              <a:schemeClr val="tx1"/>
            </a:fontRef>
          </p:style>
        </p:cxnSp>
        <p:cxnSp>
          <p:nvCxnSpPr>
            <p:cNvPr id="28" name="Conector reto 27"/>
            <p:cNvCxnSpPr/>
            <p:nvPr/>
          </p:nvCxnSpPr>
          <p:spPr>
            <a:xfrm rot="5400000">
              <a:off x="3089027" y="2194906"/>
              <a:ext cx="152794" cy="787"/>
            </a:xfrm>
            <a:prstGeom prst="line">
              <a:avLst/>
            </a:prstGeom>
            <a:ln w="28575">
              <a:solidFill>
                <a:schemeClr val="accent3">
                  <a:lumMod val="20000"/>
                  <a:lumOff val="80000"/>
                </a:schemeClr>
              </a:solidFill>
              <a:bevel/>
              <a:headEnd type="none" w="med" len="med"/>
              <a:tailEnd type="arrow" w="med" len="med"/>
            </a:ln>
          </p:spPr>
          <p:style>
            <a:lnRef idx="1">
              <a:schemeClr val="accent1"/>
            </a:lnRef>
            <a:fillRef idx="0">
              <a:schemeClr val="accent1"/>
            </a:fillRef>
            <a:effectRef idx="0">
              <a:schemeClr val="accent1"/>
            </a:effectRef>
            <a:fontRef idx="minor">
              <a:schemeClr val="tx1"/>
            </a:fontRef>
          </p:style>
        </p:cxnSp>
      </p:grpSp>
    </p:spTree>
  </p:cSld>
  <p:clrMapOvr>
    <a:masterClrMapping/>
  </p:clrMapOvr>
  <p:transition spd="med" advTm="3000">
    <p:fade/>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Projetar a rede: segmentando idéias</a:t>
            </a:r>
            <a:endParaRPr lang="pt-BR" dirty="0"/>
          </a:p>
        </p:txBody>
      </p:sp>
      <p:sp>
        <p:nvSpPr>
          <p:cNvPr id="3" name="Espaço Reservado para Conteúdo 2"/>
          <p:cNvSpPr>
            <a:spLocks noGrp="1"/>
          </p:cNvSpPr>
          <p:nvPr>
            <p:ph idx="1"/>
          </p:nvPr>
        </p:nvSpPr>
        <p:spPr/>
        <p:txBody>
          <a:bodyPr/>
          <a:lstStyle/>
          <a:p>
            <a:endParaRPr lang="pt-BR" dirty="0" smtClean="0"/>
          </a:p>
          <a:p>
            <a:endParaRPr lang="pt-BR" dirty="0" smtClean="0"/>
          </a:p>
          <a:p>
            <a:endParaRPr lang="pt-BR" dirty="0" smtClean="0"/>
          </a:p>
          <a:p>
            <a:endParaRPr lang="pt-BR" sz="1800" dirty="0" smtClean="0"/>
          </a:p>
          <a:p>
            <a:r>
              <a:rPr lang="pt-BR" dirty="0" smtClean="0"/>
              <a:t>Segmentar as idéias pode ser muito útil para dar agilidade ao programa. Geralmente os segmentos obedecem a estrutura organizacional. Assim, podemos encontrar:</a:t>
            </a:r>
          </a:p>
        </p:txBody>
      </p:sp>
      <p:grpSp>
        <p:nvGrpSpPr>
          <p:cNvPr id="21" name="Grupo 20"/>
          <p:cNvGrpSpPr/>
          <p:nvPr/>
        </p:nvGrpSpPr>
        <p:grpSpPr>
          <a:xfrm>
            <a:off x="2704702" y="1428736"/>
            <a:ext cx="4320000" cy="1440000"/>
            <a:chOff x="2704702" y="1428736"/>
            <a:chExt cx="4320000" cy="1440000"/>
          </a:xfrm>
        </p:grpSpPr>
        <p:sp>
          <p:nvSpPr>
            <p:cNvPr id="4" name="Retângulo de cantos arredondados 3"/>
            <p:cNvSpPr/>
            <p:nvPr/>
          </p:nvSpPr>
          <p:spPr>
            <a:xfrm>
              <a:off x="3830574" y="1428736"/>
              <a:ext cx="927899" cy="543266"/>
            </a:xfrm>
            <a:prstGeom prst="roundRect">
              <a:avLst/>
            </a:prstGeom>
            <a:solidFill>
              <a:srgbClr val="FF00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600" b="1" dirty="0" smtClean="0">
                  <a:solidFill>
                    <a:schemeClr val="bg1"/>
                  </a:solidFill>
                </a:rPr>
                <a:t>CRIAÇÃO DE SEGMENTOS PARA AS INICIATIVAS DE INOVAÇÃO</a:t>
              </a:r>
              <a:endParaRPr lang="pt-BR" sz="600" b="1" dirty="0">
                <a:solidFill>
                  <a:schemeClr val="bg1"/>
                </a:solidFill>
              </a:endParaRPr>
            </a:p>
          </p:txBody>
        </p:sp>
        <p:sp>
          <p:nvSpPr>
            <p:cNvPr id="5" name="Retângulo de cantos arredondados 4"/>
            <p:cNvSpPr/>
            <p:nvPr/>
          </p:nvSpPr>
          <p:spPr>
            <a:xfrm>
              <a:off x="4970932" y="1428736"/>
              <a:ext cx="927899" cy="543266"/>
            </a:xfrm>
            <a:prstGeom prst="roundRect">
              <a:avLst/>
            </a:prstGeom>
            <a:solidFill>
              <a:schemeClr val="accent3">
                <a:lumMod val="40000"/>
                <a:lumOff val="6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600" b="1" dirty="0" smtClean="0">
                  <a:solidFill>
                    <a:schemeClr val="tx2">
                      <a:lumMod val="50000"/>
                    </a:schemeClr>
                  </a:solidFill>
                </a:rPr>
                <a:t>NOMEAÇÃO DO(S) COMITÊ(S) DE ANÁLISE DE IDÉIAS</a:t>
              </a:r>
              <a:endParaRPr lang="pt-BR" sz="600" b="1" dirty="0">
                <a:solidFill>
                  <a:schemeClr val="tx2">
                    <a:lumMod val="50000"/>
                  </a:schemeClr>
                </a:solidFill>
              </a:endParaRPr>
            </a:p>
          </p:txBody>
        </p:sp>
        <p:sp>
          <p:nvSpPr>
            <p:cNvPr id="6" name="Retângulo de cantos arredondados 5"/>
            <p:cNvSpPr/>
            <p:nvPr/>
          </p:nvSpPr>
          <p:spPr>
            <a:xfrm>
              <a:off x="6096803" y="1428736"/>
              <a:ext cx="927899" cy="543266"/>
            </a:xfrm>
            <a:prstGeom prst="roundRect">
              <a:avLst/>
            </a:prstGeom>
            <a:solidFill>
              <a:schemeClr val="accent3">
                <a:lumMod val="40000"/>
                <a:lumOff val="6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600" b="1" dirty="0" smtClean="0">
                  <a:solidFill>
                    <a:schemeClr val="tx2">
                      <a:lumMod val="50000"/>
                    </a:schemeClr>
                  </a:solidFill>
                </a:rPr>
                <a:t>RECEBIMENTO E ANÁLISE DAS  IDÉIAS</a:t>
              </a:r>
              <a:endParaRPr lang="pt-BR" sz="600" b="1" dirty="0">
                <a:solidFill>
                  <a:schemeClr val="tx2">
                    <a:lumMod val="50000"/>
                  </a:schemeClr>
                </a:solidFill>
              </a:endParaRPr>
            </a:p>
          </p:txBody>
        </p:sp>
        <p:sp>
          <p:nvSpPr>
            <p:cNvPr id="7" name="Retângulo de cantos arredondados 6"/>
            <p:cNvSpPr/>
            <p:nvPr/>
          </p:nvSpPr>
          <p:spPr>
            <a:xfrm>
              <a:off x="2704702" y="1428736"/>
              <a:ext cx="927899" cy="543266"/>
            </a:xfrm>
            <a:prstGeom prst="roundRect">
              <a:avLst/>
            </a:prstGeom>
            <a:solidFill>
              <a:schemeClr val="accent3">
                <a:lumMod val="40000"/>
                <a:lumOff val="6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600" b="1" dirty="0" smtClean="0">
                  <a:solidFill>
                    <a:schemeClr val="tx2">
                      <a:lumMod val="50000"/>
                    </a:schemeClr>
                  </a:solidFill>
                </a:rPr>
                <a:t>ESTABELECIMENTO DAS POLÍTICAS GERAIS</a:t>
              </a:r>
              <a:endParaRPr lang="pt-BR" sz="600" b="1" dirty="0">
                <a:solidFill>
                  <a:schemeClr val="tx2">
                    <a:lumMod val="50000"/>
                  </a:schemeClr>
                </a:solidFill>
              </a:endParaRPr>
            </a:p>
          </p:txBody>
        </p:sp>
        <p:sp>
          <p:nvSpPr>
            <p:cNvPr id="8" name="Retângulo de cantos arredondados 7"/>
            <p:cNvSpPr/>
            <p:nvPr/>
          </p:nvSpPr>
          <p:spPr>
            <a:xfrm>
              <a:off x="4970932" y="2291781"/>
              <a:ext cx="927899" cy="543266"/>
            </a:xfrm>
            <a:prstGeom prst="roundRect">
              <a:avLst/>
            </a:prstGeom>
            <a:solidFill>
              <a:schemeClr val="accent3">
                <a:lumMod val="40000"/>
                <a:lumOff val="6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600" b="1" dirty="0" smtClean="0">
                  <a:solidFill>
                    <a:schemeClr val="tx2">
                      <a:lumMod val="50000"/>
                    </a:schemeClr>
                  </a:solidFill>
                </a:rPr>
                <a:t>MEDIÇÃO DOS RESULTADOS REAIS DOS PROJETOS</a:t>
              </a:r>
              <a:endParaRPr lang="pt-BR" sz="600" b="1" dirty="0">
                <a:solidFill>
                  <a:schemeClr val="tx2">
                    <a:lumMod val="50000"/>
                  </a:schemeClr>
                </a:solidFill>
              </a:endParaRPr>
            </a:p>
          </p:txBody>
        </p:sp>
        <p:sp>
          <p:nvSpPr>
            <p:cNvPr id="9" name="Retângulo de cantos arredondados 8"/>
            <p:cNvSpPr/>
            <p:nvPr/>
          </p:nvSpPr>
          <p:spPr>
            <a:xfrm>
              <a:off x="6096803" y="2291781"/>
              <a:ext cx="927899" cy="543266"/>
            </a:xfrm>
            <a:prstGeom prst="roundRect">
              <a:avLst/>
            </a:prstGeom>
            <a:solidFill>
              <a:schemeClr val="accent3">
                <a:lumMod val="40000"/>
                <a:lumOff val="6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600" b="1" dirty="0" smtClean="0">
                  <a:solidFill>
                    <a:schemeClr val="tx2">
                      <a:lumMod val="50000"/>
                    </a:schemeClr>
                  </a:solidFill>
                </a:rPr>
                <a:t>PREMIAÇÃO</a:t>
              </a:r>
              <a:endParaRPr lang="pt-BR" sz="600" b="1" dirty="0">
                <a:solidFill>
                  <a:schemeClr val="tx2">
                    <a:lumMod val="50000"/>
                  </a:schemeClr>
                </a:solidFill>
              </a:endParaRPr>
            </a:p>
          </p:txBody>
        </p:sp>
        <p:sp>
          <p:nvSpPr>
            <p:cNvPr id="10" name="Retângulo de cantos arredondados 9"/>
            <p:cNvSpPr/>
            <p:nvPr/>
          </p:nvSpPr>
          <p:spPr>
            <a:xfrm>
              <a:off x="2704702" y="2325470"/>
              <a:ext cx="927899" cy="543266"/>
            </a:xfrm>
            <a:prstGeom prst="roundRect">
              <a:avLst/>
            </a:prstGeom>
            <a:solidFill>
              <a:schemeClr val="accent3">
                <a:lumMod val="40000"/>
                <a:lumOff val="6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600" b="1" dirty="0" smtClean="0">
                  <a:solidFill>
                    <a:schemeClr val="tx2">
                      <a:lumMod val="50000"/>
                    </a:schemeClr>
                  </a:solidFill>
                </a:rPr>
                <a:t>PROJEÇÃO DE RESULTADOS E ANÁLISE DE VIABILIDADE</a:t>
              </a:r>
              <a:endParaRPr lang="pt-BR" sz="600" b="1" dirty="0">
                <a:solidFill>
                  <a:schemeClr val="tx2">
                    <a:lumMod val="50000"/>
                  </a:schemeClr>
                </a:solidFill>
              </a:endParaRPr>
            </a:p>
          </p:txBody>
        </p:sp>
        <p:sp>
          <p:nvSpPr>
            <p:cNvPr id="11" name="Retângulo de cantos arredondados 10"/>
            <p:cNvSpPr/>
            <p:nvPr/>
          </p:nvSpPr>
          <p:spPr>
            <a:xfrm>
              <a:off x="3830574" y="2325470"/>
              <a:ext cx="927899" cy="543266"/>
            </a:xfrm>
            <a:prstGeom prst="roundRect">
              <a:avLst/>
            </a:prstGeom>
            <a:solidFill>
              <a:schemeClr val="accent3">
                <a:lumMod val="40000"/>
                <a:lumOff val="6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600" b="1" dirty="0" smtClean="0">
                  <a:solidFill>
                    <a:schemeClr val="tx2">
                      <a:lumMod val="50000"/>
                    </a:schemeClr>
                  </a:solidFill>
                </a:rPr>
                <a:t>IMPLANTAÇÃO</a:t>
              </a:r>
              <a:endParaRPr lang="pt-BR" sz="600" b="1" dirty="0">
                <a:solidFill>
                  <a:schemeClr val="tx2">
                    <a:lumMod val="50000"/>
                  </a:schemeClr>
                </a:solidFill>
              </a:endParaRPr>
            </a:p>
          </p:txBody>
        </p:sp>
        <p:cxnSp>
          <p:nvCxnSpPr>
            <p:cNvPr id="13" name="Conector de seta reta 12"/>
            <p:cNvCxnSpPr>
              <a:stCxn id="7" idx="3"/>
              <a:endCxn id="4" idx="1"/>
            </p:cNvCxnSpPr>
            <p:nvPr/>
          </p:nvCxnSpPr>
          <p:spPr>
            <a:xfrm>
              <a:off x="3632601" y="1700369"/>
              <a:ext cx="180000" cy="749"/>
            </a:xfrm>
            <a:prstGeom prst="straightConnector1">
              <a:avLst/>
            </a:prstGeom>
            <a:ln w="28575">
              <a:solidFill>
                <a:schemeClr val="accent3">
                  <a:lumMod val="20000"/>
                  <a:lumOff val="8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4" name="Conector de seta reta 13"/>
            <p:cNvCxnSpPr/>
            <p:nvPr/>
          </p:nvCxnSpPr>
          <p:spPr>
            <a:xfrm>
              <a:off x="4772958" y="1698249"/>
              <a:ext cx="180000" cy="749"/>
            </a:xfrm>
            <a:prstGeom prst="straightConnector1">
              <a:avLst/>
            </a:prstGeom>
            <a:ln w="28575">
              <a:solidFill>
                <a:schemeClr val="accent3">
                  <a:lumMod val="20000"/>
                  <a:lumOff val="8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5" name="Conector de seta reta 14"/>
            <p:cNvCxnSpPr/>
            <p:nvPr/>
          </p:nvCxnSpPr>
          <p:spPr>
            <a:xfrm>
              <a:off x="5906073" y="1698249"/>
              <a:ext cx="180000" cy="749"/>
            </a:xfrm>
            <a:prstGeom prst="straightConnector1">
              <a:avLst/>
            </a:prstGeom>
            <a:ln w="28575">
              <a:solidFill>
                <a:schemeClr val="accent3">
                  <a:lumMod val="20000"/>
                  <a:lumOff val="8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6" name="Conector de seta reta 15"/>
            <p:cNvCxnSpPr/>
            <p:nvPr/>
          </p:nvCxnSpPr>
          <p:spPr>
            <a:xfrm>
              <a:off x="3625358" y="2594234"/>
              <a:ext cx="180000" cy="749"/>
            </a:xfrm>
            <a:prstGeom prst="straightConnector1">
              <a:avLst/>
            </a:prstGeom>
            <a:ln w="28575">
              <a:solidFill>
                <a:schemeClr val="accent3">
                  <a:lumMod val="20000"/>
                  <a:lumOff val="8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7" name="Conector de seta reta 16"/>
            <p:cNvCxnSpPr/>
            <p:nvPr/>
          </p:nvCxnSpPr>
          <p:spPr>
            <a:xfrm>
              <a:off x="4765715" y="2592113"/>
              <a:ext cx="180000" cy="749"/>
            </a:xfrm>
            <a:prstGeom prst="straightConnector1">
              <a:avLst/>
            </a:prstGeom>
            <a:ln w="28575">
              <a:solidFill>
                <a:schemeClr val="accent3">
                  <a:lumMod val="20000"/>
                  <a:lumOff val="8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8" name="Conector de seta reta 17"/>
            <p:cNvCxnSpPr/>
            <p:nvPr/>
          </p:nvCxnSpPr>
          <p:spPr>
            <a:xfrm>
              <a:off x="5898830" y="2592113"/>
              <a:ext cx="180000" cy="749"/>
            </a:xfrm>
            <a:prstGeom prst="straightConnector1">
              <a:avLst/>
            </a:prstGeom>
            <a:ln w="28575">
              <a:solidFill>
                <a:schemeClr val="accent3">
                  <a:lumMod val="20000"/>
                  <a:lumOff val="8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25" name="Conector reto 24"/>
            <p:cNvCxnSpPr/>
            <p:nvPr/>
          </p:nvCxnSpPr>
          <p:spPr>
            <a:xfrm rot="5400000">
              <a:off x="6488371" y="2058668"/>
              <a:ext cx="152794" cy="787"/>
            </a:xfrm>
            <a:prstGeom prst="line">
              <a:avLst/>
            </a:prstGeom>
            <a:ln w="28575">
              <a:solidFill>
                <a:schemeClr val="accent3">
                  <a:lumMod val="20000"/>
                  <a:lumOff val="80000"/>
                </a:schemeClr>
              </a:solidFill>
              <a:bevel/>
            </a:ln>
          </p:spPr>
          <p:style>
            <a:lnRef idx="1">
              <a:schemeClr val="accent1"/>
            </a:lnRef>
            <a:fillRef idx="0">
              <a:schemeClr val="accent1"/>
            </a:fillRef>
            <a:effectRef idx="0">
              <a:schemeClr val="accent1"/>
            </a:effectRef>
            <a:fontRef idx="minor">
              <a:schemeClr val="tx1"/>
            </a:fontRef>
          </p:style>
        </p:cxnSp>
        <p:cxnSp>
          <p:nvCxnSpPr>
            <p:cNvPr id="27" name="Conector reto 26"/>
            <p:cNvCxnSpPr/>
            <p:nvPr/>
          </p:nvCxnSpPr>
          <p:spPr>
            <a:xfrm rot="10800000">
              <a:off x="3165030" y="2135458"/>
              <a:ext cx="3399344" cy="749"/>
            </a:xfrm>
            <a:prstGeom prst="line">
              <a:avLst/>
            </a:prstGeom>
            <a:ln w="28575">
              <a:solidFill>
                <a:schemeClr val="accent3">
                  <a:lumMod val="20000"/>
                  <a:lumOff val="80000"/>
                </a:schemeClr>
              </a:solidFill>
              <a:bevel/>
            </a:ln>
          </p:spPr>
          <p:style>
            <a:lnRef idx="1">
              <a:schemeClr val="accent1"/>
            </a:lnRef>
            <a:fillRef idx="0">
              <a:schemeClr val="accent1"/>
            </a:fillRef>
            <a:effectRef idx="0">
              <a:schemeClr val="accent1"/>
            </a:effectRef>
            <a:fontRef idx="minor">
              <a:schemeClr val="tx1"/>
            </a:fontRef>
          </p:style>
        </p:cxnSp>
        <p:cxnSp>
          <p:nvCxnSpPr>
            <p:cNvPr id="28" name="Conector reto 27"/>
            <p:cNvCxnSpPr/>
            <p:nvPr/>
          </p:nvCxnSpPr>
          <p:spPr>
            <a:xfrm rot="5400000">
              <a:off x="3089027" y="2194906"/>
              <a:ext cx="152794" cy="787"/>
            </a:xfrm>
            <a:prstGeom prst="line">
              <a:avLst/>
            </a:prstGeom>
            <a:ln w="28575">
              <a:solidFill>
                <a:schemeClr val="accent3">
                  <a:lumMod val="20000"/>
                  <a:lumOff val="80000"/>
                </a:schemeClr>
              </a:solidFill>
              <a:bevel/>
              <a:headEnd type="none" w="med" len="med"/>
              <a:tailEnd type="arrow" w="med" len="med"/>
            </a:ln>
          </p:spPr>
          <p:style>
            <a:lnRef idx="1">
              <a:schemeClr val="accent1"/>
            </a:lnRef>
            <a:fillRef idx="0">
              <a:schemeClr val="accent1"/>
            </a:fillRef>
            <a:effectRef idx="0">
              <a:schemeClr val="accent1"/>
            </a:effectRef>
            <a:fontRef idx="minor">
              <a:schemeClr val="tx1"/>
            </a:fontRef>
          </p:style>
        </p:cxnSp>
      </p:grpSp>
    </p:spTree>
  </p:cSld>
  <p:clrMapOvr>
    <a:masterClrMapping/>
  </p:clrMapOvr>
  <p:transition spd="med" advTm="6000">
    <p:fade/>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Projetar a rede: segmentando idéias</a:t>
            </a:r>
            <a:endParaRPr lang="pt-BR" dirty="0"/>
          </a:p>
        </p:txBody>
      </p:sp>
      <p:sp>
        <p:nvSpPr>
          <p:cNvPr id="3" name="Espaço Reservado para Conteúdo 2"/>
          <p:cNvSpPr>
            <a:spLocks noGrp="1"/>
          </p:cNvSpPr>
          <p:nvPr>
            <p:ph idx="1"/>
          </p:nvPr>
        </p:nvSpPr>
        <p:spPr/>
        <p:txBody>
          <a:bodyPr/>
          <a:lstStyle/>
          <a:p>
            <a:endParaRPr lang="pt-BR" dirty="0" smtClean="0"/>
          </a:p>
          <a:p>
            <a:endParaRPr lang="pt-BR" dirty="0" smtClean="0"/>
          </a:p>
          <a:p>
            <a:endParaRPr lang="pt-BR" dirty="0" smtClean="0"/>
          </a:p>
          <a:p>
            <a:endParaRPr lang="pt-BR" sz="1800" dirty="0" smtClean="0"/>
          </a:p>
          <a:p>
            <a:r>
              <a:rPr lang="pt-BR" dirty="0" smtClean="0"/>
              <a:t>Segmentar as idéias pode ser muito útil para dar agilidade ao programa. Geralmente os segmentos obedecem a estrutura organizacional. Assim, podemos encontrar:</a:t>
            </a:r>
          </a:p>
          <a:p>
            <a:pPr lvl="1"/>
            <a:r>
              <a:rPr lang="pt-BR" dirty="0" smtClean="0">
                <a:solidFill>
                  <a:srgbClr val="FFFF66"/>
                </a:solidFill>
              </a:rPr>
              <a:t>Iniciativas para melhorar a execução do trabalho (produção).</a:t>
            </a:r>
          </a:p>
        </p:txBody>
      </p:sp>
      <p:grpSp>
        <p:nvGrpSpPr>
          <p:cNvPr id="12" name="Grupo 20"/>
          <p:cNvGrpSpPr/>
          <p:nvPr/>
        </p:nvGrpSpPr>
        <p:grpSpPr>
          <a:xfrm>
            <a:off x="2704702" y="1428736"/>
            <a:ext cx="4320000" cy="1440000"/>
            <a:chOff x="2704702" y="1428736"/>
            <a:chExt cx="4320000" cy="1440000"/>
          </a:xfrm>
        </p:grpSpPr>
        <p:sp>
          <p:nvSpPr>
            <p:cNvPr id="4" name="Retângulo de cantos arredondados 3"/>
            <p:cNvSpPr/>
            <p:nvPr/>
          </p:nvSpPr>
          <p:spPr>
            <a:xfrm>
              <a:off x="3830574" y="1428736"/>
              <a:ext cx="927899" cy="543266"/>
            </a:xfrm>
            <a:prstGeom prst="roundRect">
              <a:avLst/>
            </a:prstGeom>
            <a:solidFill>
              <a:srgbClr val="FF00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600" b="1" dirty="0" smtClean="0">
                  <a:solidFill>
                    <a:schemeClr val="bg1"/>
                  </a:solidFill>
                </a:rPr>
                <a:t>CRIAÇÃO DE SEGMENTOS PARA AS INICIATIVAS DE INOVAÇÃO</a:t>
              </a:r>
              <a:endParaRPr lang="pt-BR" sz="600" b="1" dirty="0">
                <a:solidFill>
                  <a:schemeClr val="bg1"/>
                </a:solidFill>
              </a:endParaRPr>
            </a:p>
          </p:txBody>
        </p:sp>
        <p:sp>
          <p:nvSpPr>
            <p:cNvPr id="5" name="Retângulo de cantos arredondados 4"/>
            <p:cNvSpPr/>
            <p:nvPr/>
          </p:nvSpPr>
          <p:spPr>
            <a:xfrm>
              <a:off x="4970932" y="1428736"/>
              <a:ext cx="927899" cy="543266"/>
            </a:xfrm>
            <a:prstGeom prst="roundRect">
              <a:avLst/>
            </a:prstGeom>
            <a:solidFill>
              <a:schemeClr val="accent3">
                <a:lumMod val="40000"/>
                <a:lumOff val="6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600" b="1" dirty="0" smtClean="0">
                  <a:solidFill>
                    <a:schemeClr val="tx2">
                      <a:lumMod val="50000"/>
                    </a:schemeClr>
                  </a:solidFill>
                </a:rPr>
                <a:t>NOMEAÇÃO DO(S) COMITÊ(S) DE ANÁLISE DE IDÉIAS</a:t>
              </a:r>
              <a:endParaRPr lang="pt-BR" sz="600" b="1" dirty="0">
                <a:solidFill>
                  <a:schemeClr val="tx2">
                    <a:lumMod val="50000"/>
                  </a:schemeClr>
                </a:solidFill>
              </a:endParaRPr>
            </a:p>
          </p:txBody>
        </p:sp>
        <p:sp>
          <p:nvSpPr>
            <p:cNvPr id="6" name="Retângulo de cantos arredondados 5"/>
            <p:cNvSpPr/>
            <p:nvPr/>
          </p:nvSpPr>
          <p:spPr>
            <a:xfrm>
              <a:off x="6096803" y="1428736"/>
              <a:ext cx="927899" cy="543266"/>
            </a:xfrm>
            <a:prstGeom prst="roundRect">
              <a:avLst/>
            </a:prstGeom>
            <a:solidFill>
              <a:schemeClr val="accent3">
                <a:lumMod val="40000"/>
                <a:lumOff val="6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600" b="1" dirty="0" smtClean="0">
                  <a:solidFill>
                    <a:schemeClr val="tx2">
                      <a:lumMod val="50000"/>
                    </a:schemeClr>
                  </a:solidFill>
                </a:rPr>
                <a:t>RECEBIMENTO E ANÁLISE DAS  IDÉIAS</a:t>
              </a:r>
              <a:endParaRPr lang="pt-BR" sz="600" b="1" dirty="0">
                <a:solidFill>
                  <a:schemeClr val="tx2">
                    <a:lumMod val="50000"/>
                  </a:schemeClr>
                </a:solidFill>
              </a:endParaRPr>
            </a:p>
          </p:txBody>
        </p:sp>
        <p:sp>
          <p:nvSpPr>
            <p:cNvPr id="7" name="Retângulo de cantos arredondados 6"/>
            <p:cNvSpPr/>
            <p:nvPr/>
          </p:nvSpPr>
          <p:spPr>
            <a:xfrm>
              <a:off x="2704702" y="1428736"/>
              <a:ext cx="927899" cy="543266"/>
            </a:xfrm>
            <a:prstGeom prst="roundRect">
              <a:avLst/>
            </a:prstGeom>
            <a:solidFill>
              <a:schemeClr val="accent3">
                <a:lumMod val="40000"/>
                <a:lumOff val="6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600" b="1" dirty="0" smtClean="0">
                  <a:solidFill>
                    <a:schemeClr val="tx2">
                      <a:lumMod val="50000"/>
                    </a:schemeClr>
                  </a:solidFill>
                </a:rPr>
                <a:t>ESTABELECIMENTO DAS POLÍTICAS GERAIS</a:t>
              </a:r>
              <a:endParaRPr lang="pt-BR" sz="600" b="1" dirty="0">
                <a:solidFill>
                  <a:schemeClr val="tx2">
                    <a:lumMod val="50000"/>
                  </a:schemeClr>
                </a:solidFill>
              </a:endParaRPr>
            </a:p>
          </p:txBody>
        </p:sp>
        <p:sp>
          <p:nvSpPr>
            <p:cNvPr id="8" name="Retângulo de cantos arredondados 7"/>
            <p:cNvSpPr/>
            <p:nvPr/>
          </p:nvSpPr>
          <p:spPr>
            <a:xfrm>
              <a:off x="4970932" y="2291781"/>
              <a:ext cx="927899" cy="543266"/>
            </a:xfrm>
            <a:prstGeom prst="roundRect">
              <a:avLst/>
            </a:prstGeom>
            <a:solidFill>
              <a:schemeClr val="accent3">
                <a:lumMod val="40000"/>
                <a:lumOff val="6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600" b="1" dirty="0" smtClean="0">
                  <a:solidFill>
                    <a:schemeClr val="tx2">
                      <a:lumMod val="50000"/>
                    </a:schemeClr>
                  </a:solidFill>
                </a:rPr>
                <a:t>MEDIÇÃO DOS RESULTADOS REAIS DOS PROJETOS</a:t>
              </a:r>
              <a:endParaRPr lang="pt-BR" sz="600" b="1" dirty="0">
                <a:solidFill>
                  <a:schemeClr val="tx2">
                    <a:lumMod val="50000"/>
                  </a:schemeClr>
                </a:solidFill>
              </a:endParaRPr>
            </a:p>
          </p:txBody>
        </p:sp>
        <p:sp>
          <p:nvSpPr>
            <p:cNvPr id="9" name="Retângulo de cantos arredondados 8"/>
            <p:cNvSpPr/>
            <p:nvPr/>
          </p:nvSpPr>
          <p:spPr>
            <a:xfrm>
              <a:off x="6096803" y="2291781"/>
              <a:ext cx="927899" cy="543266"/>
            </a:xfrm>
            <a:prstGeom prst="roundRect">
              <a:avLst/>
            </a:prstGeom>
            <a:solidFill>
              <a:schemeClr val="accent3">
                <a:lumMod val="40000"/>
                <a:lumOff val="6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600" b="1" dirty="0" smtClean="0">
                  <a:solidFill>
                    <a:schemeClr val="tx2">
                      <a:lumMod val="50000"/>
                    </a:schemeClr>
                  </a:solidFill>
                </a:rPr>
                <a:t>PREMIAÇÃO</a:t>
              </a:r>
              <a:endParaRPr lang="pt-BR" sz="600" b="1" dirty="0">
                <a:solidFill>
                  <a:schemeClr val="tx2">
                    <a:lumMod val="50000"/>
                  </a:schemeClr>
                </a:solidFill>
              </a:endParaRPr>
            </a:p>
          </p:txBody>
        </p:sp>
        <p:sp>
          <p:nvSpPr>
            <p:cNvPr id="10" name="Retângulo de cantos arredondados 9"/>
            <p:cNvSpPr/>
            <p:nvPr/>
          </p:nvSpPr>
          <p:spPr>
            <a:xfrm>
              <a:off x="2704702" y="2325470"/>
              <a:ext cx="927899" cy="543266"/>
            </a:xfrm>
            <a:prstGeom prst="roundRect">
              <a:avLst/>
            </a:prstGeom>
            <a:solidFill>
              <a:schemeClr val="accent3">
                <a:lumMod val="40000"/>
                <a:lumOff val="6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600" b="1" dirty="0" smtClean="0">
                  <a:solidFill>
                    <a:schemeClr val="tx2">
                      <a:lumMod val="50000"/>
                    </a:schemeClr>
                  </a:solidFill>
                </a:rPr>
                <a:t>PROJEÇÃO DE RESULTADOS E ANÁLISE DE VIABILIDADE</a:t>
              </a:r>
              <a:endParaRPr lang="pt-BR" sz="600" b="1" dirty="0">
                <a:solidFill>
                  <a:schemeClr val="tx2">
                    <a:lumMod val="50000"/>
                  </a:schemeClr>
                </a:solidFill>
              </a:endParaRPr>
            </a:p>
          </p:txBody>
        </p:sp>
        <p:sp>
          <p:nvSpPr>
            <p:cNvPr id="11" name="Retângulo de cantos arredondados 10"/>
            <p:cNvSpPr/>
            <p:nvPr/>
          </p:nvSpPr>
          <p:spPr>
            <a:xfrm>
              <a:off x="3830574" y="2325470"/>
              <a:ext cx="927899" cy="543266"/>
            </a:xfrm>
            <a:prstGeom prst="roundRect">
              <a:avLst/>
            </a:prstGeom>
            <a:solidFill>
              <a:schemeClr val="accent3">
                <a:lumMod val="40000"/>
                <a:lumOff val="6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600" b="1" dirty="0" smtClean="0">
                  <a:solidFill>
                    <a:schemeClr val="tx2">
                      <a:lumMod val="50000"/>
                    </a:schemeClr>
                  </a:solidFill>
                </a:rPr>
                <a:t>IMPLANTAÇÃO</a:t>
              </a:r>
              <a:endParaRPr lang="pt-BR" sz="600" b="1" dirty="0">
                <a:solidFill>
                  <a:schemeClr val="tx2">
                    <a:lumMod val="50000"/>
                  </a:schemeClr>
                </a:solidFill>
              </a:endParaRPr>
            </a:p>
          </p:txBody>
        </p:sp>
        <p:cxnSp>
          <p:nvCxnSpPr>
            <p:cNvPr id="13" name="Conector de seta reta 12"/>
            <p:cNvCxnSpPr>
              <a:stCxn id="7" idx="3"/>
              <a:endCxn id="4" idx="1"/>
            </p:cNvCxnSpPr>
            <p:nvPr/>
          </p:nvCxnSpPr>
          <p:spPr>
            <a:xfrm>
              <a:off x="3632601" y="1700369"/>
              <a:ext cx="180000" cy="749"/>
            </a:xfrm>
            <a:prstGeom prst="straightConnector1">
              <a:avLst/>
            </a:prstGeom>
            <a:ln w="28575">
              <a:solidFill>
                <a:schemeClr val="accent3">
                  <a:lumMod val="20000"/>
                  <a:lumOff val="8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4" name="Conector de seta reta 13"/>
            <p:cNvCxnSpPr/>
            <p:nvPr/>
          </p:nvCxnSpPr>
          <p:spPr>
            <a:xfrm>
              <a:off x="4772958" y="1698249"/>
              <a:ext cx="180000" cy="749"/>
            </a:xfrm>
            <a:prstGeom prst="straightConnector1">
              <a:avLst/>
            </a:prstGeom>
            <a:ln w="28575">
              <a:solidFill>
                <a:schemeClr val="accent3">
                  <a:lumMod val="20000"/>
                  <a:lumOff val="8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5" name="Conector de seta reta 14"/>
            <p:cNvCxnSpPr/>
            <p:nvPr/>
          </p:nvCxnSpPr>
          <p:spPr>
            <a:xfrm>
              <a:off x="5906073" y="1698249"/>
              <a:ext cx="180000" cy="749"/>
            </a:xfrm>
            <a:prstGeom prst="straightConnector1">
              <a:avLst/>
            </a:prstGeom>
            <a:ln w="28575">
              <a:solidFill>
                <a:schemeClr val="accent3">
                  <a:lumMod val="20000"/>
                  <a:lumOff val="8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6" name="Conector de seta reta 15"/>
            <p:cNvCxnSpPr/>
            <p:nvPr/>
          </p:nvCxnSpPr>
          <p:spPr>
            <a:xfrm>
              <a:off x="3625358" y="2594234"/>
              <a:ext cx="180000" cy="749"/>
            </a:xfrm>
            <a:prstGeom prst="straightConnector1">
              <a:avLst/>
            </a:prstGeom>
            <a:ln w="28575">
              <a:solidFill>
                <a:schemeClr val="accent3">
                  <a:lumMod val="20000"/>
                  <a:lumOff val="8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7" name="Conector de seta reta 16"/>
            <p:cNvCxnSpPr/>
            <p:nvPr/>
          </p:nvCxnSpPr>
          <p:spPr>
            <a:xfrm>
              <a:off x="4765715" y="2592113"/>
              <a:ext cx="180000" cy="749"/>
            </a:xfrm>
            <a:prstGeom prst="straightConnector1">
              <a:avLst/>
            </a:prstGeom>
            <a:ln w="28575">
              <a:solidFill>
                <a:schemeClr val="accent3">
                  <a:lumMod val="20000"/>
                  <a:lumOff val="8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8" name="Conector de seta reta 17"/>
            <p:cNvCxnSpPr/>
            <p:nvPr/>
          </p:nvCxnSpPr>
          <p:spPr>
            <a:xfrm>
              <a:off x="5898830" y="2592113"/>
              <a:ext cx="180000" cy="749"/>
            </a:xfrm>
            <a:prstGeom prst="straightConnector1">
              <a:avLst/>
            </a:prstGeom>
            <a:ln w="28575">
              <a:solidFill>
                <a:schemeClr val="accent3">
                  <a:lumMod val="20000"/>
                  <a:lumOff val="8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25" name="Conector reto 24"/>
            <p:cNvCxnSpPr/>
            <p:nvPr/>
          </p:nvCxnSpPr>
          <p:spPr>
            <a:xfrm rot="5400000">
              <a:off x="6488371" y="2058668"/>
              <a:ext cx="152794" cy="787"/>
            </a:xfrm>
            <a:prstGeom prst="line">
              <a:avLst/>
            </a:prstGeom>
            <a:ln w="28575">
              <a:solidFill>
                <a:schemeClr val="accent3">
                  <a:lumMod val="20000"/>
                  <a:lumOff val="80000"/>
                </a:schemeClr>
              </a:solidFill>
              <a:bevel/>
            </a:ln>
          </p:spPr>
          <p:style>
            <a:lnRef idx="1">
              <a:schemeClr val="accent1"/>
            </a:lnRef>
            <a:fillRef idx="0">
              <a:schemeClr val="accent1"/>
            </a:fillRef>
            <a:effectRef idx="0">
              <a:schemeClr val="accent1"/>
            </a:effectRef>
            <a:fontRef idx="minor">
              <a:schemeClr val="tx1"/>
            </a:fontRef>
          </p:style>
        </p:cxnSp>
        <p:cxnSp>
          <p:nvCxnSpPr>
            <p:cNvPr id="27" name="Conector reto 26"/>
            <p:cNvCxnSpPr/>
            <p:nvPr/>
          </p:nvCxnSpPr>
          <p:spPr>
            <a:xfrm rot="10800000">
              <a:off x="3165030" y="2135458"/>
              <a:ext cx="3399344" cy="749"/>
            </a:xfrm>
            <a:prstGeom prst="line">
              <a:avLst/>
            </a:prstGeom>
            <a:ln w="28575">
              <a:solidFill>
                <a:schemeClr val="accent3">
                  <a:lumMod val="20000"/>
                  <a:lumOff val="80000"/>
                </a:schemeClr>
              </a:solidFill>
              <a:bevel/>
            </a:ln>
          </p:spPr>
          <p:style>
            <a:lnRef idx="1">
              <a:schemeClr val="accent1"/>
            </a:lnRef>
            <a:fillRef idx="0">
              <a:schemeClr val="accent1"/>
            </a:fillRef>
            <a:effectRef idx="0">
              <a:schemeClr val="accent1"/>
            </a:effectRef>
            <a:fontRef idx="minor">
              <a:schemeClr val="tx1"/>
            </a:fontRef>
          </p:style>
        </p:cxnSp>
        <p:cxnSp>
          <p:nvCxnSpPr>
            <p:cNvPr id="28" name="Conector reto 27"/>
            <p:cNvCxnSpPr/>
            <p:nvPr/>
          </p:nvCxnSpPr>
          <p:spPr>
            <a:xfrm rot="5400000">
              <a:off x="3089027" y="2194906"/>
              <a:ext cx="152794" cy="787"/>
            </a:xfrm>
            <a:prstGeom prst="line">
              <a:avLst/>
            </a:prstGeom>
            <a:ln w="28575">
              <a:solidFill>
                <a:schemeClr val="accent3">
                  <a:lumMod val="20000"/>
                  <a:lumOff val="80000"/>
                </a:schemeClr>
              </a:solidFill>
              <a:bevel/>
              <a:headEnd type="none" w="med" len="med"/>
              <a:tailEnd type="arrow" w="med" len="med"/>
            </a:ln>
          </p:spPr>
          <p:style>
            <a:lnRef idx="1">
              <a:schemeClr val="accent1"/>
            </a:lnRef>
            <a:fillRef idx="0">
              <a:schemeClr val="accent1"/>
            </a:fillRef>
            <a:effectRef idx="0">
              <a:schemeClr val="accent1"/>
            </a:effectRef>
            <a:fontRef idx="minor">
              <a:schemeClr val="tx1"/>
            </a:fontRef>
          </p:style>
        </p:cxnSp>
      </p:grpSp>
    </p:spTree>
  </p:cSld>
  <p:clrMapOvr>
    <a:masterClrMapping/>
  </p:clrMapOvr>
  <p:transition spd="med" advTm="2000">
    <p:fade/>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Projetar a rede: segmentando idéias</a:t>
            </a:r>
            <a:endParaRPr lang="pt-BR" dirty="0"/>
          </a:p>
        </p:txBody>
      </p:sp>
      <p:sp>
        <p:nvSpPr>
          <p:cNvPr id="3" name="Espaço Reservado para Conteúdo 2"/>
          <p:cNvSpPr>
            <a:spLocks noGrp="1"/>
          </p:cNvSpPr>
          <p:nvPr>
            <p:ph idx="1"/>
          </p:nvPr>
        </p:nvSpPr>
        <p:spPr/>
        <p:txBody>
          <a:bodyPr/>
          <a:lstStyle/>
          <a:p>
            <a:endParaRPr lang="pt-BR" dirty="0" smtClean="0"/>
          </a:p>
          <a:p>
            <a:endParaRPr lang="pt-BR" dirty="0" smtClean="0"/>
          </a:p>
          <a:p>
            <a:endParaRPr lang="pt-BR" dirty="0" smtClean="0"/>
          </a:p>
          <a:p>
            <a:endParaRPr lang="pt-BR" sz="1800" dirty="0" smtClean="0"/>
          </a:p>
          <a:p>
            <a:r>
              <a:rPr lang="pt-BR" dirty="0" smtClean="0"/>
              <a:t>Segmentar as idéias pode ser muito útil para dar agilidade ao programa. Geralmente os segmentos obedecem a estrutura organizacional. Assim, podemos encontrar:</a:t>
            </a:r>
          </a:p>
          <a:p>
            <a:pPr lvl="1"/>
            <a:r>
              <a:rPr lang="pt-BR" dirty="0" smtClean="0">
                <a:solidFill>
                  <a:srgbClr val="FFFF66"/>
                </a:solidFill>
              </a:rPr>
              <a:t>Iniciativas para melhorar a execução do trabalho (produção).</a:t>
            </a:r>
          </a:p>
          <a:p>
            <a:pPr lvl="1"/>
            <a:r>
              <a:rPr lang="pt-BR" dirty="0" smtClean="0">
                <a:solidFill>
                  <a:srgbClr val="FFFF66"/>
                </a:solidFill>
              </a:rPr>
              <a:t>Iniciativas para inovação tecnológica.</a:t>
            </a:r>
          </a:p>
        </p:txBody>
      </p:sp>
      <p:grpSp>
        <p:nvGrpSpPr>
          <p:cNvPr id="12" name="Grupo 20"/>
          <p:cNvGrpSpPr/>
          <p:nvPr/>
        </p:nvGrpSpPr>
        <p:grpSpPr>
          <a:xfrm>
            <a:off x="2704702" y="1428736"/>
            <a:ext cx="4320000" cy="1440000"/>
            <a:chOff x="2704702" y="1428736"/>
            <a:chExt cx="4320000" cy="1440000"/>
          </a:xfrm>
        </p:grpSpPr>
        <p:sp>
          <p:nvSpPr>
            <p:cNvPr id="4" name="Retângulo de cantos arredondados 3"/>
            <p:cNvSpPr/>
            <p:nvPr/>
          </p:nvSpPr>
          <p:spPr>
            <a:xfrm>
              <a:off x="3830574" y="1428736"/>
              <a:ext cx="927899" cy="543266"/>
            </a:xfrm>
            <a:prstGeom prst="roundRect">
              <a:avLst/>
            </a:prstGeom>
            <a:solidFill>
              <a:srgbClr val="FF00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600" b="1" dirty="0" smtClean="0">
                  <a:solidFill>
                    <a:schemeClr val="bg1"/>
                  </a:solidFill>
                </a:rPr>
                <a:t>CRIAÇÃO DE SEGMENTOS PARA AS INICIATIVAS DE INOVAÇÃO</a:t>
              </a:r>
              <a:endParaRPr lang="pt-BR" sz="600" b="1" dirty="0">
                <a:solidFill>
                  <a:schemeClr val="bg1"/>
                </a:solidFill>
              </a:endParaRPr>
            </a:p>
          </p:txBody>
        </p:sp>
        <p:sp>
          <p:nvSpPr>
            <p:cNvPr id="5" name="Retângulo de cantos arredondados 4"/>
            <p:cNvSpPr/>
            <p:nvPr/>
          </p:nvSpPr>
          <p:spPr>
            <a:xfrm>
              <a:off x="4970932" y="1428736"/>
              <a:ext cx="927899" cy="543266"/>
            </a:xfrm>
            <a:prstGeom prst="roundRect">
              <a:avLst/>
            </a:prstGeom>
            <a:solidFill>
              <a:schemeClr val="accent3">
                <a:lumMod val="40000"/>
                <a:lumOff val="6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600" b="1" dirty="0" smtClean="0">
                  <a:solidFill>
                    <a:schemeClr val="tx2">
                      <a:lumMod val="50000"/>
                    </a:schemeClr>
                  </a:solidFill>
                </a:rPr>
                <a:t>NOMEAÇÃO DO(S) COMITÊ(S) DE ANÁLISE DE IDÉIAS</a:t>
              </a:r>
              <a:endParaRPr lang="pt-BR" sz="600" b="1" dirty="0">
                <a:solidFill>
                  <a:schemeClr val="tx2">
                    <a:lumMod val="50000"/>
                  </a:schemeClr>
                </a:solidFill>
              </a:endParaRPr>
            </a:p>
          </p:txBody>
        </p:sp>
        <p:sp>
          <p:nvSpPr>
            <p:cNvPr id="6" name="Retângulo de cantos arredondados 5"/>
            <p:cNvSpPr/>
            <p:nvPr/>
          </p:nvSpPr>
          <p:spPr>
            <a:xfrm>
              <a:off x="6096803" y="1428736"/>
              <a:ext cx="927899" cy="543266"/>
            </a:xfrm>
            <a:prstGeom prst="roundRect">
              <a:avLst/>
            </a:prstGeom>
            <a:solidFill>
              <a:schemeClr val="accent3">
                <a:lumMod val="40000"/>
                <a:lumOff val="6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600" b="1" dirty="0" smtClean="0">
                  <a:solidFill>
                    <a:schemeClr val="tx2">
                      <a:lumMod val="50000"/>
                    </a:schemeClr>
                  </a:solidFill>
                </a:rPr>
                <a:t>RECEBIMENTO E ANÁLISE DAS  IDÉIAS</a:t>
              </a:r>
              <a:endParaRPr lang="pt-BR" sz="600" b="1" dirty="0">
                <a:solidFill>
                  <a:schemeClr val="tx2">
                    <a:lumMod val="50000"/>
                  </a:schemeClr>
                </a:solidFill>
              </a:endParaRPr>
            </a:p>
          </p:txBody>
        </p:sp>
        <p:sp>
          <p:nvSpPr>
            <p:cNvPr id="7" name="Retângulo de cantos arredondados 6"/>
            <p:cNvSpPr/>
            <p:nvPr/>
          </p:nvSpPr>
          <p:spPr>
            <a:xfrm>
              <a:off x="2704702" y="1428736"/>
              <a:ext cx="927899" cy="543266"/>
            </a:xfrm>
            <a:prstGeom prst="roundRect">
              <a:avLst/>
            </a:prstGeom>
            <a:solidFill>
              <a:schemeClr val="accent3">
                <a:lumMod val="40000"/>
                <a:lumOff val="6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600" b="1" dirty="0" smtClean="0">
                  <a:solidFill>
                    <a:schemeClr val="tx2">
                      <a:lumMod val="50000"/>
                    </a:schemeClr>
                  </a:solidFill>
                </a:rPr>
                <a:t>ESTABELECIMENTO DAS POLÍTICAS GERAIS</a:t>
              </a:r>
              <a:endParaRPr lang="pt-BR" sz="600" b="1" dirty="0">
                <a:solidFill>
                  <a:schemeClr val="tx2">
                    <a:lumMod val="50000"/>
                  </a:schemeClr>
                </a:solidFill>
              </a:endParaRPr>
            </a:p>
          </p:txBody>
        </p:sp>
        <p:sp>
          <p:nvSpPr>
            <p:cNvPr id="8" name="Retângulo de cantos arredondados 7"/>
            <p:cNvSpPr/>
            <p:nvPr/>
          </p:nvSpPr>
          <p:spPr>
            <a:xfrm>
              <a:off x="4970932" y="2291781"/>
              <a:ext cx="927899" cy="543266"/>
            </a:xfrm>
            <a:prstGeom prst="roundRect">
              <a:avLst/>
            </a:prstGeom>
            <a:solidFill>
              <a:schemeClr val="accent3">
                <a:lumMod val="40000"/>
                <a:lumOff val="6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600" b="1" dirty="0" smtClean="0">
                  <a:solidFill>
                    <a:schemeClr val="tx2">
                      <a:lumMod val="50000"/>
                    </a:schemeClr>
                  </a:solidFill>
                </a:rPr>
                <a:t>MEDIÇÃO DOS RESULTADOS REAIS DOS PROJETOS</a:t>
              </a:r>
              <a:endParaRPr lang="pt-BR" sz="600" b="1" dirty="0">
                <a:solidFill>
                  <a:schemeClr val="tx2">
                    <a:lumMod val="50000"/>
                  </a:schemeClr>
                </a:solidFill>
              </a:endParaRPr>
            </a:p>
          </p:txBody>
        </p:sp>
        <p:sp>
          <p:nvSpPr>
            <p:cNvPr id="9" name="Retângulo de cantos arredondados 8"/>
            <p:cNvSpPr/>
            <p:nvPr/>
          </p:nvSpPr>
          <p:spPr>
            <a:xfrm>
              <a:off x="6096803" y="2291781"/>
              <a:ext cx="927899" cy="543266"/>
            </a:xfrm>
            <a:prstGeom prst="roundRect">
              <a:avLst/>
            </a:prstGeom>
            <a:solidFill>
              <a:schemeClr val="accent3">
                <a:lumMod val="40000"/>
                <a:lumOff val="6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600" b="1" dirty="0" smtClean="0">
                  <a:solidFill>
                    <a:schemeClr val="tx2">
                      <a:lumMod val="50000"/>
                    </a:schemeClr>
                  </a:solidFill>
                </a:rPr>
                <a:t>PREMIAÇÃO</a:t>
              </a:r>
              <a:endParaRPr lang="pt-BR" sz="600" b="1" dirty="0">
                <a:solidFill>
                  <a:schemeClr val="tx2">
                    <a:lumMod val="50000"/>
                  </a:schemeClr>
                </a:solidFill>
              </a:endParaRPr>
            </a:p>
          </p:txBody>
        </p:sp>
        <p:sp>
          <p:nvSpPr>
            <p:cNvPr id="10" name="Retângulo de cantos arredondados 9"/>
            <p:cNvSpPr/>
            <p:nvPr/>
          </p:nvSpPr>
          <p:spPr>
            <a:xfrm>
              <a:off x="2704702" y="2325470"/>
              <a:ext cx="927899" cy="543266"/>
            </a:xfrm>
            <a:prstGeom prst="roundRect">
              <a:avLst/>
            </a:prstGeom>
            <a:solidFill>
              <a:schemeClr val="accent3">
                <a:lumMod val="40000"/>
                <a:lumOff val="6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600" b="1" dirty="0" smtClean="0">
                  <a:solidFill>
                    <a:schemeClr val="tx2">
                      <a:lumMod val="50000"/>
                    </a:schemeClr>
                  </a:solidFill>
                </a:rPr>
                <a:t>PROJEÇÃO DE RESULTADOS E ANÁLISE DE VIABILIDADE</a:t>
              </a:r>
              <a:endParaRPr lang="pt-BR" sz="600" b="1" dirty="0">
                <a:solidFill>
                  <a:schemeClr val="tx2">
                    <a:lumMod val="50000"/>
                  </a:schemeClr>
                </a:solidFill>
              </a:endParaRPr>
            </a:p>
          </p:txBody>
        </p:sp>
        <p:sp>
          <p:nvSpPr>
            <p:cNvPr id="11" name="Retângulo de cantos arredondados 10"/>
            <p:cNvSpPr/>
            <p:nvPr/>
          </p:nvSpPr>
          <p:spPr>
            <a:xfrm>
              <a:off x="3830574" y="2325470"/>
              <a:ext cx="927899" cy="543266"/>
            </a:xfrm>
            <a:prstGeom prst="roundRect">
              <a:avLst/>
            </a:prstGeom>
            <a:solidFill>
              <a:schemeClr val="accent3">
                <a:lumMod val="40000"/>
                <a:lumOff val="6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600" b="1" dirty="0" smtClean="0">
                  <a:solidFill>
                    <a:schemeClr val="tx2">
                      <a:lumMod val="50000"/>
                    </a:schemeClr>
                  </a:solidFill>
                </a:rPr>
                <a:t>IMPLANTAÇÃO</a:t>
              </a:r>
              <a:endParaRPr lang="pt-BR" sz="600" b="1" dirty="0">
                <a:solidFill>
                  <a:schemeClr val="tx2">
                    <a:lumMod val="50000"/>
                  </a:schemeClr>
                </a:solidFill>
              </a:endParaRPr>
            </a:p>
          </p:txBody>
        </p:sp>
        <p:cxnSp>
          <p:nvCxnSpPr>
            <p:cNvPr id="13" name="Conector de seta reta 12"/>
            <p:cNvCxnSpPr>
              <a:stCxn id="7" idx="3"/>
              <a:endCxn id="4" idx="1"/>
            </p:cNvCxnSpPr>
            <p:nvPr/>
          </p:nvCxnSpPr>
          <p:spPr>
            <a:xfrm>
              <a:off x="3632601" y="1700369"/>
              <a:ext cx="180000" cy="749"/>
            </a:xfrm>
            <a:prstGeom prst="straightConnector1">
              <a:avLst/>
            </a:prstGeom>
            <a:ln w="28575">
              <a:solidFill>
                <a:schemeClr val="accent3">
                  <a:lumMod val="20000"/>
                  <a:lumOff val="8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4" name="Conector de seta reta 13"/>
            <p:cNvCxnSpPr/>
            <p:nvPr/>
          </p:nvCxnSpPr>
          <p:spPr>
            <a:xfrm>
              <a:off x="4772958" y="1698249"/>
              <a:ext cx="180000" cy="749"/>
            </a:xfrm>
            <a:prstGeom prst="straightConnector1">
              <a:avLst/>
            </a:prstGeom>
            <a:ln w="28575">
              <a:solidFill>
                <a:schemeClr val="accent3">
                  <a:lumMod val="20000"/>
                  <a:lumOff val="8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5" name="Conector de seta reta 14"/>
            <p:cNvCxnSpPr/>
            <p:nvPr/>
          </p:nvCxnSpPr>
          <p:spPr>
            <a:xfrm>
              <a:off x="5906073" y="1698249"/>
              <a:ext cx="180000" cy="749"/>
            </a:xfrm>
            <a:prstGeom prst="straightConnector1">
              <a:avLst/>
            </a:prstGeom>
            <a:ln w="28575">
              <a:solidFill>
                <a:schemeClr val="accent3">
                  <a:lumMod val="20000"/>
                  <a:lumOff val="8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6" name="Conector de seta reta 15"/>
            <p:cNvCxnSpPr/>
            <p:nvPr/>
          </p:nvCxnSpPr>
          <p:spPr>
            <a:xfrm>
              <a:off x="3625358" y="2594234"/>
              <a:ext cx="180000" cy="749"/>
            </a:xfrm>
            <a:prstGeom prst="straightConnector1">
              <a:avLst/>
            </a:prstGeom>
            <a:ln w="28575">
              <a:solidFill>
                <a:schemeClr val="accent3">
                  <a:lumMod val="20000"/>
                  <a:lumOff val="8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7" name="Conector de seta reta 16"/>
            <p:cNvCxnSpPr/>
            <p:nvPr/>
          </p:nvCxnSpPr>
          <p:spPr>
            <a:xfrm>
              <a:off x="4765715" y="2592113"/>
              <a:ext cx="180000" cy="749"/>
            </a:xfrm>
            <a:prstGeom prst="straightConnector1">
              <a:avLst/>
            </a:prstGeom>
            <a:ln w="28575">
              <a:solidFill>
                <a:schemeClr val="accent3">
                  <a:lumMod val="20000"/>
                  <a:lumOff val="8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8" name="Conector de seta reta 17"/>
            <p:cNvCxnSpPr/>
            <p:nvPr/>
          </p:nvCxnSpPr>
          <p:spPr>
            <a:xfrm>
              <a:off x="5898830" y="2592113"/>
              <a:ext cx="180000" cy="749"/>
            </a:xfrm>
            <a:prstGeom prst="straightConnector1">
              <a:avLst/>
            </a:prstGeom>
            <a:ln w="28575">
              <a:solidFill>
                <a:schemeClr val="accent3">
                  <a:lumMod val="20000"/>
                  <a:lumOff val="8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25" name="Conector reto 24"/>
            <p:cNvCxnSpPr/>
            <p:nvPr/>
          </p:nvCxnSpPr>
          <p:spPr>
            <a:xfrm rot="5400000">
              <a:off x="6488371" y="2058668"/>
              <a:ext cx="152794" cy="787"/>
            </a:xfrm>
            <a:prstGeom prst="line">
              <a:avLst/>
            </a:prstGeom>
            <a:ln w="28575">
              <a:solidFill>
                <a:schemeClr val="accent3">
                  <a:lumMod val="20000"/>
                  <a:lumOff val="80000"/>
                </a:schemeClr>
              </a:solidFill>
              <a:bevel/>
            </a:ln>
          </p:spPr>
          <p:style>
            <a:lnRef idx="1">
              <a:schemeClr val="accent1"/>
            </a:lnRef>
            <a:fillRef idx="0">
              <a:schemeClr val="accent1"/>
            </a:fillRef>
            <a:effectRef idx="0">
              <a:schemeClr val="accent1"/>
            </a:effectRef>
            <a:fontRef idx="minor">
              <a:schemeClr val="tx1"/>
            </a:fontRef>
          </p:style>
        </p:cxnSp>
        <p:cxnSp>
          <p:nvCxnSpPr>
            <p:cNvPr id="27" name="Conector reto 26"/>
            <p:cNvCxnSpPr/>
            <p:nvPr/>
          </p:nvCxnSpPr>
          <p:spPr>
            <a:xfrm rot="10800000">
              <a:off x="3165030" y="2135458"/>
              <a:ext cx="3399344" cy="749"/>
            </a:xfrm>
            <a:prstGeom prst="line">
              <a:avLst/>
            </a:prstGeom>
            <a:ln w="28575">
              <a:solidFill>
                <a:schemeClr val="accent3">
                  <a:lumMod val="20000"/>
                  <a:lumOff val="80000"/>
                </a:schemeClr>
              </a:solidFill>
              <a:bevel/>
            </a:ln>
          </p:spPr>
          <p:style>
            <a:lnRef idx="1">
              <a:schemeClr val="accent1"/>
            </a:lnRef>
            <a:fillRef idx="0">
              <a:schemeClr val="accent1"/>
            </a:fillRef>
            <a:effectRef idx="0">
              <a:schemeClr val="accent1"/>
            </a:effectRef>
            <a:fontRef idx="minor">
              <a:schemeClr val="tx1"/>
            </a:fontRef>
          </p:style>
        </p:cxnSp>
        <p:cxnSp>
          <p:nvCxnSpPr>
            <p:cNvPr id="28" name="Conector reto 27"/>
            <p:cNvCxnSpPr/>
            <p:nvPr/>
          </p:nvCxnSpPr>
          <p:spPr>
            <a:xfrm rot="5400000">
              <a:off x="3089027" y="2194906"/>
              <a:ext cx="152794" cy="787"/>
            </a:xfrm>
            <a:prstGeom prst="line">
              <a:avLst/>
            </a:prstGeom>
            <a:ln w="28575">
              <a:solidFill>
                <a:schemeClr val="accent3">
                  <a:lumMod val="20000"/>
                  <a:lumOff val="80000"/>
                </a:schemeClr>
              </a:solidFill>
              <a:bevel/>
              <a:headEnd type="none" w="med" len="med"/>
              <a:tailEnd type="arrow" w="med" len="med"/>
            </a:ln>
          </p:spPr>
          <p:style>
            <a:lnRef idx="1">
              <a:schemeClr val="accent1"/>
            </a:lnRef>
            <a:fillRef idx="0">
              <a:schemeClr val="accent1"/>
            </a:fillRef>
            <a:effectRef idx="0">
              <a:schemeClr val="accent1"/>
            </a:effectRef>
            <a:fontRef idx="minor">
              <a:schemeClr val="tx1"/>
            </a:fontRef>
          </p:style>
        </p:cxnSp>
      </p:grpSp>
    </p:spTree>
  </p:cSld>
  <p:clrMapOvr>
    <a:masterClrMapping/>
  </p:clrMapOvr>
  <p:transition spd="med" advTm="2000">
    <p:fade/>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Projetar a rede: segmentando idéias</a:t>
            </a:r>
            <a:endParaRPr lang="pt-BR" dirty="0"/>
          </a:p>
        </p:txBody>
      </p:sp>
      <p:sp>
        <p:nvSpPr>
          <p:cNvPr id="3" name="Espaço Reservado para Conteúdo 2"/>
          <p:cNvSpPr>
            <a:spLocks noGrp="1"/>
          </p:cNvSpPr>
          <p:nvPr>
            <p:ph idx="1"/>
          </p:nvPr>
        </p:nvSpPr>
        <p:spPr/>
        <p:txBody>
          <a:bodyPr/>
          <a:lstStyle/>
          <a:p>
            <a:endParaRPr lang="pt-BR" dirty="0" smtClean="0"/>
          </a:p>
          <a:p>
            <a:endParaRPr lang="pt-BR" dirty="0" smtClean="0"/>
          </a:p>
          <a:p>
            <a:endParaRPr lang="pt-BR" dirty="0" smtClean="0"/>
          </a:p>
          <a:p>
            <a:endParaRPr lang="pt-BR" sz="1800" dirty="0" smtClean="0"/>
          </a:p>
          <a:p>
            <a:r>
              <a:rPr lang="pt-BR" dirty="0" smtClean="0"/>
              <a:t>Segmentar as idéias pode ser muito útil para dar agilidade ao programa. Geralmente os segmentos obedecem a estrutura organizacional. Assim, podemos encontrar:</a:t>
            </a:r>
          </a:p>
          <a:p>
            <a:pPr lvl="1"/>
            <a:r>
              <a:rPr lang="pt-BR" dirty="0" smtClean="0">
                <a:solidFill>
                  <a:srgbClr val="FFFF66"/>
                </a:solidFill>
              </a:rPr>
              <a:t>Iniciativas para melhorar a execução do trabalho (produção).</a:t>
            </a:r>
          </a:p>
          <a:p>
            <a:pPr lvl="1"/>
            <a:r>
              <a:rPr lang="pt-BR" dirty="0" smtClean="0">
                <a:solidFill>
                  <a:srgbClr val="FFFF66"/>
                </a:solidFill>
              </a:rPr>
              <a:t>Iniciativas para inovação tecnológica.</a:t>
            </a:r>
          </a:p>
          <a:p>
            <a:pPr lvl="1"/>
            <a:r>
              <a:rPr lang="pt-BR" dirty="0" smtClean="0">
                <a:solidFill>
                  <a:srgbClr val="FFFF66"/>
                </a:solidFill>
              </a:rPr>
              <a:t>Idéias para aprimoramento dos serviços de </a:t>
            </a:r>
            <a:r>
              <a:rPr lang="pt-BR" i="1" dirty="0" err="1" smtClean="0">
                <a:solidFill>
                  <a:srgbClr val="FFFF66"/>
                </a:solidFill>
              </a:rPr>
              <a:t>back-office</a:t>
            </a:r>
            <a:r>
              <a:rPr lang="pt-BR" dirty="0" smtClean="0">
                <a:solidFill>
                  <a:srgbClr val="FFFF66"/>
                </a:solidFill>
              </a:rPr>
              <a:t>.</a:t>
            </a:r>
          </a:p>
        </p:txBody>
      </p:sp>
      <p:grpSp>
        <p:nvGrpSpPr>
          <p:cNvPr id="12" name="Grupo 20"/>
          <p:cNvGrpSpPr/>
          <p:nvPr/>
        </p:nvGrpSpPr>
        <p:grpSpPr>
          <a:xfrm>
            <a:off x="2704702" y="1428736"/>
            <a:ext cx="4320000" cy="1440000"/>
            <a:chOff x="2704702" y="1428736"/>
            <a:chExt cx="4320000" cy="1440000"/>
          </a:xfrm>
        </p:grpSpPr>
        <p:sp>
          <p:nvSpPr>
            <p:cNvPr id="4" name="Retângulo de cantos arredondados 3"/>
            <p:cNvSpPr/>
            <p:nvPr/>
          </p:nvSpPr>
          <p:spPr>
            <a:xfrm>
              <a:off x="3830574" y="1428736"/>
              <a:ext cx="927899" cy="543266"/>
            </a:xfrm>
            <a:prstGeom prst="roundRect">
              <a:avLst/>
            </a:prstGeom>
            <a:solidFill>
              <a:srgbClr val="FF00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600" b="1" dirty="0" smtClean="0">
                  <a:solidFill>
                    <a:schemeClr val="bg1"/>
                  </a:solidFill>
                </a:rPr>
                <a:t>CRIAÇÃO DE SEGMENTOS PARA AS INICIATIVAS DE INOVAÇÃO</a:t>
              </a:r>
              <a:endParaRPr lang="pt-BR" sz="600" b="1" dirty="0">
                <a:solidFill>
                  <a:schemeClr val="bg1"/>
                </a:solidFill>
              </a:endParaRPr>
            </a:p>
          </p:txBody>
        </p:sp>
        <p:sp>
          <p:nvSpPr>
            <p:cNvPr id="5" name="Retângulo de cantos arredondados 4"/>
            <p:cNvSpPr/>
            <p:nvPr/>
          </p:nvSpPr>
          <p:spPr>
            <a:xfrm>
              <a:off x="4970932" y="1428736"/>
              <a:ext cx="927899" cy="543266"/>
            </a:xfrm>
            <a:prstGeom prst="roundRect">
              <a:avLst/>
            </a:prstGeom>
            <a:solidFill>
              <a:schemeClr val="accent3">
                <a:lumMod val="40000"/>
                <a:lumOff val="6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600" b="1" dirty="0" smtClean="0">
                  <a:solidFill>
                    <a:schemeClr val="tx2">
                      <a:lumMod val="50000"/>
                    </a:schemeClr>
                  </a:solidFill>
                </a:rPr>
                <a:t>NOMEAÇÃO DO(S) COMITÊ(S) DE ANÁLISE DE IDÉIAS</a:t>
              </a:r>
              <a:endParaRPr lang="pt-BR" sz="600" b="1" dirty="0">
                <a:solidFill>
                  <a:schemeClr val="tx2">
                    <a:lumMod val="50000"/>
                  </a:schemeClr>
                </a:solidFill>
              </a:endParaRPr>
            </a:p>
          </p:txBody>
        </p:sp>
        <p:sp>
          <p:nvSpPr>
            <p:cNvPr id="6" name="Retângulo de cantos arredondados 5"/>
            <p:cNvSpPr/>
            <p:nvPr/>
          </p:nvSpPr>
          <p:spPr>
            <a:xfrm>
              <a:off x="6096803" y="1428736"/>
              <a:ext cx="927899" cy="543266"/>
            </a:xfrm>
            <a:prstGeom prst="roundRect">
              <a:avLst/>
            </a:prstGeom>
            <a:solidFill>
              <a:schemeClr val="accent3">
                <a:lumMod val="40000"/>
                <a:lumOff val="6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600" b="1" dirty="0" smtClean="0">
                  <a:solidFill>
                    <a:schemeClr val="tx2">
                      <a:lumMod val="50000"/>
                    </a:schemeClr>
                  </a:solidFill>
                </a:rPr>
                <a:t>RECEBIMENTO E ANÁLISE DAS  IDÉIAS</a:t>
              </a:r>
              <a:endParaRPr lang="pt-BR" sz="600" b="1" dirty="0">
                <a:solidFill>
                  <a:schemeClr val="tx2">
                    <a:lumMod val="50000"/>
                  </a:schemeClr>
                </a:solidFill>
              </a:endParaRPr>
            </a:p>
          </p:txBody>
        </p:sp>
        <p:sp>
          <p:nvSpPr>
            <p:cNvPr id="7" name="Retângulo de cantos arredondados 6"/>
            <p:cNvSpPr/>
            <p:nvPr/>
          </p:nvSpPr>
          <p:spPr>
            <a:xfrm>
              <a:off x="2704702" y="1428736"/>
              <a:ext cx="927899" cy="543266"/>
            </a:xfrm>
            <a:prstGeom prst="roundRect">
              <a:avLst/>
            </a:prstGeom>
            <a:solidFill>
              <a:schemeClr val="accent3">
                <a:lumMod val="40000"/>
                <a:lumOff val="6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600" b="1" dirty="0" smtClean="0">
                  <a:solidFill>
                    <a:schemeClr val="tx2">
                      <a:lumMod val="50000"/>
                    </a:schemeClr>
                  </a:solidFill>
                </a:rPr>
                <a:t>ESTABELECIMENTO DAS POLÍTICAS GERAIS</a:t>
              </a:r>
              <a:endParaRPr lang="pt-BR" sz="600" b="1" dirty="0">
                <a:solidFill>
                  <a:schemeClr val="tx2">
                    <a:lumMod val="50000"/>
                  </a:schemeClr>
                </a:solidFill>
              </a:endParaRPr>
            </a:p>
          </p:txBody>
        </p:sp>
        <p:sp>
          <p:nvSpPr>
            <p:cNvPr id="8" name="Retângulo de cantos arredondados 7"/>
            <p:cNvSpPr/>
            <p:nvPr/>
          </p:nvSpPr>
          <p:spPr>
            <a:xfrm>
              <a:off x="4970932" y="2291781"/>
              <a:ext cx="927899" cy="543266"/>
            </a:xfrm>
            <a:prstGeom prst="roundRect">
              <a:avLst/>
            </a:prstGeom>
            <a:solidFill>
              <a:schemeClr val="accent3">
                <a:lumMod val="40000"/>
                <a:lumOff val="6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600" b="1" dirty="0" smtClean="0">
                  <a:solidFill>
                    <a:schemeClr val="tx2">
                      <a:lumMod val="50000"/>
                    </a:schemeClr>
                  </a:solidFill>
                </a:rPr>
                <a:t>MEDIÇÃO DOS RESULTADOS REAIS DOS PROJETOS</a:t>
              </a:r>
              <a:endParaRPr lang="pt-BR" sz="600" b="1" dirty="0">
                <a:solidFill>
                  <a:schemeClr val="tx2">
                    <a:lumMod val="50000"/>
                  </a:schemeClr>
                </a:solidFill>
              </a:endParaRPr>
            </a:p>
          </p:txBody>
        </p:sp>
        <p:sp>
          <p:nvSpPr>
            <p:cNvPr id="9" name="Retângulo de cantos arredondados 8"/>
            <p:cNvSpPr/>
            <p:nvPr/>
          </p:nvSpPr>
          <p:spPr>
            <a:xfrm>
              <a:off x="6096803" y="2291781"/>
              <a:ext cx="927899" cy="543266"/>
            </a:xfrm>
            <a:prstGeom prst="roundRect">
              <a:avLst/>
            </a:prstGeom>
            <a:solidFill>
              <a:schemeClr val="accent3">
                <a:lumMod val="40000"/>
                <a:lumOff val="6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600" b="1" dirty="0" smtClean="0">
                  <a:solidFill>
                    <a:schemeClr val="tx2">
                      <a:lumMod val="50000"/>
                    </a:schemeClr>
                  </a:solidFill>
                </a:rPr>
                <a:t>PREMIAÇÃO</a:t>
              </a:r>
              <a:endParaRPr lang="pt-BR" sz="600" b="1" dirty="0">
                <a:solidFill>
                  <a:schemeClr val="tx2">
                    <a:lumMod val="50000"/>
                  </a:schemeClr>
                </a:solidFill>
              </a:endParaRPr>
            </a:p>
          </p:txBody>
        </p:sp>
        <p:sp>
          <p:nvSpPr>
            <p:cNvPr id="10" name="Retângulo de cantos arredondados 9"/>
            <p:cNvSpPr/>
            <p:nvPr/>
          </p:nvSpPr>
          <p:spPr>
            <a:xfrm>
              <a:off x="2704702" y="2325470"/>
              <a:ext cx="927899" cy="543266"/>
            </a:xfrm>
            <a:prstGeom prst="roundRect">
              <a:avLst/>
            </a:prstGeom>
            <a:solidFill>
              <a:schemeClr val="accent3">
                <a:lumMod val="40000"/>
                <a:lumOff val="6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600" b="1" dirty="0" smtClean="0">
                  <a:solidFill>
                    <a:schemeClr val="tx2">
                      <a:lumMod val="50000"/>
                    </a:schemeClr>
                  </a:solidFill>
                </a:rPr>
                <a:t>PROJEÇÃO DE RESULTADOS E ANÁLISE DE VIABILIDADE</a:t>
              </a:r>
              <a:endParaRPr lang="pt-BR" sz="600" b="1" dirty="0">
                <a:solidFill>
                  <a:schemeClr val="tx2">
                    <a:lumMod val="50000"/>
                  </a:schemeClr>
                </a:solidFill>
              </a:endParaRPr>
            </a:p>
          </p:txBody>
        </p:sp>
        <p:sp>
          <p:nvSpPr>
            <p:cNvPr id="11" name="Retângulo de cantos arredondados 10"/>
            <p:cNvSpPr/>
            <p:nvPr/>
          </p:nvSpPr>
          <p:spPr>
            <a:xfrm>
              <a:off x="3830574" y="2325470"/>
              <a:ext cx="927899" cy="543266"/>
            </a:xfrm>
            <a:prstGeom prst="roundRect">
              <a:avLst/>
            </a:prstGeom>
            <a:solidFill>
              <a:schemeClr val="accent3">
                <a:lumMod val="40000"/>
                <a:lumOff val="6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600" b="1" dirty="0" smtClean="0">
                  <a:solidFill>
                    <a:schemeClr val="tx2">
                      <a:lumMod val="50000"/>
                    </a:schemeClr>
                  </a:solidFill>
                </a:rPr>
                <a:t>IMPLANTAÇÃO</a:t>
              </a:r>
              <a:endParaRPr lang="pt-BR" sz="600" b="1" dirty="0">
                <a:solidFill>
                  <a:schemeClr val="tx2">
                    <a:lumMod val="50000"/>
                  </a:schemeClr>
                </a:solidFill>
              </a:endParaRPr>
            </a:p>
          </p:txBody>
        </p:sp>
        <p:cxnSp>
          <p:nvCxnSpPr>
            <p:cNvPr id="13" name="Conector de seta reta 12"/>
            <p:cNvCxnSpPr>
              <a:stCxn id="7" idx="3"/>
              <a:endCxn id="4" idx="1"/>
            </p:cNvCxnSpPr>
            <p:nvPr/>
          </p:nvCxnSpPr>
          <p:spPr>
            <a:xfrm>
              <a:off x="3632601" y="1700369"/>
              <a:ext cx="180000" cy="749"/>
            </a:xfrm>
            <a:prstGeom prst="straightConnector1">
              <a:avLst/>
            </a:prstGeom>
            <a:ln w="28575">
              <a:solidFill>
                <a:schemeClr val="accent3">
                  <a:lumMod val="20000"/>
                  <a:lumOff val="8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4" name="Conector de seta reta 13"/>
            <p:cNvCxnSpPr/>
            <p:nvPr/>
          </p:nvCxnSpPr>
          <p:spPr>
            <a:xfrm>
              <a:off x="4772958" y="1698249"/>
              <a:ext cx="180000" cy="749"/>
            </a:xfrm>
            <a:prstGeom prst="straightConnector1">
              <a:avLst/>
            </a:prstGeom>
            <a:ln w="28575">
              <a:solidFill>
                <a:schemeClr val="accent3">
                  <a:lumMod val="20000"/>
                  <a:lumOff val="8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5" name="Conector de seta reta 14"/>
            <p:cNvCxnSpPr/>
            <p:nvPr/>
          </p:nvCxnSpPr>
          <p:spPr>
            <a:xfrm>
              <a:off x="5906073" y="1698249"/>
              <a:ext cx="180000" cy="749"/>
            </a:xfrm>
            <a:prstGeom prst="straightConnector1">
              <a:avLst/>
            </a:prstGeom>
            <a:ln w="28575">
              <a:solidFill>
                <a:schemeClr val="accent3">
                  <a:lumMod val="20000"/>
                  <a:lumOff val="8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6" name="Conector de seta reta 15"/>
            <p:cNvCxnSpPr/>
            <p:nvPr/>
          </p:nvCxnSpPr>
          <p:spPr>
            <a:xfrm>
              <a:off x="3625358" y="2594234"/>
              <a:ext cx="180000" cy="749"/>
            </a:xfrm>
            <a:prstGeom prst="straightConnector1">
              <a:avLst/>
            </a:prstGeom>
            <a:ln w="28575">
              <a:solidFill>
                <a:schemeClr val="accent3">
                  <a:lumMod val="20000"/>
                  <a:lumOff val="8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7" name="Conector de seta reta 16"/>
            <p:cNvCxnSpPr/>
            <p:nvPr/>
          </p:nvCxnSpPr>
          <p:spPr>
            <a:xfrm>
              <a:off x="4765715" y="2592113"/>
              <a:ext cx="180000" cy="749"/>
            </a:xfrm>
            <a:prstGeom prst="straightConnector1">
              <a:avLst/>
            </a:prstGeom>
            <a:ln w="28575">
              <a:solidFill>
                <a:schemeClr val="accent3">
                  <a:lumMod val="20000"/>
                  <a:lumOff val="8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8" name="Conector de seta reta 17"/>
            <p:cNvCxnSpPr/>
            <p:nvPr/>
          </p:nvCxnSpPr>
          <p:spPr>
            <a:xfrm>
              <a:off x="5898830" y="2592113"/>
              <a:ext cx="180000" cy="749"/>
            </a:xfrm>
            <a:prstGeom prst="straightConnector1">
              <a:avLst/>
            </a:prstGeom>
            <a:ln w="28575">
              <a:solidFill>
                <a:schemeClr val="accent3">
                  <a:lumMod val="20000"/>
                  <a:lumOff val="8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25" name="Conector reto 24"/>
            <p:cNvCxnSpPr/>
            <p:nvPr/>
          </p:nvCxnSpPr>
          <p:spPr>
            <a:xfrm rot="5400000">
              <a:off x="6488371" y="2058668"/>
              <a:ext cx="152794" cy="787"/>
            </a:xfrm>
            <a:prstGeom prst="line">
              <a:avLst/>
            </a:prstGeom>
            <a:ln w="28575">
              <a:solidFill>
                <a:schemeClr val="accent3">
                  <a:lumMod val="20000"/>
                  <a:lumOff val="80000"/>
                </a:schemeClr>
              </a:solidFill>
              <a:bevel/>
            </a:ln>
          </p:spPr>
          <p:style>
            <a:lnRef idx="1">
              <a:schemeClr val="accent1"/>
            </a:lnRef>
            <a:fillRef idx="0">
              <a:schemeClr val="accent1"/>
            </a:fillRef>
            <a:effectRef idx="0">
              <a:schemeClr val="accent1"/>
            </a:effectRef>
            <a:fontRef idx="minor">
              <a:schemeClr val="tx1"/>
            </a:fontRef>
          </p:style>
        </p:cxnSp>
        <p:cxnSp>
          <p:nvCxnSpPr>
            <p:cNvPr id="27" name="Conector reto 26"/>
            <p:cNvCxnSpPr/>
            <p:nvPr/>
          </p:nvCxnSpPr>
          <p:spPr>
            <a:xfrm rot="10800000">
              <a:off x="3165030" y="2135458"/>
              <a:ext cx="3399344" cy="749"/>
            </a:xfrm>
            <a:prstGeom prst="line">
              <a:avLst/>
            </a:prstGeom>
            <a:ln w="28575">
              <a:solidFill>
                <a:schemeClr val="accent3">
                  <a:lumMod val="20000"/>
                  <a:lumOff val="80000"/>
                </a:schemeClr>
              </a:solidFill>
              <a:bevel/>
            </a:ln>
          </p:spPr>
          <p:style>
            <a:lnRef idx="1">
              <a:schemeClr val="accent1"/>
            </a:lnRef>
            <a:fillRef idx="0">
              <a:schemeClr val="accent1"/>
            </a:fillRef>
            <a:effectRef idx="0">
              <a:schemeClr val="accent1"/>
            </a:effectRef>
            <a:fontRef idx="minor">
              <a:schemeClr val="tx1"/>
            </a:fontRef>
          </p:style>
        </p:cxnSp>
        <p:cxnSp>
          <p:nvCxnSpPr>
            <p:cNvPr id="28" name="Conector reto 27"/>
            <p:cNvCxnSpPr/>
            <p:nvPr/>
          </p:nvCxnSpPr>
          <p:spPr>
            <a:xfrm rot="5400000">
              <a:off x="3089027" y="2194906"/>
              <a:ext cx="152794" cy="787"/>
            </a:xfrm>
            <a:prstGeom prst="line">
              <a:avLst/>
            </a:prstGeom>
            <a:ln w="28575">
              <a:solidFill>
                <a:schemeClr val="accent3">
                  <a:lumMod val="20000"/>
                  <a:lumOff val="80000"/>
                </a:schemeClr>
              </a:solidFill>
              <a:bevel/>
              <a:headEnd type="none" w="med" len="med"/>
              <a:tailEnd type="arrow" w="med" len="med"/>
            </a:ln>
          </p:spPr>
          <p:style>
            <a:lnRef idx="1">
              <a:schemeClr val="accent1"/>
            </a:lnRef>
            <a:fillRef idx="0">
              <a:schemeClr val="accent1"/>
            </a:fillRef>
            <a:effectRef idx="0">
              <a:schemeClr val="accent1"/>
            </a:effectRef>
            <a:fontRef idx="minor">
              <a:schemeClr val="tx1"/>
            </a:fontRef>
          </p:style>
        </p:cxnSp>
      </p:grpSp>
    </p:spTree>
  </p:cSld>
  <p:clrMapOvr>
    <a:masterClrMapping/>
  </p:clrMapOvr>
  <p:transition spd="med" advTm="2000">
    <p:fade/>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Projetar a rede: segmentando idéias</a:t>
            </a:r>
            <a:endParaRPr lang="pt-BR" dirty="0"/>
          </a:p>
        </p:txBody>
      </p:sp>
      <p:sp>
        <p:nvSpPr>
          <p:cNvPr id="3" name="Espaço Reservado para Conteúdo 2"/>
          <p:cNvSpPr>
            <a:spLocks noGrp="1"/>
          </p:cNvSpPr>
          <p:nvPr>
            <p:ph idx="1"/>
          </p:nvPr>
        </p:nvSpPr>
        <p:spPr/>
        <p:txBody>
          <a:bodyPr/>
          <a:lstStyle/>
          <a:p>
            <a:endParaRPr lang="pt-BR" dirty="0" smtClean="0"/>
          </a:p>
          <a:p>
            <a:endParaRPr lang="pt-BR" dirty="0" smtClean="0"/>
          </a:p>
          <a:p>
            <a:endParaRPr lang="pt-BR" dirty="0" smtClean="0"/>
          </a:p>
          <a:p>
            <a:endParaRPr lang="pt-BR" sz="1800" dirty="0" smtClean="0"/>
          </a:p>
          <a:p>
            <a:r>
              <a:rPr lang="pt-BR" dirty="0" smtClean="0"/>
              <a:t>Segmentar as idéias pode ser muito útil para dar agilidade ao programa. Geralmente os segmentos obedecem a estrutura organizacional. Assim, podemos encontrar:</a:t>
            </a:r>
          </a:p>
          <a:p>
            <a:pPr lvl="1"/>
            <a:r>
              <a:rPr lang="pt-BR" dirty="0" smtClean="0">
                <a:solidFill>
                  <a:srgbClr val="FFFF66"/>
                </a:solidFill>
              </a:rPr>
              <a:t>Iniciativas para melhorar a execução do trabalho (produção).</a:t>
            </a:r>
          </a:p>
          <a:p>
            <a:pPr lvl="1"/>
            <a:r>
              <a:rPr lang="pt-BR" dirty="0" smtClean="0">
                <a:solidFill>
                  <a:srgbClr val="FFFF66"/>
                </a:solidFill>
              </a:rPr>
              <a:t>Iniciativas para inovação tecnológica.</a:t>
            </a:r>
          </a:p>
          <a:p>
            <a:pPr lvl="1"/>
            <a:r>
              <a:rPr lang="pt-BR" dirty="0" smtClean="0">
                <a:solidFill>
                  <a:srgbClr val="FFFF66"/>
                </a:solidFill>
              </a:rPr>
              <a:t>Idéias para aprimoramento dos serviços de </a:t>
            </a:r>
            <a:r>
              <a:rPr lang="pt-BR" i="1" dirty="0" err="1" smtClean="0">
                <a:solidFill>
                  <a:srgbClr val="FFFF66"/>
                </a:solidFill>
              </a:rPr>
              <a:t>back-office</a:t>
            </a:r>
            <a:r>
              <a:rPr lang="pt-BR" dirty="0" smtClean="0">
                <a:solidFill>
                  <a:srgbClr val="FFFF66"/>
                </a:solidFill>
              </a:rPr>
              <a:t>.</a:t>
            </a:r>
          </a:p>
          <a:p>
            <a:pPr lvl="1"/>
            <a:r>
              <a:rPr lang="pt-BR" dirty="0" smtClean="0">
                <a:solidFill>
                  <a:srgbClr val="FFFF66"/>
                </a:solidFill>
              </a:rPr>
              <a:t>Etc ....</a:t>
            </a:r>
          </a:p>
        </p:txBody>
      </p:sp>
      <p:grpSp>
        <p:nvGrpSpPr>
          <p:cNvPr id="12" name="Grupo 20"/>
          <p:cNvGrpSpPr/>
          <p:nvPr/>
        </p:nvGrpSpPr>
        <p:grpSpPr>
          <a:xfrm>
            <a:off x="2704702" y="1428736"/>
            <a:ext cx="4320000" cy="1440000"/>
            <a:chOff x="2704702" y="1428736"/>
            <a:chExt cx="4320000" cy="1440000"/>
          </a:xfrm>
        </p:grpSpPr>
        <p:sp>
          <p:nvSpPr>
            <p:cNvPr id="4" name="Retângulo de cantos arredondados 3"/>
            <p:cNvSpPr/>
            <p:nvPr/>
          </p:nvSpPr>
          <p:spPr>
            <a:xfrm>
              <a:off x="3830574" y="1428736"/>
              <a:ext cx="927899" cy="543266"/>
            </a:xfrm>
            <a:prstGeom prst="roundRect">
              <a:avLst/>
            </a:prstGeom>
            <a:solidFill>
              <a:srgbClr val="FF00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600" b="1" dirty="0" smtClean="0">
                  <a:solidFill>
                    <a:schemeClr val="bg1"/>
                  </a:solidFill>
                </a:rPr>
                <a:t>CRIAÇÃO DE SEGMENTOS PARA AS INICIATIVAS DE INOVAÇÃO</a:t>
              </a:r>
              <a:endParaRPr lang="pt-BR" sz="600" b="1" dirty="0">
                <a:solidFill>
                  <a:schemeClr val="bg1"/>
                </a:solidFill>
              </a:endParaRPr>
            </a:p>
          </p:txBody>
        </p:sp>
        <p:sp>
          <p:nvSpPr>
            <p:cNvPr id="5" name="Retângulo de cantos arredondados 4"/>
            <p:cNvSpPr/>
            <p:nvPr/>
          </p:nvSpPr>
          <p:spPr>
            <a:xfrm>
              <a:off x="4970932" y="1428736"/>
              <a:ext cx="927899" cy="543266"/>
            </a:xfrm>
            <a:prstGeom prst="roundRect">
              <a:avLst/>
            </a:prstGeom>
            <a:solidFill>
              <a:schemeClr val="accent3">
                <a:lumMod val="40000"/>
                <a:lumOff val="6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600" b="1" dirty="0" smtClean="0">
                  <a:solidFill>
                    <a:schemeClr val="tx2">
                      <a:lumMod val="50000"/>
                    </a:schemeClr>
                  </a:solidFill>
                </a:rPr>
                <a:t>NOMEAÇÃO DO(S) COMITÊ(S) DE ANÁLISE DE IDÉIAS</a:t>
              </a:r>
              <a:endParaRPr lang="pt-BR" sz="600" b="1" dirty="0">
                <a:solidFill>
                  <a:schemeClr val="tx2">
                    <a:lumMod val="50000"/>
                  </a:schemeClr>
                </a:solidFill>
              </a:endParaRPr>
            </a:p>
          </p:txBody>
        </p:sp>
        <p:sp>
          <p:nvSpPr>
            <p:cNvPr id="6" name="Retângulo de cantos arredondados 5"/>
            <p:cNvSpPr/>
            <p:nvPr/>
          </p:nvSpPr>
          <p:spPr>
            <a:xfrm>
              <a:off x="6096803" y="1428736"/>
              <a:ext cx="927899" cy="543266"/>
            </a:xfrm>
            <a:prstGeom prst="roundRect">
              <a:avLst/>
            </a:prstGeom>
            <a:solidFill>
              <a:schemeClr val="accent3">
                <a:lumMod val="40000"/>
                <a:lumOff val="6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600" b="1" dirty="0" smtClean="0">
                  <a:solidFill>
                    <a:schemeClr val="tx2">
                      <a:lumMod val="50000"/>
                    </a:schemeClr>
                  </a:solidFill>
                </a:rPr>
                <a:t>RECEBIMENTO E ANÁLISE DAS  IDÉIAS</a:t>
              </a:r>
              <a:endParaRPr lang="pt-BR" sz="600" b="1" dirty="0">
                <a:solidFill>
                  <a:schemeClr val="tx2">
                    <a:lumMod val="50000"/>
                  </a:schemeClr>
                </a:solidFill>
              </a:endParaRPr>
            </a:p>
          </p:txBody>
        </p:sp>
        <p:sp>
          <p:nvSpPr>
            <p:cNvPr id="7" name="Retângulo de cantos arredondados 6"/>
            <p:cNvSpPr/>
            <p:nvPr/>
          </p:nvSpPr>
          <p:spPr>
            <a:xfrm>
              <a:off x="2704702" y="1428736"/>
              <a:ext cx="927899" cy="543266"/>
            </a:xfrm>
            <a:prstGeom prst="roundRect">
              <a:avLst/>
            </a:prstGeom>
            <a:solidFill>
              <a:schemeClr val="accent3">
                <a:lumMod val="40000"/>
                <a:lumOff val="6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600" b="1" dirty="0" smtClean="0">
                  <a:solidFill>
                    <a:schemeClr val="tx2">
                      <a:lumMod val="50000"/>
                    </a:schemeClr>
                  </a:solidFill>
                </a:rPr>
                <a:t>ESTABELECIMENTO DAS POLÍTICAS GERAIS</a:t>
              </a:r>
              <a:endParaRPr lang="pt-BR" sz="600" b="1" dirty="0">
                <a:solidFill>
                  <a:schemeClr val="tx2">
                    <a:lumMod val="50000"/>
                  </a:schemeClr>
                </a:solidFill>
              </a:endParaRPr>
            </a:p>
          </p:txBody>
        </p:sp>
        <p:sp>
          <p:nvSpPr>
            <p:cNvPr id="8" name="Retângulo de cantos arredondados 7"/>
            <p:cNvSpPr/>
            <p:nvPr/>
          </p:nvSpPr>
          <p:spPr>
            <a:xfrm>
              <a:off x="4970932" y="2291781"/>
              <a:ext cx="927899" cy="543266"/>
            </a:xfrm>
            <a:prstGeom prst="roundRect">
              <a:avLst/>
            </a:prstGeom>
            <a:solidFill>
              <a:schemeClr val="accent3">
                <a:lumMod val="40000"/>
                <a:lumOff val="6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600" b="1" dirty="0" smtClean="0">
                  <a:solidFill>
                    <a:schemeClr val="tx2">
                      <a:lumMod val="50000"/>
                    </a:schemeClr>
                  </a:solidFill>
                </a:rPr>
                <a:t>MEDIÇÃO DOS RESULTADOS REAIS DOS PROJETOS</a:t>
              </a:r>
              <a:endParaRPr lang="pt-BR" sz="600" b="1" dirty="0">
                <a:solidFill>
                  <a:schemeClr val="tx2">
                    <a:lumMod val="50000"/>
                  </a:schemeClr>
                </a:solidFill>
              </a:endParaRPr>
            </a:p>
          </p:txBody>
        </p:sp>
        <p:sp>
          <p:nvSpPr>
            <p:cNvPr id="9" name="Retângulo de cantos arredondados 8"/>
            <p:cNvSpPr/>
            <p:nvPr/>
          </p:nvSpPr>
          <p:spPr>
            <a:xfrm>
              <a:off x="6096803" y="2291781"/>
              <a:ext cx="927899" cy="543266"/>
            </a:xfrm>
            <a:prstGeom prst="roundRect">
              <a:avLst/>
            </a:prstGeom>
            <a:solidFill>
              <a:schemeClr val="accent3">
                <a:lumMod val="40000"/>
                <a:lumOff val="6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600" b="1" dirty="0" smtClean="0">
                  <a:solidFill>
                    <a:schemeClr val="tx2">
                      <a:lumMod val="50000"/>
                    </a:schemeClr>
                  </a:solidFill>
                </a:rPr>
                <a:t>PREMIAÇÃO</a:t>
              </a:r>
              <a:endParaRPr lang="pt-BR" sz="600" b="1" dirty="0">
                <a:solidFill>
                  <a:schemeClr val="tx2">
                    <a:lumMod val="50000"/>
                  </a:schemeClr>
                </a:solidFill>
              </a:endParaRPr>
            </a:p>
          </p:txBody>
        </p:sp>
        <p:sp>
          <p:nvSpPr>
            <p:cNvPr id="10" name="Retângulo de cantos arredondados 9"/>
            <p:cNvSpPr/>
            <p:nvPr/>
          </p:nvSpPr>
          <p:spPr>
            <a:xfrm>
              <a:off x="2704702" y="2325470"/>
              <a:ext cx="927899" cy="543266"/>
            </a:xfrm>
            <a:prstGeom prst="roundRect">
              <a:avLst/>
            </a:prstGeom>
            <a:solidFill>
              <a:schemeClr val="accent3">
                <a:lumMod val="40000"/>
                <a:lumOff val="6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600" b="1" dirty="0" smtClean="0">
                  <a:solidFill>
                    <a:schemeClr val="tx2">
                      <a:lumMod val="50000"/>
                    </a:schemeClr>
                  </a:solidFill>
                </a:rPr>
                <a:t>PROJEÇÃO DE RESULTADOS E ANÁLISE DE VIABILIDADE</a:t>
              </a:r>
              <a:endParaRPr lang="pt-BR" sz="600" b="1" dirty="0">
                <a:solidFill>
                  <a:schemeClr val="tx2">
                    <a:lumMod val="50000"/>
                  </a:schemeClr>
                </a:solidFill>
              </a:endParaRPr>
            </a:p>
          </p:txBody>
        </p:sp>
        <p:sp>
          <p:nvSpPr>
            <p:cNvPr id="11" name="Retângulo de cantos arredondados 10"/>
            <p:cNvSpPr/>
            <p:nvPr/>
          </p:nvSpPr>
          <p:spPr>
            <a:xfrm>
              <a:off x="3830574" y="2325470"/>
              <a:ext cx="927899" cy="543266"/>
            </a:xfrm>
            <a:prstGeom prst="roundRect">
              <a:avLst/>
            </a:prstGeom>
            <a:solidFill>
              <a:schemeClr val="accent3">
                <a:lumMod val="40000"/>
                <a:lumOff val="6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600" b="1" dirty="0" smtClean="0">
                  <a:solidFill>
                    <a:schemeClr val="tx2">
                      <a:lumMod val="50000"/>
                    </a:schemeClr>
                  </a:solidFill>
                </a:rPr>
                <a:t>IMPLANTAÇÃO</a:t>
              </a:r>
              <a:endParaRPr lang="pt-BR" sz="600" b="1" dirty="0">
                <a:solidFill>
                  <a:schemeClr val="tx2">
                    <a:lumMod val="50000"/>
                  </a:schemeClr>
                </a:solidFill>
              </a:endParaRPr>
            </a:p>
          </p:txBody>
        </p:sp>
        <p:cxnSp>
          <p:nvCxnSpPr>
            <p:cNvPr id="13" name="Conector de seta reta 12"/>
            <p:cNvCxnSpPr>
              <a:stCxn id="7" idx="3"/>
              <a:endCxn id="4" idx="1"/>
            </p:cNvCxnSpPr>
            <p:nvPr/>
          </p:nvCxnSpPr>
          <p:spPr>
            <a:xfrm>
              <a:off x="3632601" y="1700369"/>
              <a:ext cx="180000" cy="749"/>
            </a:xfrm>
            <a:prstGeom prst="straightConnector1">
              <a:avLst/>
            </a:prstGeom>
            <a:ln w="28575">
              <a:solidFill>
                <a:schemeClr val="accent3">
                  <a:lumMod val="20000"/>
                  <a:lumOff val="8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4" name="Conector de seta reta 13"/>
            <p:cNvCxnSpPr/>
            <p:nvPr/>
          </p:nvCxnSpPr>
          <p:spPr>
            <a:xfrm>
              <a:off x="4772958" y="1698249"/>
              <a:ext cx="180000" cy="749"/>
            </a:xfrm>
            <a:prstGeom prst="straightConnector1">
              <a:avLst/>
            </a:prstGeom>
            <a:ln w="28575">
              <a:solidFill>
                <a:schemeClr val="accent3">
                  <a:lumMod val="20000"/>
                  <a:lumOff val="8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5" name="Conector de seta reta 14"/>
            <p:cNvCxnSpPr/>
            <p:nvPr/>
          </p:nvCxnSpPr>
          <p:spPr>
            <a:xfrm>
              <a:off x="5906073" y="1698249"/>
              <a:ext cx="180000" cy="749"/>
            </a:xfrm>
            <a:prstGeom prst="straightConnector1">
              <a:avLst/>
            </a:prstGeom>
            <a:ln w="28575">
              <a:solidFill>
                <a:schemeClr val="accent3">
                  <a:lumMod val="20000"/>
                  <a:lumOff val="8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6" name="Conector de seta reta 15"/>
            <p:cNvCxnSpPr/>
            <p:nvPr/>
          </p:nvCxnSpPr>
          <p:spPr>
            <a:xfrm>
              <a:off x="3625358" y="2594234"/>
              <a:ext cx="180000" cy="749"/>
            </a:xfrm>
            <a:prstGeom prst="straightConnector1">
              <a:avLst/>
            </a:prstGeom>
            <a:ln w="28575">
              <a:solidFill>
                <a:schemeClr val="accent3">
                  <a:lumMod val="20000"/>
                  <a:lumOff val="8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7" name="Conector de seta reta 16"/>
            <p:cNvCxnSpPr/>
            <p:nvPr/>
          </p:nvCxnSpPr>
          <p:spPr>
            <a:xfrm>
              <a:off x="4765715" y="2592113"/>
              <a:ext cx="180000" cy="749"/>
            </a:xfrm>
            <a:prstGeom prst="straightConnector1">
              <a:avLst/>
            </a:prstGeom>
            <a:ln w="28575">
              <a:solidFill>
                <a:schemeClr val="accent3">
                  <a:lumMod val="20000"/>
                  <a:lumOff val="8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8" name="Conector de seta reta 17"/>
            <p:cNvCxnSpPr/>
            <p:nvPr/>
          </p:nvCxnSpPr>
          <p:spPr>
            <a:xfrm>
              <a:off x="5898830" y="2592113"/>
              <a:ext cx="180000" cy="749"/>
            </a:xfrm>
            <a:prstGeom prst="straightConnector1">
              <a:avLst/>
            </a:prstGeom>
            <a:ln w="28575">
              <a:solidFill>
                <a:schemeClr val="accent3">
                  <a:lumMod val="20000"/>
                  <a:lumOff val="8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25" name="Conector reto 24"/>
            <p:cNvCxnSpPr/>
            <p:nvPr/>
          </p:nvCxnSpPr>
          <p:spPr>
            <a:xfrm rot="5400000">
              <a:off x="6488371" y="2058668"/>
              <a:ext cx="152794" cy="787"/>
            </a:xfrm>
            <a:prstGeom prst="line">
              <a:avLst/>
            </a:prstGeom>
            <a:ln w="28575">
              <a:solidFill>
                <a:schemeClr val="accent3">
                  <a:lumMod val="20000"/>
                  <a:lumOff val="80000"/>
                </a:schemeClr>
              </a:solidFill>
              <a:bevel/>
            </a:ln>
          </p:spPr>
          <p:style>
            <a:lnRef idx="1">
              <a:schemeClr val="accent1"/>
            </a:lnRef>
            <a:fillRef idx="0">
              <a:schemeClr val="accent1"/>
            </a:fillRef>
            <a:effectRef idx="0">
              <a:schemeClr val="accent1"/>
            </a:effectRef>
            <a:fontRef idx="minor">
              <a:schemeClr val="tx1"/>
            </a:fontRef>
          </p:style>
        </p:cxnSp>
        <p:cxnSp>
          <p:nvCxnSpPr>
            <p:cNvPr id="27" name="Conector reto 26"/>
            <p:cNvCxnSpPr/>
            <p:nvPr/>
          </p:nvCxnSpPr>
          <p:spPr>
            <a:xfrm rot="10800000">
              <a:off x="3165030" y="2135458"/>
              <a:ext cx="3399344" cy="749"/>
            </a:xfrm>
            <a:prstGeom prst="line">
              <a:avLst/>
            </a:prstGeom>
            <a:ln w="28575">
              <a:solidFill>
                <a:schemeClr val="accent3">
                  <a:lumMod val="20000"/>
                  <a:lumOff val="80000"/>
                </a:schemeClr>
              </a:solidFill>
              <a:bevel/>
            </a:ln>
          </p:spPr>
          <p:style>
            <a:lnRef idx="1">
              <a:schemeClr val="accent1"/>
            </a:lnRef>
            <a:fillRef idx="0">
              <a:schemeClr val="accent1"/>
            </a:fillRef>
            <a:effectRef idx="0">
              <a:schemeClr val="accent1"/>
            </a:effectRef>
            <a:fontRef idx="minor">
              <a:schemeClr val="tx1"/>
            </a:fontRef>
          </p:style>
        </p:cxnSp>
        <p:cxnSp>
          <p:nvCxnSpPr>
            <p:cNvPr id="28" name="Conector reto 27"/>
            <p:cNvCxnSpPr/>
            <p:nvPr/>
          </p:nvCxnSpPr>
          <p:spPr>
            <a:xfrm rot="5400000">
              <a:off x="3089027" y="2194906"/>
              <a:ext cx="152794" cy="787"/>
            </a:xfrm>
            <a:prstGeom prst="line">
              <a:avLst/>
            </a:prstGeom>
            <a:ln w="28575">
              <a:solidFill>
                <a:schemeClr val="accent3">
                  <a:lumMod val="20000"/>
                  <a:lumOff val="80000"/>
                </a:schemeClr>
              </a:solidFill>
              <a:bevel/>
              <a:headEnd type="none" w="med" len="med"/>
              <a:tailEnd type="arrow" w="med" len="med"/>
            </a:ln>
          </p:spPr>
          <p:style>
            <a:lnRef idx="1">
              <a:schemeClr val="accent1"/>
            </a:lnRef>
            <a:fillRef idx="0">
              <a:schemeClr val="accent1"/>
            </a:fillRef>
            <a:effectRef idx="0">
              <a:schemeClr val="accent1"/>
            </a:effectRef>
            <a:fontRef idx="minor">
              <a:schemeClr val="tx1"/>
            </a:fontRef>
          </p:style>
        </p:cxnSp>
      </p:grpSp>
    </p:spTree>
  </p:cSld>
  <p:clrMapOvr>
    <a:masterClrMapping/>
  </p:clrMapOvr>
  <p:transition spd="med" advTm="1000">
    <p:fade/>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Projetar a rede: os comitês</a:t>
            </a:r>
            <a:endParaRPr lang="pt-BR" dirty="0"/>
          </a:p>
        </p:txBody>
      </p:sp>
      <p:sp>
        <p:nvSpPr>
          <p:cNvPr id="3" name="Espaço Reservado para Conteúdo 2"/>
          <p:cNvSpPr>
            <a:spLocks noGrp="1"/>
          </p:cNvSpPr>
          <p:nvPr>
            <p:ph idx="1"/>
          </p:nvPr>
        </p:nvSpPr>
        <p:spPr/>
        <p:txBody>
          <a:bodyPr/>
          <a:lstStyle/>
          <a:p>
            <a:endParaRPr lang="pt-BR" dirty="0" smtClean="0"/>
          </a:p>
          <a:p>
            <a:endParaRPr lang="pt-BR" dirty="0" smtClean="0"/>
          </a:p>
          <a:p>
            <a:endParaRPr lang="pt-BR" dirty="0" smtClean="0"/>
          </a:p>
          <a:p>
            <a:endParaRPr lang="pt-BR" sz="1800" dirty="0" smtClean="0"/>
          </a:p>
          <a:p>
            <a:pPr>
              <a:spcAft>
                <a:spcPts val="900"/>
              </a:spcAft>
            </a:pPr>
            <a:r>
              <a:rPr lang="pt-BR" dirty="0" smtClean="0"/>
              <a:t>Os comitês normalmente são compostos por voluntários. </a:t>
            </a:r>
            <a:r>
              <a:rPr lang="pt-BR" u="sng" dirty="0" smtClean="0"/>
              <a:t>Impor</a:t>
            </a:r>
            <a:r>
              <a:rPr lang="pt-BR" dirty="0" smtClean="0"/>
              <a:t> esta tarefa às pessoas não produz bons resultados – é necessário haver </a:t>
            </a:r>
            <a:r>
              <a:rPr lang="pt-BR" b="1" dirty="0" smtClean="0">
                <a:solidFill>
                  <a:srgbClr val="FFC000"/>
                </a:solidFill>
                <a:effectLst>
                  <a:outerShdw blurRad="38100" dist="38100" dir="2700000" algn="tl">
                    <a:srgbClr val="000000">
                      <a:alpha val="43137"/>
                    </a:srgbClr>
                  </a:outerShdw>
                </a:effectLst>
              </a:rPr>
              <a:t>compromisso espontâneo</a:t>
            </a:r>
            <a:r>
              <a:rPr lang="pt-BR" dirty="0" smtClean="0"/>
              <a:t>.</a:t>
            </a:r>
          </a:p>
          <a:p>
            <a:pPr>
              <a:spcAft>
                <a:spcPts val="900"/>
              </a:spcAft>
            </a:pPr>
            <a:r>
              <a:rPr lang="pt-BR" dirty="0" smtClean="0"/>
              <a:t>Treinar e motivar os membros dos comitês de análise de idéias é fundamental para o sucesso do programa.</a:t>
            </a:r>
          </a:p>
          <a:p>
            <a:r>
              <a:rPr lang="pt-BR" dirty="0" smtClean="0"/>
              <a:t>A rotatividade dos participantes deve ser pré-definida, evitando interrupções.</a:t>
            </a:r>
          </a:p>
        </p:txBody>
      </p:sp>
      <p:grpSp>
        <p:nvGrpSpPr>
          <p:cNvPr id="21" name="Grupo 20"/>
          <p:cNvGrpSpPr/>
          <p:nvPr/>
        </p:nvGrpSpPr>
        <p:grpSpPr>
          <a:xfrm>
            <a:off x="2704702" y="1428736"/>
            <a:ext cx="4320000" cy="1440000"/>
            <a:chOff x="2704702" y="1428736"/>
            <a:chExt cx="4320000" cy="1440000"/>
          </a:xfrm>
        </p:grpSpPr>
        <p:sp>
          <p:nvSpPr>
            <p:cNvPr id="4" name="Retângulo de cantos arredondados 3"/>
            <p:cNvSpPr/>
            <p:nvPr/>
          </p:nvSpPr>
          <p:spPr>
            <a:xfrm>
              <a:off x="3830574" y="1428736"/>
              <a:ext cx="927899" cy="543266"/>
            </a:xfrm>
            <a:prstGeom prst="roundRect">
              <a:avLst/>
            </a:prstGeom>
            <a:solidFill>
              <a:schemeClr val="accent3">
                <a:lumMod val="40000"/>
                <a:lumOff val="6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600" b="1" dirty="0" smtClean="0">
                  <a:solidFill>
                    <a:schemeClr val="tx2">
                      <a:lumMod val="50000"/>
                    </a:schemeClr>
                  </a:solidFill>
                </a:rPr>
                <a:t>CRIAÇÃO DE SEGMENTOS PARA AS INICIATIVAS DE INOVAÇÃO</a:t>
              </a:r>
              <a:endParaRPr lang="pt-BR" sz="600" b="1" dirty="0">
                <a:solidFill>
                  <a:schemeClr val="tx2">
                    <a:lumMod val="50000"/>
                  </a:schemeClr>
                </a:solidFill>
              </a:endParaRPr>
            </a:p>
          </p:txBody>
        </p:sp>
        <p:sp>
          <p:nvSpPr>
            <p:cNvPr id="5" name="Retângulo de cantos arredondados 4"/>
            <p:cNvSpPr/>
            <p:nvPr/>
          </p:nvSpPr>
          <p:spPr>
            <a:xfrm>
              <a:off x="4970932" y="1428736"/>
              <a:ext cx="927899" cy="543266"/>
            </a:xfrm>
            <a:prstGeom prst="roundRect">
              <a:avLst/>
            </a:prstGeom>
            <a:solidFill>
              <a:srgbClr val="FF00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600" b="1" dirty="0" smtClean="0">
                  <a:solidFill>
                    <a:schemeClr val="bg1"/>
                  </a:solidFill>
                </a:rPr>
                <a:t>NOMEAÇÃO DO(S) COMITÊ(S) DE ANÁLISE DE IDÉIAS</a:t>
              </a:r>
              <a:endParaRPr lang="pt-BR" sz="600" b="1" dirty="0">
                <a:solidFill>
                  <a:schemeClr val="bg1"/>
                </a:solidFill>
              </a:endParaRPr>
            </a:p>
          </p:txBody>
        </p:sp>
        <p:sp>
          <p:nvSpPr>
            <p:cNvPr id="6" name="Retângulo de cantos arredondados 5"/>
            <p:cNvSpPr/>
            <p:nvPr/>
          </p:nvSpPr>
          <p:spPr>
            <a:xfrm>
              <a:off x="6096803" y="1428736"/>
              <a:ext cx="927899" cy="543266"/>
            </a:xfrm>
            <a:prstGeom prst="roundRect">
              <a:avLst/>
            </a:prstGeom>
            <a:solidFill>
              <a:schemeClr val="accent3">
                <a:lumMod val="40000"/>
                <a:lumOff val="6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600" b="1" dirty="0" smtClean="0">
                  <a:solidFill>
                    <a:schemeClr val="tx2">
                      <a:lumMod val="50000"/>
                    </a:schemeClr>
                  </a:solidFill>
                </a:rPr>
                <a:t>RECEBIMENTO E ANÁLISE DAS  IDÉIAS</a:t>
              </a:r>
              <a:endParaRPr lang="pt-BR" sz="600" b="1" dirty="0">
                <a:solidFill>
                  <a:schemeClr val="tx2">
                    <a:lumMod val="50000"/>
                  </a:schemeClr>
                </a:solidFill>
              </a:endParaRPr>
            </a:p>
          </p:txBody>
        </p:sp>
        <p:sp>
          <p:nvSpPr>
            <p:cNvPr id="7" name="Retângulo de cantos arredondados 6"/>
            <p:cNvSpPr/>
            <p:nvPr/>
          </p:nvSpPr>
          <p:spPr>
            <a:xfrm>
              <a:off x="2704702" y="1428736"/>
              <a:ext cx="927899" cy="543266"/>
            </a:xfrm>
            <a:prstGeom prst="roundRect">
              <a:avLst/>
            </a:prstGeom>
            <a:solidFill>
              <a:schemeClr val="accent3">
                <a:lumMod val="40000"/>
                <a:lumOff val="6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600" b="1" dirty="0" smtClean="0">
                  <a:solidFill>
                    <a:schemeClr val="tx2">
                      <a:lumMod val="50000"/>
                    </a:schemeClr>
                  </a:solidFill>
                </a:rPr>
                <a:t>ESTABELECIMENTO DAS POLÍTICAS GERAIS</a:t>
              </a:r>
              <a:endParaRPr lang="pt-BR" sz="600" b="1" dirty="0">
                <a:solidFill>
                  <a:schemeClr val="tx2">
                    <a:lumMod val="50000"/>
                  </a:schemeClr>
                </a:solidFill>
              </a:endParaRPr>
            </a:p>
          </p:txBody>
        </p:sp>
        <p:sp>
          <p:nvSpPr>
            <p:cNvPr id="8" name="Retângulo de cantos arredondados 7"/>
            <p:cNvSpPr/>
            <p:nvPr/>
          </p:nvSpPr>
          <p:spPr>
            <a:xfrm>
              <a:off x="4970932" y="2291781"/>
              <a:ext cx="927899" cy="543266"/>
            </a:xfrm>
            <a:prstGeom prst="roundRect">
              <a:avLst/>
            </a:prstGeom>
            <a:solidFill>
              <a:schemeClr val="accent3">
                <a:lumMod val="40000"/>
                <a:lumOff val="6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600" b="1" dirty="0" smtClean="0">
                  <a:solidFill>
                    <a:schemeClr val="tx2">
                      <a:lumMod val="50000"/>
                    </a:schemeClr>
                  </a:solidFill>
                </a:rPr>
                <a:t>MEDIÇÃO DOS RESULTADOS REAIS DOS PROJETOS</a:t>
              </a:r>
              <a:endParaRPr lang="pt-BR" sz="600" b="1" dirty="0">
                <a:solidFill>
                  <a:schemeClr val="tx2">
                    <a:lumMod val="50000"/>
                  </a:schemeClr>
                </a:solidFill>
              </a:endParaRPr>
            </a:p>
          </p:txBody>
        </p:sp>
        <p:sp>
          <p:nvSpPr>
            <p:cNvPr id="9" name="Retângulo de cantos arredondados 8"/>
            <p:cNvSpPr/>
            <p:nvPr/>
          </p:nvSpPr>
          <p:spPr>
            <a:xfrm>
              <a:off x="6096803" y="2291781"/>
              <a:ext cx="927899" cy="543266"/>
            </a:xfrm>
            <a:prstGeom prst="roundRect">
              <a:avLst/>
            </a:prstGeom>
            <a:solidFill>
              <a:schemeClr val="accent3">
                <a:lumMod val="40000"/>
                <a:lumOff val="6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600" b="1" dirty="0" smtClean="0">
                  <a:solidFill>
                    <a:schemeClr val="tx2">
                      <a:lumMod val="50000"/>
                    </a:schemeClr>
                  </a:solidFill>
                </a:rPr>
                <a:t>PREMIAÇÃO</a:t>
              </a:r>
              <a:endParaRPr lang="pt-BR" sz="600" b="1" dirty="0">
                <a:solidFill>
                  <a:schemeClr val="tx2">
                    <a:lumMod val="50000"/>
                  </a:schemeClr>
                </a:solidFill>
              </a:endParaRPr>
            </a:p>
          </p:txBody>
        </p:sp>
        <p:sp>
          <p:nvSpPr>
            <p:cNvPr id="10" name="Retângulo de cantos arredondados 9"/>
            <p:cNvSpPr/>
            <p:nvPr/>
          </p:nvSpPr>
          <p:spPr>
            <a:xfrm>
              <a:off x="2704702" y="2325470"/>
              <a:ext cx="927899" cy="543266"/>
            </a:xfrm>
            <a:prstGeom prst="roundRect">
              <a:avLst/>
            </a:prstGeom>
            <a:solidFill>
              <a:schemeClr val="accent3">
                <a:lumMod val="40000"/>
                <a:lumOff val="6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600" b="1" dirty="0" smtClean="0">
                  <a:solidFill>
                    <a:schemeClr val="tx2">
                      <a:lumMod val="50000"/>
                    </a:schemeClr>
                  </a:solidFill>
                </a:rPr>
                <a:t>PROJEÇÃO DE RESULTADOS E ANÁLISE DE VIABILIDADE</a:t>
              </a:r>
              <a:endParaRPr lang="pt-BR" sz="600" b="1" dirty="0">
                <a:solidFill>
                  <a:schemeClr val="tx2">
                    <a:lumMod val="50000"/>
                  </a:schemeClr>
                </a:solidFill>
              </a:endParaRPr>
            </a:p>
          </p:txBody>
        </p:sp>
        <p:sp>
          <p:nvSpPr>
            <p:cNvPr id="11" name="Retângulo de cantos arredondados 10"/>
            <p:cNvSpPr/>
            <p:nvPr/>
          </p:nvSpPr>
          <p:spPr>
            <a:xfrm>
              <a:off x="3830574" y="2325470"/>
              <a:ext cx="927899" cy="543266"/>
            </a:xfrm>
            <a:prstGeom prst="roundRect">
              <a:avLst/>
            </a:prstGeom>
            <a:solidFill>
              <a:schemeClr val="accent3">
                <a:lumMod val="40000"/>
                <a:lumOff val="6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600" b="1" dirty="0" smtClean="0">
                  <a:solidFill>
                    <a:schemeClr val="tx2">
                      <a:lumMod val="50000"/>
                    </a:schemeClr>
                  </a:solidFill>
                </a:rPr>
                <a:t>IMPLANTAÇÃO</a:t>
              </a:r>
              <a:endParaRPr lang="pt-BR" sz="600" b="1" dirty="0">
                <a:solidFill>
                  <a:schemeClr val="tx2">
                    <a:lumMod val="50000"/>
                  </a:schemeClr>
                </a:solidFill>
              </a:endParaRPr>
            </a:p>
          </p:txBody>
        </p:sp>
        <p:cxnSp>
          <p:nvCxnSpPr>
            <p:cNvPr id="13" name="Conector de seta reta 12"/>
            <p:cNvCxnSpPr>
              <a:stCxn id="7" idx="3"/>
              <a:endCxn id="4" idx="1"/>
            </p:cNvCxnSpPr>
            <p:nvPr/>
          </p:nvCxnSpPr>
          <p:spPr>
            <a:xfrm>
              <a:off x="3632601" y="1700369"/>
              <a:ext cx="180000" cy="749"/>
            </a:xfrm>
            <a:prstGeom prst="straightConnector1">
              <a:avLst/>
            </a:prstGeom>
            <a:ln w="28575">
              <a:solidFill>
                <a:schemeClr val="accent3">
                  <a:lumMod val="20000"/>
                  <a:lumOff val="8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4" name="Conector de seta reta 13"/>
            <p:cNvCxnSpPr/>
            <p:nvPr/>
          </p:nvCxnSpPr>
          <p:spPr>
            <a:xfrm>
              <a:off x="4772958" y="1698249"/>
              <a:ext cx="180000" cy="749"/>
            </a:xfrm>
            <a:prstGeom prst="straightConnector1">
              <a:avLst/>
            </a:prstGeom>
            <a:ln w="28575">
              <a:solidFill>
                <a:schemeClr val="accent3">
                  <a:lumMod val="20000"/>
                  <a:lumOff val="8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5" name="Conector de seta reta 14"/>
            <p:cNvCxnSpPr/>
            <p:nvPr/>
          </p:nvCxnSpPr>
          <p:spPr>
            <a:xfrm>
              <a:off x="5906073" y="1698249"/>
              <a:ext cx="180000" cy="749"/>
            </a:xfrm>
            <a:prstGeom prst="straightConnector1">
              <a:avLst/>
            </a:prstGeom>
            <a:ln w="28575">
              <a:solidFill>
                <a:schemeClr val="accent3">
                  <a:lumMod val="20000"/>
                  <a:lumOff val="8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6" name="Conector de seta reta 15"/>
            <p:cNvCxnSpPr/>
            <p:nvPr/>
          </p:nvCxnSpPr>
          <p:spPr>
            <a:xfrm>
              <a:off x="3625358" y="2594234"/>
              <a:ext cx="180000" cy="749"/>
            </a:xfrm>
            <a:prstGeom prst="straightConnector1">
              <a:avLst/>
            </a:prstGeom>
            <a:ln w="28575">
              <a:solidFill>
                <a:schemeClr val="accent3">
                  <a:lumMod val="20000"/>
                  <a:lumOff val="8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7" name="Conector de seta reta 16"/>
            <p:cNvCxnSpPr/>
            <p:nvPr/>
          </p:nvCxnSpPr>
          <p:spPr>
            <a:xfrm>
              <a:off x="4765715" y="2592113"/>
              <a:ext cx="180000" cy="749"/>
            </a:xfrm>
            <a:prstGeom prst="straightConnector1">
              <a:avLst/>
            </a:prstGeom>
            <a:ln w="28575">
              <a:solidFill>
                <a:schemeClr val="accent3">
                  <a:lumMod val="20000"/>
                  <a:lumOff val="8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8" name="Conector de seta reta 17"/>
            <p:cNvCxnSpPr/>
            <p:nvPr/>
          </p:nvCxnSpPr>
          <p:spPr>
            <a:xfrm>
              <a:off x="5898830" y="2592113"/>
              <a:ext cx="180000" cy="749"/>
            </a:xfrm>
            <a:prstGeom prst="straightConnector1">
              <a:avLst/>
            </a:prstGeom>
            <a:ln w="28575">
              <a:solidFill>
                <a:schemeClr val="accent3">
                  <a:lumMod val="20000"/>
                  <a:lumOff val="8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25" name="Conector reto 24"/>
            <p:cNvCxnSpPr/>
            <p:nvPr/>
          </p:nvCxnSpPr>
          <p:spPr>
            <a:xfrm rot="5400000">
              <a:off x="6488371" y="2058668"/>
              <a:ext cx="152794" cy="787"/>
            </a:xfrm>
            <a:prstGeom prst="line">
              <a:avLst/>
            </a:prstGeom>
            <a:ln w="28575">
              <a:solidFill>
                <a:schemeClr val="accent3">
                  <a:lumMod val="20000"/>
                  <a:lumOff val="80000"/>
                </a:schemeClr>
              </a:solidFill>
              <a:bevel/>
            </a:ln>
          </p:spPr>
          <p:style>
            <a:lnRef idx="1">
              <a:schemeClr val="accent1"/>
            </a:lnRef>
            <a:fillRef idx="0">
              <a:schemeClr val="accent1"/>
            </a:fillRef>
            <a:effectRef idx="0">
              <a:schemeClr val="accent1"/>
            </a:effectRef>
            <a:fontRef idx="minor">
              <a:schemeClr val="tx1"/>
            </a:fontRef>
          </p:style>
        </p:cxnSp>
        <p:cxnSp>
          <p:nvCxnSpPr>
            <p:cNvPr id="27" name="Conector reto 26"/>
            <p:cNvCxnSpPr/>
            <p:nvPr/>
          </p:nvCxnSpPr>
          <p:spPr>
            <a:xfrm rot="10800000">
              <a:off x="3165030" y="2135458"/>
              <a:ext cx="3399344" cy="749"/>
            </a:xfrm>
            <a:prstGeom prst="line">
              <a:avLst/>
            </a:prstGeom>
            <a:ln w="28575">
              <a:solidFill>
                <a:schemeClr val="accent3">
                  <a:lumMod val="20000"/>
                  <a:lumOff val="80000"/>
                </a:schemeClr>
              </a:solidFill>
              <a:bevel/>
            </a:ln>
          </p:spPr>
          <p:style>
            <a:lnRef idx="1">
              <a:schemeClr val="accent1"/>
            </a:lnRef>
            <a:fillRef idx="0">
              <a:schemeClr val="accent1"/>
            </a:fillRef>
            <a:effectRef idx="0">
              <a:schemeClr val="accent1"/>
            </a:effectRef>
            <a:fontRef idx="minor">
              <a:schemeClr val="tx1"/>
            </a:fontRef>
          </p:style>
        </p:cxnSp>
        <p:cxnSp>
          <p:nvCxnSpPr>
            <p:cNvPr id="28" name="Conector reto 27"/>
            <p:cNvCxnSpPr/>
            <p:nvPr/>
          </p:nvCxnSpPr>
          <p:spPr>
            <a:xfrm rot="5400000">
              <a:off x="3089027" y="2194906"/>
              <a:ext cx="152794" cy="787"/>
            </a:xfrm>
            <a:prstGeom prst="line">
              <a:avLst/>
            </a:prstGeom>
            <a:ln w="28575">
              <a:solidFill>
                <a:schemeClr val="accent3">
                  <a:lumMod val="20000"/>
                  <a:lumOff val="80000"/>
                </a:schemeClr>
              </a:solidFill>
              <a:bevel/>
              <a:headEnd type="none" w="med" len="med"/>
              <a:tailEnd type="arrow" w="med" len="med"/>
            </a:ln>
          </p:spPr>
          <p:style>
            <a:lnRef idx="1">
              <a:schemeClr val="accent1"/>
            </a:lnRef>
            <a:fillRef idx="0">
              <a:schemeClr val="accent1"/>
            </a:fillRef>
            <a:effectRef idx="0">
              <a:schemeClr val="accent1"/>
            </a:effectRef>
            <a:fontRef idx="minor">
              <a:schemeClr val="tx1"/>
            </a:fontRef>
          </p:style>
        </p:cxnSp>
      </p:grpSp>
    </p:spTree>
  </p:cSld>
  <p:clrMapOvr>
    <a:masterClrMapping/>
  </p:clrMapOvr>
  <p:transition spd="med" advTm="17000">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p:txBody>
          <a:bodyPr/>
          <a:lstStyle/>
          <a:p>
            <a:r>
              <a:rPr lang="pt-BR" dirty="0" smtClean="0"/>
              <a:t>O que é inovação participativa?</a:t>
            </a:r>
            <a:endParaRPr lang="pt-BR" dirty="0"/>
          </a:p>
        </p:txBody>
      </p:sp>
      <p:sp>
        <p:nvSpPr>
          <p:cNvPr id="5" name="Espaço Reservado para Conteúdo 4"/>
          <p:cNvSpPr>
            <a:spLocks noGrp="1"/>
          </p:cNvSpPr>
          <p:nvPr>
            <p:ph idx="1"/>
          </p:nvPr>
        </p:nvSpPr>
        <p:spPr/>
        <p:txBody>
          <a:bodyPr/>
          <a:lstStyle/>
          <a:p>
            <a:pPr marL="0" indent="0"/>
            <a:r>
              <a:rPr lang="pt-BR" dirty="0" smtClean="0"/>
              <a:t>É um processo organizado de colaboração que incentiva as pessoas a somarem esforços em prol do desenvolvimento de todos:</a:t>
            </a:r>
          </a:p>
          <a:p>
            <a:pPr marL="1077913" lvl="1" indent="-334963"/>
            <a:r>
              <a:rPr lang="pt-BR" dirty="0" smtClean="0">
                <a:solidFill>
                  <a:srgbClr val="FFFF66"/>
                </a:solidFill>
              </a:rPr>
              <a:t>A organização e seus proprietários</a:t>
            </a:r>
          </a:p>
        </p:txBody>
      </p:sp>
    </p:spTree>
  </p:cSld>
  <p:clrMapOvr>
    <a:masterClrMapping/>
  </p:clrMapOvr>
  <p:transition spd="med" advTm="2000">
    <p:fade/>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Projetar a rede: cadastrar as idéias</a:t>
            </a:r>
            <a:endParaRPr lang="pt-BR" dirty="0"/>
          </a:p>
        </p:txBody>
      </p:sp>
      <p:sp>
        <p:nvSpPr>
          <p:cNvPr id="3" name="Espaço Reservado para Conteúdo 2"/>
          <p:cNvSpPr>
            <a:spLocks noGrp="1"/>
          </p:cNvSpPr>
          <p:nvPr>
            <p:ph idx="1"/>
          </p:nvPr>
        </p:nvSpPr>
        <p:spPr/>
        <p:txBody>
          <a:bodyPr/>
          <a:lstStyle/>
          <a:p>
            <a:endParaRPr lang="pt-BR" dirty="0" smtClean="0"/>
          </a:p>
          <a:p>
            <a:endParaRPr lang="pt-BR" dirty="0" smtClean="0"/>
          </a:p>
          <a:p>
            <a:endParaRPr lang="pt-BR" dirty="0" smtClean="0"/>
          </a:p>
          <a:p>
            <a:endParaRPr lang="pt-BR" sz="1800" dirty="0" smtClean="0"/>
          </a:p>
          <a:p>
            <a:r>
              <a:rPr lang="pt-BR" dirty="0" smtClean="0"/>
              <a:t>Todas as idéias devem ser cadastradas em algum tipo de sistema de recebimento e separação por segmento: intranet, formulários, etc.</a:t>
            </a:r>
          </a:p>
        </p:txBody>
      </p:sp>
      <p:grpSp>
        <p:nvGrpSpPr>
          <p:cNvPr id="21" name="Grupo 20"/>
          <p:cNvGrpSpPr/>
          <p:nvPr/>
        </p:nvGrpSpPr>
        <p:grpSpPr>
          <a:xfrm>
            <a:off x="2704702" y="1428736"/>
            <a:ext cx="4320000" cy="1440000"/>
            <a:chOff x="2704702" y="1428736"/>
            <a:chExt cx="4320000" cy="1440000"/>
          </a:xfrm>
        </p:grpSpPr>
        <p:sp>
          <p:nvSpPr>
            <p:cNvPr id="4" name="Retângulo de cantos arredondados 3"/>
            <p:cNvSpPr/>
            <p:nvPr/>
          </p:nvSpPr>
          <p:spPr>
            <a:xfrm>
              <a:off x="3830574" y="1428736"/>
              <a:ext cx="927899" cy="543266"/>
            </a:xfrm>
            <a:prstGeom prst="roundRect">
              <a:avLst/>
            </a:prstGeom>
            <a:solidFill>
              <a:schemeClr val="accent3">
                <a:lumMod val="40000"/>
                <a:lumOff val="6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600" b="1" dirty="0" smtClean="0">
                  <a:solidFill>
                    <a:schemeClr val="tx2">
                      <a:lumMod val="50000"/>
                    </a:schemeClr>
                  </a:solidFill>
                </a:rPr>
                <a:t>CRIAÇÃO DE SEGMENTOS PARA AS INICIATIVAS DE INOVAÇÃO</a:t>
              </a:r>
              <a:endParaRPr lang="pt-BR" sz="600" b="1" dirty="0">
                <a:solidFill>
                  <a:schemeClr val="tx2">
                    <a:lumMod val="50000"/>
                  </a:schemeClr>
                </a:solidFill>
              </a:endParaRPr>
            </a:p>
          </p:txBody>
        </p:sp>
        <p:sp>
          <p:nvSpPr>
            <p:cNvPr id="5" name="Retângulo de cantos arredondados 4"/>
            <p:cNvSpPr/>
            <p:nvPr/>
          </p:nvSpPr>
          <p:spPr>
            <a:xfrm>
              <a:off x="4970932" y="1428736"/>
              <a:ext cx="927899" cy="543266"/>
            </a:xfrm>
            <a:prstGeom prst="roundRect">
              <a:avLst/>
            </a:prstGeom>
            <a:solidFill>
              <a:schemeClr val="accent3">
                <a:lumMod val="40000"/>
                <a:lumOff val="6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600" b="1" dirty="0" smtClean="0">
                  <a:solidFill>
                    <a:schemeClr val="tx2">
                      <a:lumMod val="50000"/>
                    </a:schemeClr>
                  </a:solidFill>
                </a:rPr>
                <a:t>NOMEAÇÃO DO(S) COMITÊ(S) DE ANÁLISE DE IDÉIAS</a:t>
              </a:r>
              <a:endParaRPr lang="pt-BR" sz="600" b="1" dirty="0">
                <a:solidFill>
                  <a:schemeClr val="tx2">
                    <a:lumMod val="50000"/>
                  </a:schemeClr>
                </a:solidFill>
              </a:endParaRPr>
            </a:p>
          </p:txBody>
        </p:sp>
        <p:sp>
          <p:nvSpPr>
            <p:cNvPr id="6" name="Retângulo de cantos arredondados 5"/>
            <p:cNvSpPr/>
            <p:nvPr/>
          </p:nvSpPr>
          <p:spPr>
            <a:xfrm>
              <a:off x="6096803" y="1428736"/>
              <a:ext cx="927899" cy="543266"/>
            </a:xfrm>
            <a:prstGeom prst="roundRect">
              <a:avLst/>
            </a:prstGeom>
            <a:solidFill>
              <a:srgbClr val="FF00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600" b="1" dirty="0" smtClean="0">
                  <a:solidFill>
                    <a:schemeClr val="bg1"/>
                  </a:solidFill>
                </a:rPr>
                <a:t>RECEBIMENTO E ANÁLISE DAS  IDÉIAS</a:t>
              </a:r>
              <a:endParaRPr lang="pt-BR" sz="600" b="1" dirty="0">
                <a:solidFill>
                  <a:schemeClr val="bg1"/>
                </a:solidFill>
              </a:endParaRPr>
            </a:p>
          </p:txBody>
        </p:sp>
        <p:sp>
          <p:nvSpPr>
            <p:cNvPr id="7" name="Retângulo de cantos arredondados 6"/>
            <p:cNvSpPr/>
            <p:nvPr/>
          </p:nvSpPr>
          <p:spPr>
            <a:xfrm>
              <a:off x="2704702" y="1428736"/>
              <a:ext cx="927899" cy="543266"/>
            </a:xfrm>
            <a:prstGeom prst="roundRect">
              <a:avLst/>
            </a:prstGeom>
            <a:solidFill>
              <a:schemeClr val="accent3">
                <a:lumMod val="40000"/>
                <a:lumOff val="6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600" b="1" dirty="0" smtClean="0">
                  <a:solidFill>
                    <a:schemeClr val="tx2">
                      <a:lumMod val="50000"/>
                    </a:schemeClr>
                  </a:solidFill>
                </a:rPr>
                <a:t>ESTABELECIMENTO DAS POLÍTICAS GERAIS</a:t>
              </a:r>
              <a:endParaRPr lang="pt-BR" sz="600" b="1" dirty="0">
                <a:solidFill>
                  <a:schemeClr val="tx2">
                    <a:lumMod val="50000"/>
                  </a:schemeClr>
                </a:solidFill>
              </a:endParaRPr>
            </a:p>
          </p:txBody>
        </p:sp>
        <p:sp>
          <p:nvSpPr>
            <p:cNvPr id="8" name="Retângulo de cantos arredondados 7"/>
            <p:cNvSpPr/>
            <p:nvPr/>
          </p:nvSpPr>
          <p:spPr>
            <a:xfrm>
              <a:off x="4970932" y="2291781"/>
              <a:ext cx="927899" cy="543266"/>
            </a:xfrm>
            <a:prstGeom prst="roundRect">
              <a:avLst/>
            </a:prstGeom>
            <a:solidFill>
              <a:schemeClr val="accent3">
                <a:lumMod val="40000"/>
                <a:lumOff val="6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600" b="1" dirty="0" smtClean="0">
                  <a:solidFill>
                    <a:schemeClr val="tx2">
                      <a:lumMod val="50000"/>
                    </a:schemeClr>
                  </a:solidFill>
                </a:rPr>
                <a:t>MEDIÇÃO DOS RESULTADOS REAIS DOS PROJETOS</a:t>
              </a:r>
              <a:endParaRPr lang="pt-BR" sz="600" b="1" dirty="0">
                <a:solidFill>
                  <a:schemeClr val="tx2">
                    <a:lumMod val="50000"/>
                  </a:schemeClr>
                </a:solidFill>
              </a:endParaRPr>
            </a:p>
          </p:txBody>
        </p:sp>
        <p:sp>
          <p:nvSpPr>
            <p:cNvPr id="9" name="Retângulo de cantos arredondados 8"/>
            <p:cNvSpPr/>
            <p:nvPr/>
          </p:nvSpPr>
          <p:spPr>
            <a:xfrm>
              <a:off x="6096803" y="2291781"/>
              <a:ext cx="927899" cy="543266"/>
            </a:xfrm>
            <a:prstGeom prst="roundRect">
              <a:avLst/>
            </a:prstGeom>
            <a:solidFill>
              <a:schemeClr val="accent3">
                <a:lumMod val="40000"/>
                <a:lumOff val="6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600" b="1" dirty="0" smtClean="0">
                  <a:solidFill>
                    <a:schemeClr val="tx2">
                      <a:lumMod val="50000"/>
                    </a:schemeClr>
                  </a:solidFill>
                </a:rPr>
                <a:t>PREMIAÇÃO</a:t>
              </a:r>
              <a:endParaRPr lang="pt-BR" sz="600" b="1" dirty="0">
                <a:solidFill>
                  <a:schemeClr val="tx2">
                    <a:lumMod val="50000"/>
                  </a:schemeClr>
                </a:solidFill>
              </a:endParaRPr>
            </a:p>
          </p:txBody>
        </p:sp>
        <p:sp>
          <p:nvSpPr>
            <p:cNvPr id="10" name="Retângulo de cantos arredondados 9"/>
            <p:cNvSpPr/>
            <p:nvPr/>
          </p:nvSpPr>
          <p:spPr>
            <a:xfrm>
              <a:off x="2704702" y="2325470"/>
              <a:ext cx="927899" cy="543266"/>
            </a:xfrm>
            <a:prstGeom prst="roundRect">
              <a:avLst/>
            </a:prstGeom>
            <a:solidFill>
              <a:schemeClr val="accent3">
                <a:lumMod val="40000"/>
                <a:lumOff val="6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600" b="1" dirty="0" smtClean="0">
                  <a:solidFill>
                    <a:schemeClr val="tx2">
                      <a:lumMod val="50000"/>
                    </a:schemeClr>
                  </a:solidFill>
                </a:rPr>
                <a:t>PROJEÇÃO DE RESULTADOS E ANÁLISE DE VIABILIDADE</a:t>
              </a:r>
              <a:endParaRPr lang="pt-BR" sz="600" b="1" dirty="0">
                <a:solidFill>
                  <a:schemeClr val="tx2">
                    <a:lumMod val="50000"/>
                  </a:schemeClr>
                </a:solidFill>
              </a:endParaRPr>
            </a:p>
          </p:txBody>
        </p:sp>
        <p:sp>
          <p:nvSpPr>
            <p:cNvPr id="11" name="Retângulo de cantos arredondados 10"/>
            <p:cNvSpPr/>
            <p:nvPr/>
          </p:nvSpPr>
          <p:spPr>
            <a:xfrm>
              <a:off x="3830574" y="2325470"/>
              <a:ext cx="927899" cy="543266"/>
            </a:xfrm>
            <a:prstGeom prst="roundRect">
              <a:avLst/>
            </a:prstGeom>
            <a:solidFill>
              <a:schemeClr val="accent3">
                <a:lumMod val="40000"/>
                <a:lumOff val="6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600" b="1" dirty="0" smtClean="0">
                  <a:solidFill>
                    <a:schemeClr val="tx2">
                      <a:lumMod val="50000"/>
                    </a:schemeClr>
                  </a:solidFill>
                </a:rPr>
                <a:t>IMPLANTAÇÃO</a:t>
              </a:r>
              <a:endParaRPr lang="pt-BR" sz="600" b="1" dirty="0">
                <a:solidFill>
                  <a:schemeClr val="tx2">
                    <a:lumMod val="50000"/>
                  </a:schemeClr>
                </a:solidFill>
              </a:endParaRPr>
            </a:p>
          </p:txBody>
        </p:sp>
        <p:cxnSp>
          <p:nvCxnSpPr>
            <p:cNvPr id="13" name="Conector de seta reta 12"/>
            <p:cNvCxnSpPr>
              <a:stCxn id="7" idx="3"/>
              <a:endCxn id="4" idx="1"/>
            </p:cNvCxnSpPr>
            <p:nvPr/>
          </p:nvCxnSpPr>
          <p:spPr>
            <a:xfrm>
              <a:off x="3632601" y="1700369"/>
              <a:ext cx="180000" cy="749"/>
            </a:xfrm>
            <a:prstGeom prst="straightConnector1">
              <a:avLst/>
            </a:prstGeom>
            <a:ln w="28575">
              <a:solidFill>
                <a:schemeClr val="accent3">
                  <a:lumMod val="20000"/>
                  <a:lumOff val="8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4" name="Conector de seta reta 13"/>
            <p:cNvCxnSpPr/>
            <p:nvPr/>
          </p:nvCxnSpPr>
          <p:spPr>
            <a:xfrm>
              <a:off x="4772958" y="1698249"/>
              <a:ext cx="180000" cy="749"/>
            </a:xfrm>
            <a:prstGeom prst="straightConnector1">
              <a:avLst/>
            </a:prstGeom>
            <a:ln w="28575">
              <a:solidFill>
                <a:schemeClr val="accent3">
                  <a:lumMod val="20000"/>
                  <a:lumOff val="8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5" name="Conector de seta reta 14"/>
            <p:cNvCxnSpPr/>
            <p:nvPr/>
          </p:nvCxnSpPr>
          <p:spPr>
            <a:xfrm>
              <a:off x="5906073" y="1698249"/>
              <a:ext cx="180000" cy="749"/>
            </a:xfrm>
            <a:prstGeom prst="straightConnector1">
              <a:avLst/>
            </a:prstGeom>
            <a:ln w="28575">
              <a:solidFill>
                <a:schemeClr val="accent3">
                  <a:lumMod val="20000"/>
                  <a:lumOff val="8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6" name="Conector de seta reta 15"/>
            <p:cNvCxnSpPr/>
            <p:nvPr/>
          </p:nvCxnSpPr>
          <p:spPr>
            <a:xfrm>
              <a:off x="3625358" y="2594234"/>
              <a:ext cx="180000" cy="749"/>
            </a:xfrm>
            <a:prstGeom prst="straightConnector1">
              <a:avLst/>
            </a:prstGeom>
            <a:ln w="28575">
              <a:solidFill>
                <a:schemeClr val="accent3">
                  <a:lumMod val="20000"/>
                  <a:lumOff val="8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7" name="Conector de seta reta 16"/>
            <p:cNvCxnSpPr/>
            <p:nvPr/>
          </p:nvCxnSpPr>
          <p:spPr>
            <a:xfrm>
              <a:off x="4765715" y="2592113"/>
              <a:ext cx="180000" cy="749"/>
            </a:xfrm>
            <a:prstGeom prst="straightConnector1">
              <a:avLst/>
            </a:prstGeom>
            <a:ln w="28575">
              <a:solidFill>
                <a:schemeClr val="accent3">
                  <a:lumMod val="20000"/>
                  <a:lumOff val="8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8" name="Conector de seta reta 17"/>
            <p:cNvCxnSpPr/>
            <p:nvPr/>
          </p:nvCxnSpPr>
          <p:spPr>
            <a:xfrm>
              <a:off x="5898830" y="2592113"/>
              <a:ext cx="180000" cy="749"/>
            </a:xfrm>
            <a:prstGeom prst="straightConnector1">
              <a:avLst/>
            </a:prstGeom>
            <a:ln w="28575">
              <a:solidFill>
                <a:schemeClr val="accent3">
                  <a:lumMod val="20000"/>
                  <a:lumOff val="8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25" name="Conector reto 24"/>
            <p:cNvCxnSpPr/>
            <p:nvPr/>
          </p:nvCxnSpPr>
          <p:spPr>
            <a:xfrm rot="5400000">
              <a:off x="6488371" y="2058668"/>
              <a:ext cx="152794" cy="787"/>
            </a:xfrm>
            <a:prstGeom prst="line">
              <a:avLst/>
            </a:prstGeom>
            <a:ln w="28575">
              <a:solidFill>
                <a:schemeClr val="accent3">
                  <a:lumMod val="20000"/>
                  <a:lumOff val="80000"/>
                </a:schemeClr>
              </a:solidFill>
              <a:bevel/>
            </a:ln>
          </p:spPr>
          <p:style>
            <a:lnRef idx="1">
              <a:schemeClr val="accent1"/>
            </a:lnRef>
            <a:fillRef idx="0">
              <a:schemeClr val="accent1"/>
            </a:fillRef>
            <a:effectRef idx="0">
              <a:schemeClr val="accent1"/>
            </a:effectRef>
            <a:fontRef idx="minor">
              <a:schemeClr val="tx1"/>
            </a:fontRef>
          </p:style>
        </p:cxnSp>
        <p:cxnSp>
          <p:nvCxnSpPr>
            <p:cNvPr id="27" name="Conector reto 26"/>
            <p:cNvCxnSpPr/>
            <p:nvPr/>
          </p:nvCxnSpPr>
          <p:spPr>
            <a:xfrm rot="10800000">
              <a:off x="3165030" y="2135458"/>
              <a:ext cx="3399344" cy="749"/>
            </a:xfrm>
            <a:prstGeom prst="line">
              <a:avLst/>
            </a:prstGeom>
            <a:ln w="28575">
              <a:solidFill>
                <a:schemeClr val="accent3">
                  <a:lumMod val="20000"/>
                  <a:lumOff val="80000"/>
                </a:schemeClr>
              </a:solidFill>
              <a:bevel/>
            </a:ln>
          </p:spPr>
          <p:style>
            <a:lnRef idx="1">
              <a:schemeClr val="accent1"/>
            </a:lnRef>
            <a:fillRef idx="0">
              <a:schemeClr val="accent1"/>
            </a:fillRef>
            <a:effectRef idx="0">
              <a:schemeClr val="accent1"/>
            </a:effectRef>
            <a:fontRef idx="minor">
              <a:schemeClr val="tx1"/>
            </a:fontRef>
          </p:style>
        </p:cxnSp>
        <p:cxnSp>
          <p:nvCxnSpPr>
            <p:cNvPr id="28" name="Conector reto 27"/>
            <p:cNvCxnSpPr/>
            <p:nvPr/>
          </p:nvCxnSpPr>
          <p:spPr>
            <a:xfrm rot="5400000">
              <a:off x="3089027" y="2194906"/>
              <a:ext cx="152794" cy="787"/>
            </a:xfrm>
            <a:prstGeom prst="line">
              <a:avLst/>
            </a:prstGeom>
            <a:ln w="28575">
              <a:solidFill>
                <a:schemeClr val="accent3">
                  <a:lumMod val="20000"/>
                  <a:lumOff val="80000"/>
                </a:schemeClr>
              </a:solidFill>
              <a:bevel/>
              <a:headEnd type="none" w="med" len="med"/>
              <a:tailEnd type="arrow" w="med" len="med"/>
            </a:ln>
          </p:spPr>
          <p:style>
            <a:lnRef idx="1">
              <a:schemeClr val="accent1"/>
            </a:lnRef>
            <a:fillRef idx="0">
              <a:schemeClr val="accent1"/>
            </a:fillRef>
            <a:effectRef idx="0">
              <a:schemeClr val="accent1"/>
            </a:effectRef>
            <a:fontRef idx="minor">
              <a:schemeClr val="tx1"/>
            </a:fontRef>
          </p:style>
        </p:cxnSp>
      </p:grpSp>
    </p:spTree>
  </p:cSld>
  <p:clrMapOvr>
    <a:masterClrMapping/>
  </p:clrMapOvr>
  <p:transition spd="med" advTm="8000">
    <p:fade/>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Projetar a rede: cadastrar as idéias</a:t>
            </a:r>
            <a:endParaRPr lang="pt-BR" dirty="0"/>
          </a:p>
        </p:txBody>
      </p:sp>
      <p:sp>
        <p:nvSpPr>
          <p:cNvPr id="3" name="Espaço Reservado para Conteúdo 2"/>
          <p:cNvSpPr>
            <a:spLocks noGrp="1"/>
          </p:cNvSpPr>
          <p:nvPr>
            <p:ph idx="1"/>
          </p:nvPr>
        </p:nvSpPr>
        <p:spPr/>
        <p:txBody>
          <a:bodyPr/>
          <a:lstStyle/>
          <a:p>
            <a:endParaRPr lang="pt-BR" dirty="0" smtClean="0"/>
          </a:p>
          <a:p>
            <a:endParaRPr lang="pt-BR" dirty="0" smtClean="0"/>
          </a:p>
          <a:p>
            <a:endParaRPr lang="pt-BR" dirty="0" smtClean="0"/>
          </a:p>
          <a:p>
            <a:endParaRPr lang="pt-BR" sz="1800" dirty="0" smtClean="0"/>
          </a:p>
          <a:p>
            <a:r>
              <a:rPr lang="pt-BR" dirty="0" smtClean="0"/>
              <a:t>Todas as idéias devem ser cadastradas em algum tipo de sistema de recebimento e separação por segmento: intranet, formulários, etc.</a:t>
            </a:r>
          </a:p>
          <a:p>
            <a:r>
              <a:rPr lang="pt-BR" dirty="0" smtClean="0"/>
              <a:t>Os comitês analisarão preliminarmente cada idéia para decidir se irão convertê-las em projetos ou se irão arquivá-las. </a:t>
            </a:r>
            <a:r>
              <a:rPr lang="pt-BR" b="1" dirty="0" smtClean="0">
                <a:solidFill>
                  <a:srgbClr val="FF0000"/>
                </a:solidFill>
                <a:effectLst>
                  <a:outerShdw blurRad="38100" dist="38100" dir="2700000" algn="tl">
                    <a:srgbClr val="000000">
                      <a:alpha val="43137"/>
                    </a:srgbClr>
                  </a:outerShdw>
                </a:effectLst>
              </a:rPr>
              <a:t>Dar </a:t>
            </a:r>
            <a:r>
              <a:rPr lang="pt-BR" b="1" i="1" dirty="0" smtClean="0">
                <a:solidFill>
                  <a:srgbClr val="FF0000"/>
                </a:solidFill>
                <a:effectLst>
                  <a:outerShdw blurRad="38100" dist="38100" dir="2700000" algn="tl">
                    <a:srgbClr val="000000">
                      <a:alpha val="43137"/>
                    </a:srgbClr>
                  </a:outerShdw>
                </a:effectLst>
              </a:rPr>
              <a:t>feedback</a:t>
            </a:r>
            <a:r>
              <a:rPr lang="pt-BR" b="1" dirty="0" smtClean="0">
                <a:solidFill>
                  <a:srgbClr val="FF0000"/>
                </a:solidFill>
                <a:effectLst>
                  <a:outerShdw blurRad="38100" dist="38100" dir="2700000" algn="tl">
                    <a:srgbClr val="000000">
                      <a:alpha val="43137"/>
                    </a:srgbClr>
                  </a:outerShdw>
                </a:effectLst>
              </a:rPr>
              <a:t> aos autores é mandatório, não importa se uma idéia será ou não aproveitada.</a:t>
            </a:r>
          </a:p>
        </p:txBody>
      </p:sp>
      <p:grpSp>
        <p:nvGrpSpPr>
          <p:cNvPr id="21" name="Grupo 20"/>
          <p:cNvGrpSpPr/>
          <p:nvPr/>
        </p:nvGrpSpPr>
        <p:grpSpPr>
          <a:xfrm>
            <a:off x="2704702" y="1428736"/>
            <a:ext cx="4320000" cy="1440000"/>
            <a:chOff x="2704702" y="1428736"/>
            <a:chExt cx="4320000" cy="1440000"/>
          </a:xfrm>
        </p:grpSpPr>
        <p:sp>
          <p:nvSpPr>
            <p:cNvPr id="4" name="Retângulo de cantos arredondados 3"/>
            <p:cNvSpPr/>
            <p:nvPr/>
          </p:nvSpPr>
          <p:spPr>
            <a:xfrm>
              <a:off x="3830574" y="1428736"/>
              <a:ext cx="927899" cy="543266"/>
            </a:xfrm>
            <a:prstGeom prst="roundRect">
              <a:avLst/>
            </a:prstGeom>
            <a:solidFill>
              <a:schemeClr val="accent3">
                <a:lumMod val="40000"/>
                <a:lumOff val="6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600" b="1" dirty="0" smtClean="0">
                  <a:solidFill>
                    <a:schemeClr val="tx2">
                      <a:lumMod val="50000"/>
                    </a:schemeClr>
                  </a:solidFill>
                </a:rPr>
                <a:t>CRIAÇÃO DE SEGMENTOS PARA AS INICIATIVAS DE INOVAÇÃO</a:t>
              </a:r>
              <a:endParaRPr lang="pt-BR" sz="600" b="1" dirty="0">
                <a:solidFill>
                  <a:schemeClr val="tx2">
                    <a:lumMod val="50000"/>
                  </a:schemeClr>
                </a:solidFill>
              </a:endParaRPr>
            </a:p>
          </p:txBody>
        </p:sp>
        <p:sp>
          <p:nvSpPr>
            <p:cNvPr id="5" name="Retângulo de cantos arredondados 4"/>
            <p:cNvSpPr/>
            <p:nvPr/>
          </p:nvSpPr>
          <p:spPr>
            <a:xfrm>
              <a:off x="4970932" y="1428736"/>
              <a:ext cx="927899" cy="543266"/>
            </a:xfrm>
            <a:prstGeom prst="roundRect">
              <a:avLst/>
            </a:prstGeom>
            <a:solidFill>
              <a:schemeClr val="accent3">
                <a:lumMod val="40000"/>
                <a:lumOff val="6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600" b="1" dirty="0" smtClean="0">
                  <a:solidFill>
                    <a:schemeClr val="tx2">
                      <a:lumMod val="50000"/>
                    </a:schemeClr>
                  </a:solidFill>
                </a:rPr>
                <a:t>NOMEAÇÃO DO(S) COMITÊ(S) DE ANÁLISE DE IDÉIAS</a:t>
              </a:r>
              <a:endParaRPr lang="pt-BR" sz="600" b="1" dirty="0">
                <a:solidFill>
                  <a:schemeClr val="tx2">
                    <a:lumMod val="50000"/>
                  </a:schemeClr>
                </a:solidFill>
              </a:endParaRPr>
            </a:p>
          </p:txBody>
        </p:sp>
        <p:sp>
          <p:nvSpPr>
            <p:cNvPr id="6" name="Retângulo de cantos arredondados 5"/>
            <p:cNvSpPr/>
            <p:nvPr/>
          </p:nvSpPr>
          <p:spPr>
            <a:xfrm>
              <a:off x="6096803" y="1428736"/>
              <a:ext cx="927899" cy="543266"/>
            </a:xfrm>
            <a:prstGeom prst="roundRect">
              <a:avLst/>
            </a:prstGeom>
            <a:solidFill>
              <a:srgbClr val="FF00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600" b="1" dirty="0" smtClean="0">
                  <a:solidFill>
                    <a:schemeClr val="bg1"/>
                  </a:solidFill>
                </a:rPr>
                <a:t>RECEBIMENTO E ANÁLISE DAS  IDÉIAS</a:t>
              </a:r>
              <a:endParaRPr lang="pt-BR" sz="600" b="1" dirty="0">
                <a:solidFill>
                  <a:schemeClr val="bg1"/>
                </a:solidFill>
              </a:endParaRPr>
            </a:p>
          </p:txBody>
        </p:sp>
        <p:sp>
          <p:nvSpPr>
            <p:cNvPr id="7" name="Retângulo de cantos arredondados 6"/>
            <p:cNvSpPr/>
            <p:nvPr/>
          </p:nvSpPr>
          <p:spPr>
            <a:xfrm>
              <a:off x="2704702" y="1428736"/>
              <a:ext cx="927899" cy="543266"/>
            </a:xfrm>
            <a:prstGeom prst="roundRect">
              <a:avLst/>
            </a:prstGeom>
            <a:solidFill>
              <a:schemeClr val="accent3">
                <a:lumMod val="40000"/>
                <a:lumOff val="6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600" b="1" dirty="0" smtClean="0">
                  <a:solidFill>
                    <a:schemeClr val="tx2">
                      <a:lumMod val="50000"/>
                    </a:schemeClr>
                  </a:solidFill>
                </a:rPr>
                <a:t>ESTABELECIMENTO DAS POLÍTICAS GERAIS</a:t>
              </a:r>
              <a:endParaRPr lang="pt-BR" sz="600" b="1" dirty="0">
                <a:solidFill>
                  <a:schemeClr val="tx2">
                    <a:lumMod val="50000"/>
                  </a:schemeClr>
                </a:solidFill>
              </a:endParaRPr>
            </a:p>
          </p:txBody>
        </p:sp>
        <p:sp>
          <p:nvSpPr>
            <p:cNvPr id="8" name="Retângulo de cantos arredondados 7"/>
            <p:cNvSpPr/>
            <p:nvPr/>
          </p:nvSpPr>
          <p:spPr>
            <a:xfrm>
              <a:off x="4970932" y="2291781"/>
              <a:ext cx="927899" cy="543266"/>
            </a:xfrm>
            <a:prstGeom prst="roundRect">
              <a:avLst/>
            </a:prstGeom>
            <a:solidFill>
              <a:schemeClr val="accent3">
                <a:lumMod val="40000"/>
                <a:lumOff val="6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600" b="1" dirty="0" smtClean="0">
                  <a:solidFill>
                    <a:schemeClr val="tx2">
                      <a:lumMod val="50000"/>
                    </a:schemeClr>
                  </a:solidFill>
                </a:rPr>
                <a:t>MEDIÇÃO DOS RESULTADOS REAIS DOS PROJETOS</a:t>
              </a:r>
              <a:endParaRPr lang="pt-BR" sz="600" b="1" dirty="0">
                <a:solidFill>
                  <a:schemeClr val="tx2">
                    <a:lumMod val="50000"/>
                  </a:schemeClr>
                </a:solidFill>
              </a:endParaRPr>
            </a:p>
          </p:txBody>
        </p:sp>
        <p:sp>
          <p:nvSpPr>
            <p:cNvPr id="9" name="Retângulo de cantos arredondados 8"/>
            <p:cNvSpPr/>
            <p:nvPr/>
          </p:nvSpPr>
          <p:spPr>
            <a:xfrm>
              <a:off x="6096803" y="2291781"/>
              <a:ext cx="927899" cy="543266"/>
            </a:xfrm>
            <a:prstGeom prst="roundRect">
              <a:avLst/>
            </a:prstGeom>
            <a:solidFill>
              <a:schemeClr val="accent3">
                <a:lumMod val="40000"/>
                <a:lumOff val="6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600" b="1" dirty="0" smtClean="0">
                  <a:solidFill>
                    <a:schemeClr val="tx2">
                      <a:lumMod val="50000"/>
                    </a:schemeClr>
                  </a:solidFill>
                </a:rPr>
                <a:t>PREMIAÇÃO</a:t>
              </a:r>
              <a:endParaRPr lang="pt-BR" sz="600" b="1" dirty="0">
                <a:solidFill>
                  <a:schemeClr val="tx2">
                    <a:lumMod val="50000"/>
                  </a:schemeClr>
                </a:solidFill>
              </a:endParaRPr>
            </a:p>
          </p:txBody>
        </p:sp>
        <p:sp>
          <p:nvSpPr>
            <p:cNvPr id="10" name="Retângulo de cantos arredondados 9"/>
            <p:cNvSpPr/>
            <p:nvPr/>
          </p:nvSpPr>
          <p:spPr>
            <a:xfrm>
              <a:off x="2704702" y="2325470"/>
              <a:ext cx="927899" cy="543266"/>
            </a:xfrm>
            <a:prstGeom prst="roundRect">
              <a:avLst/>
            </a:prstGeom>
            <a:solidFill>
              <a:schemeClr val="accent3">
                <a:lumMod val="40000"/>
                <a:lumOff val="6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600" b="1" dirty="0" smtClean="0">
                  <a:solidFill>
                    <a:schemeClr val="tx2">
                      <a:lumMod val="50000"/>
                    </a:schemeClr>
                  </a:solidFill>
                </a:rPr>
                <a:t>PROJEÇÃO DE RESULTADOS E ANÁLISE DE VIABILIDADE</a:t>
              </a:r>
              <a:endParaRPr lang="pt-BR" sz="600" b="1" dirty="0">
                <a:solidFill>
                  <a:schemeClr val="tx2">
                    <a:lumMod val="50000"/>
                  </a:schemeClr>
                </a:solidFill>
              </a:endParaRPr>
            </a:p>
          </p:txBody>
        </p:sp>
        <p:sp>
          <p:nvSpPr>
            <p:cNvPr id="11" name="Retângulo de cantos arredondados 10"/>
            <p:cNvSpPr/>
            <p:nvPr/>
          </p:nvSpPr>
          <p:spPr>
            <a:xfrm>
              <a:off x="3830574" y="2325470"/>
              <a:ext cx="927899" cy="543266"/>
            </a:xfrm>
            <a:prstGeom prst="roundRect">
              <a:avLst/>
            </a:prstGeom>
            <a:solidFill>
              <a:schemeClr val="accent3">
                <a:lumMod val="40000"/>
                <a:lumOff val="6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600" b="1" dirty="0" smtClean="0">
                  <a:solidFill>
                    <a:schemeClr val="tx2">
                      <a:lumMod val="50000"/>
                    </a:schemeClr>
                  </a:solidFill>
                </a:rPr>
                <a:t>IMPLANTAÇÃO</a:t>
              </a:r>
              <a:endParaRPr lang="pt-BR" sz="600" b="1" dirty="0">
                <a:solidFill>
                  <a:schemeClr val="tx2">
                    <a:lumMod val="50000"/>
                  </a:schemeClr>
                </a:solidFill>
              </a:endParaRPr>
            </a:p>
          </p:txBody>
        </p:sp>
        <p:cxnSp>
          <p:nvCxnSpPr>
            <p:cNvPr id="13" name="Conector de seta reta 12"/>
            <p:cNvCxnSpPr>
              <a:stCxn id="7" idx="3"/>
              <a:endCxn id="4" idx="1"/>
            </p:cNvCxnSpPr>
            <p:nvPr/>
          </p:nvCxnSpPr>
          <p:spPr>
            <a:xfrm>
              <a:off x="3632601" y="1700369"/>
              <a:ext cx="180000" cy="749"/>
            </a:xfrm>
            <a:prstGeom prst="straightConnector1">
              <a:avLst/>
            </a:prstGeom>
            <a:ln w="28575">
              <a:solidFill>
                <a:schemeClr val="accent3">
                  <a:lumMod val="20000"/>
                  <a:lumOff val="8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4" name="Conector de seta reta 13"/>
            <p:cNvCxnSpPr/>
            <p:nvPr/>
          </p:nvCxnSpPr>
          <p:spPr>
            <a:xfrm>
              <a:off x="4772958" y="1698249"/>
              <a:ext cx="180000" cy="749"/>
            </a:xfrm>
            <a:prstGeom prst="straightConnector1">
              <a:avLst/>
            </a:prstGeom>
            <a:ln w="28575">
              <a:solidFill>
                <a:schemeClr val="accent3">
                  <a:lumMod val="20000"/>
                  <a:lumOff val="8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5" name="Conector de seta reta 14"/>
            <p:cNvCxnSpPr/>
            <p:nvPr/>
          </p:nvCxnSpPr>
          <p:spPr>
            <a:xfrm>
              <a:off x="5906073" y="1698249"/>
              <a:ext cx="180000" cy="749"/>
            </a:xfrm>
            <a:prstGeom prst="straightConnector1">
              <a:avLst/>
            </a:prstGeom>
            <a:ln w="28575">
              <a:solidFill>
                <a:schemeClr val="accent3">
                  <a:lumMod val="20000"/>
                  <a:lumOff val="8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6" name="Conector de seta reta 15"/>
            <p:cNvCxnSpPr/>
            <p:nvPr/>
          </p:nvCxnSpPr>
          <p:spPr>
            <a:xfrm>
              <a:off x="3625358" y="2594234"/>
              <a:ext cx="180000" cy="749"/>
            </a:xfrm>
            <a:prstGeom prst="straightConnector1">
              <a:avLst/>
            </a:prstGeom>
            <a:ln w="28575">
              <a:solidFill>
                <a:schemeClr val="accent3">
                  <a:lumMod val="20000"/>
                  <a:lumOff val="8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7" name="Conector de seta reta 16"/>
            <p:cNvCxnSpPr/>
            <p:nvPr/>
          </p:nvCxnSpPr>
          <p:spPr>
            <a:xfrm>
              <a:off x="4765715" y="2592113"/>
              <a:ext cx="180000" cy="749"/>
            </a:xfrm>
            <a:prstGeom prst="straightConnector1">
              <a:avLst/>
            </a:prstGeom>
            <a:ln w="28575">
              <a:solidFill>
                <a:schemeClr val="accent3">
                  <a:lumMod val="20000"/>
                  <a:lumOff val="8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8" name="Conector de seta reta 17"/>
            <p:cNvCxnSpPr/>
            <p:nvPr/>
          </p:nvCxnSpPr>
          <p:spPr>
            <a:xfrm>
              <a:off x="5898830" y="2592113"/>
              <a:ext cx="180000" cy="749"/>
            </a:xfrm>
            <a:prstGeom prst="straightConnector1">
              <a:avLst/>
            </a:prstGeom>
            <a:ln w="28575">
              <a:solidFill>
                <a:schemeClr val="accent3">
                  <a:lumMod val="20000"/>
                  <a:lumOff val="8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25" name="Conector reto 24"/>
            <p:cNvCxnSpPr/>
            <p:nvPr/>
          </p:nvCxnSpPr>
          <p:spPr>
            <a:xfrm rot="5400000">
              <a:off x="6488371" y="2058668"/>
              <a:ext cx="152794" cy="787"/>
            </a:xfrm>
            <a:prstGeom prst="line">
              <a:avLst/>
            </a:prstGeom>
            <a:ln w="28575">
              <a:solidFill>
                <a:schemeClr val="accent3">
                  <a:lumMod val="20000"/>
                  <a:lumOff val="80000"/>
                </a:schemeClr>
              </a:solidFill>
              <a:bevel/>
            </a:ln>
          </p:spPr>
          <p:style>
            <a:lnRef idx="1">
              <a:schemeClr val="accent1"/>
            </a:lnRef>
            <a:fillRef idx="0">
              <a:schemeClr val="accent1"/>
            </a:fillRef>
            <a:effectRef idx="0">
              <a:schemeClr val="accent1"/>
            </a:effectRef>
            <a:fontRef idx="minor">
              <a:schemeClr val="tx1"/>
            </a:fontRef>
          </p:style>
        </p:cxnSp>
        <p:cxnSp>
          <p:nvCxnSpPr>
            <p:cNvPr id="27" name="Conector reto 26"/>
            <p:cNvCxnSpPr/>
            <p:nvPr/>
          </p:nvCxnSpPr>
          <p:spPr>
            <a:xfrm rot="10800000">
              <a:off x="3165030" y="2135458"/>
              <a:ext cx="3399344" cy="749"/>
            </a:xfrm>
            <a:prstGeom prst="line">
              <a:avLst/>
            </a:prstGeom>
            <a:ln w="28575">
              <a:solidFill>
                <a:schemeClr val="accent3">
                  <a:lumMod val="20000"/>
                  <a:lumOff val="80000"/>
                </a:schemeClr>
              </a:solidFill>
              <a:bevel/>
            </a:ln>
          </p:spPr>
          <p:style>
            <a:lnRef idx="1">
              <a:schemeClr val="accent1"/>
            </a:lnRef>
            <a:fillRef idx="0">
              <a:schemeClr val="accent1"/>
            </a:fillRef>
            <a:effectRef idx="0">
              <a:schemeClr val="accent1"/>
            </a:effectRef>
            <a:fontRef idx="minor">
              <a:schemeClr val="tx1"/>
            </a:fontRef>
          </p:style>
        </p:cxnSp>
        <p:cxnSp>
          <p:nvCxnSpPr>
            <p:cNvPr id="28" name="Conector reto 27"/>
            <p:cNvCxnSpPr/>
            <p:nvPr/>
          </p:nvCxnSpPr>
          <p:spPr>
            <a:xfrm rot="5400000">
              <a:off x="3089027" y="2194906"/>
              <a:ext cx="152794" cy="787"/>
            </a:xfrm>
            <a:prstGeom prst="line">
              <a:avLst/>
            </a:prstGeom>
            <a:ln w="28575">
              <a:solidFill>
                <a:schemeClr val="accent3">
                  <a:lumMod val="20000"/>
                  <a:lumOff val="80000"/>
                </a:schemeClr>
              </a:solidFill>
              <a:bevel/>
              <a:headEnd type="none" w="med" len="med"/>
              <a:tailEnd type="arrow" w="med" len="med"/>
            </a:ln>
          </p:spPr>
          <p:style>
            <a:lnRef idx="1">
              <a:schemeClr val="accent1"/>
            </a:lnRef>
            <a:fillRef idx="0">
              <a:schemeClr val="accent1"/>
            </a:fillRef>
            <a:effectRef idx="0">
              <a:schemeClr val="accent1"/>
            </a:effectRef>
            <a:fontRef idx="minor">
              <a:schemeClr val="tx1"/>
            </a:fontRef>
          </p:style>
        </p:cxnSp>
      </p:grpSp>
    </p:spTree>
  </p:cSld>
  <p:clrMapOvr>
    <a:masterClrMapping/>
  </p:clrMapOvr>
  <p:transition spd="med" advTm="9000">
    <p:fade/>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Projetar a rede: projetar benefícios</a:t>
            </a:r>
            <a:endParaRPr lang="pt-BR" dirty="0"/>
          </a:p>
        </p:txBody>
      </p:sp>
      <p:sp>
        <p:nvSpPr>
          <p:cNvPr id="3" name="Espaço Reservado para Conteúdo 2"/>
          <p:cNvSpPr>
            <a:spLocks noGrp="1"/>
          </p:cNvSpPr>
          <p:nvPr>
            <p:ph idx="1"/>
          </p:nvPr>
        </p:nvSpPr>
        <p:spPr/>
        <p:txBody>
          <a:bodyPr/>
          <a:lstStyle/>
          <a:p>
            <a:endParaRPr lang="pt-BR" dirty="0" smtClean="0"/>
          </a:p>
          <a:p>
            <a:endParaRPr lang="pt-BR" dirty="0" smtClean="0"/>
          </a:p>
          <a:p>
            <a:endParaRPr lang="pt-BR" dirty="0" smtClean="0"/>
          </a:p>
          <a:p>
            <a:endParaRPr lang="pt-BR" sz="1800" dirty="0" smtClean="0"/>
          </a:p>
          <a:p>
            <a:pPr>
              <a:spcAft>
                <a:spcPts val="900"/>
              </a:spcAft>
            </a:pPr>
            <a:r>
              <a:rPr lang="pt-BR" dirty="0" smtClean="0"/>
              <a:t>A projeção dos resultados das iniciativas aprovadas exige técnica apurada e instrumentos de análise adequados.</a:t>
            </a:r>
          </a:p>
          <a:p>
            <a:pPr>
              <a:spcAft>
                <a:spcPts val="900"/>
              </a:spcAft>
            </a:pPr>
            <a:r>
              <a:rPr lang="pt-BR" dirty="0" smtClean="0"/>
              <a:t>As projeções irão subsidiar a análise de </a:t>
            </a:r>
            <a:r>
              <a:rPr lang="pt-BR" i="1" dirty="0" err="1" smtClean="0"/>
              <a:t>payback</a:t>
            </a:r>
            <a:r>
              <a:rPr lang="pt-BR" dirty="0" smtClean="0"/>
              <a:t> das idéias convertidas em projetos.</a:t>
            </a:r>
          </a:p>
        </p:txBody>
      </p:sp>
      <p:grpSp>
        <p:nvGrpSpPr>
          <p:cNvPr id="21" name="Grupo 20"/>
          <p:cNvGrpSpPr/>
          <p:nvPr/>
        </p:nvGrpSpPr>
        <p:grpSpPr>
          <a:xfrm>
            <a:off x="2704702" y="1428736"/>
            <a:ext cx="4320000" cy="1440000"/>
            <a:chOff x="2704702" y="1428736"/>
            <a:chExt cx="4320000" cy="1440000"/>
          </a:xfrm>
        </p:grpSpPr>
        <p:sp>
          <p:nvSpPr>
            <p:cNvPr id="4" name="Retângulo de cantos arredondados 3"/>
            <p:cNvSpPr/>
            <p:nvPr/>
          </p:nvSpPr>
          <p:spPr>
            <a:xfrm>
              <a:off x="3830574" y="1428736"/>
              <a:ext cx="927899" cy="543266"/>
            </a:xfrm>
            <a:prstGeom prst="roundRect">
              <a:avLst/>
            </a:prstGeom>
            <a:solidFill>
              <a:schemeClr val="accent3">
                <a:lumMod val="40000"/>
                <a:lumOff val="6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600" b="1" dirty="0" smtClean="0">
                  <a:solidFill>
                    <a:schemeClr val="tx2">
                      <a:lumMod val="50000"/>
                    </a:schemeClr>
                  </a:solidFill>
                </a:rPr>
                <a:t>CRIAÇÃO DE SEGMENTOS PARA AS INICIATIVAS DE INOVAÇÃO</a:t>
              </a:r>
              <a:endParaRPr lang="pt-BR" sz="600" b="1" dirty="0">
                <a:solidFill>
                  <a:schemeClr val="tx2">
                    <a:lumMod val="50000"/>
                  </a:schemeClr>
                </a:solidFill>
              </a:endParaRPr>
            </a:p>
          </p:txBody>
        </p:sp>
        <p:sp>
          <p:nvSpPr>
            <p:cNvPr id="5" name="Retângulo de cantos arredondados 4"/>
            <p:cNvSpPr/>
            <p:nvPr/>
          </p:nvSpPr>
          <p:spPr>
            <a:xfrm>
              <a:off x="4970932" y="1428736"/>
              <a:ext cx="927899" cy="543266"/>
            </a:xfrm>
            <a:prstGeom prst="roundRect">
              <a:avLst/>
            </a:prstGeom>
            <a:solidFill>
              <a:schemeClr val="accent3">
                <a:lumMod val="40000"/>
                <a:lumOff val="6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600" b="1" dirty="0" smtClean="0">
                  <a:solidFill>
                    <a:schemeClr val="tx2">
                      <a:lumMod val="50000"/>
                    </a:schemeClr>
                  </a:solidFill>
                </a:rPr>
                <a:t>NOMEAÇÃO DO(S) COMITÊ(S) DE ANÁLISE DE IDÉIAS</a:t>
              </a:r>
              <a:endParaRPr lang="pt-BR" sz="600" b="1" dirty="0">
                <a:solidFill>
                  <a:schemeClr val="tx2">
                    <a:lumMod val="50000"/>
                  </a:schemeClr>
                </a:solidFill>
              </a:endParaRPr>
            </a:p>
          </p:txBody>
        </p:sp>
        <p:sp>
          <p:nvSpPr>
            <p:cNvPr id="6" name="Retângulo de cantos arredondados 5"/>
            <p:cNvSpPr/>
            <p:nvPr/>
          </p:nvSpPr>
          <p:spPr>
            <a:xfrm>
              <a:off x="6096803" y="1428736"/>
              <a:ext cx="927899" cy="543266"/>
            </a:xfrm>
            <a:prstGeom prst="roundRect">
              <a:avLst/>
            </a:prstGeom>
            <a:solidFill>
              <a:schemeClr val="accent3">
                <a:lumMod val="40000"/>
                <a:lumOff val="6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600" b="1" dirty="0" smtClean="0">
                  <a:solidFill>
                    <a:schemeClr val="tx2">
                      <a:lumMod val="50000"/>
                    </a:schemeClr>
                  </a:solidFill>
                </a:rPr>
                <a:t>RECEBIMENTO E ANÁLISE DAS  IDÉIAS</a:t>
              </a:r>
              <a:endParaRPr lang="pt-BR" sz="600" b="1" dirty="0">
                <a:solidFill>
                  <a:schemeClr val="tx2">
                    <a:lumMod val="50000"/>
                  </a:schemeClr>
                </a:solidFill>
              </a:endParaRPr>
            </a:p>
          </p:txBody>
        </p:sp>
        <p:sp>
          <p:nvSpPr>
            <p:cNvPr id="7" name="Retângulo de cantos arredondados 6"/>
            <p:cNvSpPr/>
            <p:nvPr/>
          </p:nvSpPr>
          <p:spPr>
            <a:xfrm>
              <a:off x="2704702" y="1428736"/>
              <a:ext cx="927899" cy="543266"/>
            </a:xfrm>
            <a:prstGeom prst="roundRect">
              <a:avLst/>
            </a:prstGeom>
            <a:solidFill>
              <a:schemeClr val="accent3">
                <a:lumMod val="40000"/>
                <a:lumOff val="6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600" b="1" dirty="0" smtClean="0">
                  <a:solidFill>
                    <a:schemeClr val="tx2">
                      <a:lumMod val="50000"/>
                    </a:schemeClr>
                  </a:solidFill>
                </a:rPr>
                <a:t>ESTABELECIMENTO DAS POLÍTICAS GERAIS</a:t>
              </a:r>
              <a:endParaRPr lang="pt-BR" sz="600" b="1" dirty="0">
                <a:solidFill>
                  <a:schemeClr val="tx2">
                    <a:lumMod val="50000"/>
                  </a:schemeClr>
                </a:solidFill>
              </a:endParaRPr>
            </a:p>
          </p:txBody>
        </p:sp>
        <p:sp>
          <p:nvSpPr>
            <p:cNvPr id="8" name="Retângulo de cantos arredondados 7"/>
            <p:cNvSpPr/>
            <p:nvPr/>
          </p:nvSpPr>
          <p:spPr>
            <a:xfrm>
              <a:off x="4970932" y="2291781"/>
              <a:ext cx="927899" cy="543266"/>
            </a:xfrm>
            <a:prstGeom prst="roundRect">
              <a:avLst/>
            </a:prstGeom>
            <a:solidFill>
              <a:schemeClr val="accent3">
                <a:lumMod val="40000"/>
                <a:lumOff val="6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600" b="1" dirty="0" smtClean="0">
                  <a:solidFill>
                    <a:schemeClr val="tx2">
                      <a:lumMod val="50000"/>
                    </a:schemeClr>
                  </a:solidFill>
                </a:rPr>
                <a:t>MEDIÇÃO DOS RESULTADOS REAIS DOS PROJETOS</a:t>
              </a:r>
              <a:endParaRPr lang="pt-BR" sz="600" b="1" dirty="0">
                <a:solidFill>
                  <a:schemeClr val="tx2">
                    <a:lumMod val="50000"/>
                  </a:schemeClr>
                </a:solidFill>
              </a:endParaRPr>
            </a:p>
          </p:txBody>
        </p:sp>
        <p:sp>
          <p:nvSpPr>
            <p:cNvPr id="9" name="Retângulo de cantos arredondados 8"/>
            <p:cNvSpPr/>
            <p:nvPr/>
          </p:nvSpPr>
          <p:spPr>
            <a:xfrm>
              <a:off x="6096803" y="2291781"/>
              <a:ext cx="927899" cy="543266"/>
            </a:xfrm>
            <a:prstGeom prst="roundRect">
              <a:avLst/>
            </a:prstGeom>
            <a:solidFill>
              <a:schemeClr val="accent3">
                <a:lumMod val="40000"/>
                <a:lumOff val="6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600" b="1" dirty="0" smtClean="0">
                  <a:solidFill>
                    <a:schemeClr val="tx2">
                      <a:lumMod val="50000"/>
                    </a:schemeClr>
                  </a:solidFill>
                </a:rPr>
                <a:t>PREMIAÇÃO</a:t>
              </a:r>
              <a:endParaRPr lang="pt-BR" sz="600" b="1" dirty="0">
                <a:solidFill>
                  <a:schemeClr val="tx2">
                    <a:lumMod val="50000"/>
                  </a:schemeClr>
                </a:solidFill>
              </a:endParaRPr>
            </a:p>
          </p:txBody>
        </p:sp>
        <p:sp>
          <p:nvSpPr>
            <p:cNvPr id="10" name="Retângulo de cantos arredondados 9"/>
            <p:cNvSpPr/>
            <p:nvPr/>
          </p:nvSpPr>
          <p:spPr>
            <a:xfrm>
              <a:off x="2704702" y="2325470"/>
              <a:ext cx="927899" cy="543266"/>
            </a:xfrm>
            <a:prstGeom prst="roundRect">
              <a:avLst/>
            </a:prstGeom>
            <a:solidFill>
              <a:srgbClr val="FF00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600" b="1" dirty="0" smtClean="0">
                  <a:solidFill>
                    <a:schemeClr val="bg1"/>
                  </a:solidFill>
                </a:rPr>
                <a:t>PROJEÇÃO DE RESULTADOS E ANÁLISE DE VIABILIDADE</a:t>
              </a:r>
              <a:endParaRPr lang="pt-BR" sz="600" b="1" dirty="0">
                <a:solidFill>
                  <a:schemeClr val="bg1"/>
                </a:solidFill>
              </a:endParaRPr>
            </a:p>
          </p:txBody>
        </p:sp>
        <p:sp>
          <p:nvSpPr>
            <p:cNvPr id="11" name="Retângulo de cantos arredondados 10"/>
            <p:cNvSpPr/>
            <p:nvPr/>
          </p:nvSpPr>
          <p:spPr>
            <a:xfrm>
              <a:off x="3830574" y="2325470"/>
              <a:ext cx="927899" cy="543266"/>
            </a:xfrm>
            <a:prstGeom prst="roundRect">
              <a:avLst/>
            </a:prstGeom>
            <a:solidFill>
              <a:schemeClr val="accent3">
                <a:lumMod val="40000"/>
                <a:lumOff val="6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600" b="1" dirty="0" smtClean="0">
                  <a:solidFill>
                    <a:schemeClr val="tx2">
                      <a:lumMod val="50000"/>
                    </a:schemeClr>
                  </a:solidFill>
                </a:rPr>
                <a:t>IMPLANTAÇÃO</a:t>
              </a:r>
              <a:endParaRPr lang="pt-BR" sz="600" b="1" dirty="0">
                <a:solidFill>
                  <a:schemeClr val="tx2">
                    <a:lumMod val="50000"/>
                  </a:schemeClr>
                </a:solidFill>
              </a:endParaRPr>
            </a:p>
          </p:txBody>
        </p:sp>
        <p:cxnSp>
          <p:nvCxnSpPr>
            <p:cNvPr id="13" name="Conector de seta reta 12"/>
            <p:cNvCxnSpPr>
              <a:stCxn id="7" idx="3"/>
              <a:endCxn id="4" idx="1"/>
            </p:cNvCxnSpPr>
            <p:nvPr/>
          </p:nvCxnSpPr>
          <p:spPr>
            <a:xfrm>
              <a:off x="3632601" y="1700369"/>
              <a:ext cx="180000" cy="749"/>
            </a:xfrm>
            <a:prstGeom prst="straightConnector1">
              <a:avLst/>
            </a:prstGeom>
            <a:ln w="28575">
              <a:solidFill>
                <a:schemeClr val="accent3">
                  <a:lumMod val="20000"/>
                  <a:lumOff val="8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4" name="Conector de seta reta 13"/>
            <p:cNvCxnSpPr/>
            <p:nvPr/>
          </p:nvCxnSpPr>
          <p:spPr>
            <a:xfrm>
              <a:off x="4772958" y="1698249"/>
              <a:ext cx="180000" cy="749"/>
            </a:xfrm>
            <a:prstGeom prst="straightConnector1">
              <a:avLst/>
            </a:prstGeom>
            <a:ln w="28575">
              <a:solidFill>
                <a:schemeClr val="accent3">
                  <a:lumMod val="20000"/>
                  <a:lumOff val="8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5" name="Conector de seta reta 14"/>
            <p:cNvCxnSpPr/>
            <p:nvPr/>
          </p:nvCxnSpPr>
          <p:spPr>
            <a:xfrm>
              <a:off x="5906073" y="1698249"/>
              <a:ext cx="180000" cy="749"/>
            </a:xfrm>
            <a:prstGeom prst="straightConnector1">
              <a:avLst/>
            </a:prstGeom>
            <a:ln w="28575">
              <a:solidFill>
                <a:schemeClr val="accent3">
                  <a:lumMod val="20000"/>
                  <a:lumOff val="8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6" name="Conector de seta reta 15"/>
            <p:cNvCxnSpPr/>
            <p:nvPr/>
          </p:nvCxnSpPr>
          <p:spPr>
            <a:xfrm>
              <a:off x="3625358" y="2594234"/>
              <a:ext cx="180000" cy="749"/>
            </a:xfrm>
            <a:prstGeom prst="straightConnector1">
              <a:avLst/>
            </a:prstGeom>
            <a:ln w="28575">
              <a:solidFill>
                <a:schemeClr val="accent3">
                  <a:lumMod val="20000"/>
                  <a:lumOff val="8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7" name="Conector de seta reta 16"/>
            <p:cNvCxnSpPr/>
            <p:nvPr/>
          </p:nvCxnSpPr>
          <p:spPr>
            <a:xfrm>
              <a:off x="4765715" y="2592113"/>
              <a:ext cx="180000" cy="749"/>
            </a:xfrm>
            <a:prstGeom prst="straightConnector1">
              <a:avLst/>
            </a:prstGeom>
            <a:ln w="28575">
              <a:solidFill>
                <a:schemeClr val="accent3">
                  <a:lumMod val="20000"/>
                  <a:lumOff val="8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8" name="Conector de seta reta 17"/>
            <p:cNvCxnSpPr/>
            <p:nvPr/>
          </p:nvCxnSpPr>
          <p:spPr>
            <a:xfrm>
              <a:off x="5898830" y="2592113"/>
              <a:ext cx="180000" cy="749"/>
            </a:xfrm>
            <a:prstGeom prst="straightConnector1">
              <a:avLst/>
            </a:prstGeom>
            <a:ln w="28575">
              <a:solidFill>
                <a:schemeClr val="accent3">
                  <a:lumMod val="20000"/>
                  <a:lumOff val="8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25" name="Conector reto 24"/>
            <p:cNvCxnSpPr/>
            <p:nvPr/>
          </p:nvCxnSpPr>
          <p:spPr>
            <a:xfrm rot="5400000">
              <a:off x="6488371" y="2058668"/>
              <a:ext cx="152794" cy="787"/>
            </a:xfrm>
            <a:prstGeom prst="line">
              <a:avLst/>
            </a:prstGeom>
            <a:ln w="28575">
              <a:solidFill>
                <a:schemeClr val="accent3">
                  <a:lumMod val="20000"/>
                  <a:lumOff val="80000"/>
                </a:schemeClr>
              </a:solidFill>
              <a:bevel/>
            </a:ln>
          </p:spPr>
          <p:style>
            <a:lnRef idx="1">
              <a:schemeClr val="accent1"/>
            </a:lnRef>
            <a:fillRef idx="0">
              <a:schemeClr val="accent1"/>
            </a:fillRef>
            <a:effectRef idx="0">
              <a:schemeClr val="accent1"/>
            </a:effectRef>
            <a:fontRef idx="minor">
              <a:schemeClr val="tx1"/>
            </a:fontRef>
          </p:style>
        </p:cxnSp>
        <p:cxnSp>
          <p:nvCxnSpPr>
            <p:cNvPr id="27" name="Conector reto 26"/>
            <p:cNvCxnSpPr/>
            <p:nvPr/>
          </p:nvCxnSpPr>
          <p:spPr>
            <a:xfrm rot="10800000">
              <a:off x="3165030" y="2135458"/>
              <a:ext cx="3399344" cy="749"/>
            </a:xfrm>
            <a:prstGeom prst="line">
              <a:avLst/>
            </a:prstGeom>
            <a:ln w="28575">
              <a:solidFill>
                <a:schemeClr val="accent3">
                  <a:lumMod val="20000"/>
                  <a:lumOff val="80000"/>
                </a:schemeClr>
              </a:solidFill>
              <a:bevel/>
            </a:ln>
          </p:spPr>
          <p:style>
            <a:lnRef idx="1">
              <a:schemeClr val="accent1"/>
            </a:lnRef>
            <a:fillRef idx="0">
              <a:schemeClr val="accent1"/>
            </a:fillRef>
            <a:effectRef idx="0">
              <a:schemeClr val="accent1"/>
            </a:effectRef>
            <a:fontRef idx="minor">
              <a:schemeClr val="tx1"/>
            </a:fontRef>
          </p:style>
        </p:cxnSp>
        <p:cxnSp>
          <p:nvCxnSpPr>
            <p:cNvPr id="28" name="Conector reto 27"/>
            <p:cNvCxnSpPr/>
            <p:nvPr/>
          </p:nvCxnSpPr>
          <p:spPr>
            <a:xfrm rot="5400000">
              <a:off x="3089027" y="2194906"/>
              <a:ext cx="152794" cy="787"/>
            </a:xfrm>
            <a:prstGeom prst="line">
              <a:avLst/>
            </a:prstGeom>
            <a:ln w="28575">
              <a:solidFill>
                <a:schemeClr val="accent3">
                  <a:lumMod val="20000"/>
                  <a:lumOff val="80000"/>
                </a:schemeClr>
              </a:solidFill>
              <a:bevel/>
              <a:headEnd type="none" w="med" len="med"/>
              <a:tailEnd type="arrow" w="med" len="med"/>
            </a:ln>
          </p:spPr>
          <p:style>
            <a:lnRef idx="1">
              <a:schemeClr val="accent1"/>
            </a:lnRef>
            <a:fillRef idx="0">
              <a:schemeClr val="accent1"/>
            </a:fillRef>
            <a:effectRef idx="0">
              <a:schemeClr val="accent1"/>
            </a:effectRef>
            <a:fontRef idx="minor">
              <a:schemeClr val="tx1"/>
            </a:fontRef>
          </p:style>
        </p:cxnSp>
      </p:grpSp>
    </p:spTree>
  </p:cSld>
  <p:clrMapOvr>
    <a:masterClrMapping/>
  </p:clrMapOvr>
  <p:transition spd="med" advTm="10000">
    <p:fade/>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Projetar a rede: projetar benefícios</a:t>
            </a:r>
            <a:endParaRPr lang="pt-BR" dirty="0"/>
          </a:p>
        </p:txBody>
      </p:sp>
      <p:sp>
        <p:nvSpPr>
          <p:cNvPr id="3" name="Espaço Reservado para Conteúdo 2"/>
          <p:cNvSpPr>
            <a:spLocks noGrp="1"/>
          </p:cNvSpPr>
          <p:nvPr>
            <p:ph idx="1"/>
          </p:nvPr>
        </p:nvSpPr>
        <p:spPr/>
        <p:txBody>
          <a:bodyPr/>
          <a:lstStyle/>
          <a:p>
            <a:endParaRPr lang="pt-BR" dirty="0" smtClean="0"/>
          </a:p>
          <a:p>
            <a:endParaRPr lang="pt-BR" dirty="0" smtClean="0"/>
          </a:p>
          <a:p>
            <a:endParaRPr lang="pt-BR" dirty="0" smtClean="0"/>
          </a:p>
          <a:p>
            <a:endParaRPr lang="pt-BR" sz="1800" dirty="0" smtClean="0"/>
          </a:p>
          <a:p>
            <a:pPr>
              <a:spcAft>
                <a:spcPts val="900"/>
              </a:spcAft>
            </a:pPr>
            <a:r>
              <a:rPr lang="pt-BR" dirty="0" smtClean="0"/>
              <a:t>A projeção dos resultados das iniciativas aprovadas exige técnica apurada e instrumentos de análise adequados.</a:t>
            </a:r>
          </a:p>
          <a:p>
            <a:pPr>
              <a:spcAft>
                <a:spcPts val="900"/>
              </a:spcAft>
            </a:pPr>
            <a:r>
              <a:rPr lang="pt-BR" dirty="0" smtClean="0"/>
              <a:t>As projeções irão subsidiar a análise de </a:t>
            </a:r>
            <a:r>
              <a:rPr lang="pt-BR" i="1" dirty="0" err="1" smtClean="0"/>
              <a:t>payback</a:t>
            </a:r>
            <a:r>
              <a:rPr lang="pt-BR" dirty="0" smtClean="0"/>
              <a:t> das idéias convertidas em projetos.</a:t>
            </a:r>
          </a:p>
          <a:p>
            <a:r>
              <a:rPr lang="pt-BR" b="1" dirty="0" smtClean="0">
                <a:solidFill>
                  <a:srgbClr val="FFC000"/>
                </a:solidFill>
                <a:effectLst>
                  <a:outerShdw blurRad="38100" dist="38100" dir="2700000" algn="tl">
                    <a:srgbClr val="000000">
                      <a:alpha val="43137"/>
                    </a:srgbClr>
                  </a:outerShdw>
                </a:effectLst>
              </a:rPr>
              <a:t>As projeções irão compor o orçamento de investimentos da organização e, portanto, os resultados a serem distribuídos para os sócios nos exercícios futuros.</a:t>
            </a:r>
          </a:p>
        </p:txBody>
      </p:sp>
      <p:grpSp>
        <p:nvGrpSpPr>
          <p:cNvPr id="21" name="Grupo 20"/>
          <p:cNvGrpSpPr/>
          <p:nvPr/>
        </p:nvGrpSpPr>
        <p:grpSpPr>
          <a:xfrm>
            <a:off x="2704702" y="1428736"/>
            <a:ext cx="4320000" cy="1440000"/>
            <a:chOff x="2704702" y="1428736"/>
            <a:chExt cx="4320000" cy="1440000"/>
          </a:xfrm>
        </p:grpSpPr>
        <p:sp>
          <p:nvSpPr>
            <p:cNvPr id="4" name="Retângulo de cantos arredondados 3"/>
            <p:cNvSpPr/>
            <p:nvPr/>
          </p:nvSpPr>
          <p:spPr>
            <a:xfrm>
              <a:off x="3830574" y="1428736"/>
              <a:ext cx="927899" cy="543266"/>
            </a:xfrm>
            <a:prstGeom prst="roundRect">
              <a:avLst/>
            </a:prstGeom>
            <a:solidFill>
              <a:schemeClr val="accent3">
                <a:lumMod val="40000"/>
                <a:lumOff val="6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600" b="1" dirty="0" smtClean="0">
                  <a:solidFill>
                    <a:schemeClr val="tx2">
                      <a:lumMod val="50000"/>
                    </a:schemeClr>
                  </a:solidFill>
                </a:rPr>
                <a:t>CRIAÇÃO DE SEGMENTOS PARA AS INICIATIVAS DE INOVAÇÃO</a:t>
              </a:r>
              <a:endParaRPr lang="pt-BR" sz="600" b="1" dirty="0">
                <a:solidFill>
                  <a:schemeClr val="tx2">
                    <a:lumMod val="50000"/>
                  </a:schemeClr>
                </a:solidFill>
              </a:endParaRPr>
            </a:p>
          </p:txBody>
        </p:sp>
        <p:sp>
          <p:nvSpPr>
            <p:cNvPr id="5" name="Retângulo de cantos arredondados 4"/>
            <p:cNvSpPr/>
            <p:nvPr/>
          </p:nvSpPr>
          <p:spPr>
            <a:xfrm>
              <a:off x="4970932" y="1428736"/>
              <a:ext cx="927899" cy="543266"/>
            </a:xfrm>
            <a:prstGeom prst="roundRect">
              <a:avLst/>
            </a:prstGeom>
            <a:solidFill>
              <a:schemeClr val="accent3">
                <a:lumMod val="40000"/>
                <a:lumOff val="6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600" b="1" dirty="0" smtClean="0">
                  <a:solidFill>
                    <a:schemeClr val="tx2">
                      <a:lumMod val="50000"/>
                    </a:schemeClr>
                  </a:solidFill>
                </a:rPr>
                <a:t>NOMEAÇÃO DO(S) COMITÊ(S) DE ANÁLISE DE IDÉIAS</a:t>
              </a:r>
              <a:endParaRPr lang="pt-BR" sz="600" b="1" dirty="0">
                <a:solidFill>
                  <a:schemeClr val="tx2">
                    <a:lumMod val="50000"/>
                  </a:schemeClr>
                </a:solidFill>
              </a:endParaRPr>
            </a:p>
          </p:txBody>
        </p:sp>
        <p:sp>
          <p:nvSpPr>
            <p:cNvPr id="6" name="Retângulo de cantos arredondados 5"/>
            <p:cNvSpPr/>
            <p:nvPr/>
          </p:nvSpPr>
          <p:spPr>
            <a:xfrm>
              <a:off x="6096803" y="1428736"/>
              <a:ext cx="927899" cy="543266"/>
            </a:xfrm>
            <a:prstGeom prst="roundRect">
              <a:avLst/>
            </a:prstGeom>
            <a:solidFill>
              <a:schemeClr val="accent3">
                <a:lumMod val="40000"/>
                <a:lumOff val="6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600" b="1" dirty="0" smtClean="0">
                  <a:solidFill>
                    <a:schemeClr val="tx2">
                      <a:lumMod val="50000"/>
                    </a:schemeClr>
                  </a:solidFill>
                </a:rPr>
                <a:t>RECEBIMENTO E ANÁLISE DAS  IDÉIAS</a:t>
              </a:r>
              <a:endParaRPr lang="pt-BR" sz="600" b="1" dirty="0">
                <a:solidFill>
                  <a:schemeClr val="tx2">
                    <a:lumMod val="50000"/>
                  </a:schemeClr>
                </a:solidFill>
              </a:endParaRPr>
            </a:p>
          </p:txBody>
        </p:sp>
        <p:sp>
          <p:nvSpPr>
            <p:cNvPr id="7" name="Retângulo de cantos arredondados 6"/>
            <p:cNvSpPr/>
            <p:nvPr/>
          </p:nvSpPr>
          <p:spPr>
            <a:xfrm>
              <a:off x="2704702" y="1428736"/>
              <a:ext cx="927899" cy="543266"/>
            </a:xfrm>
            <a:prstGeom prst="roundRect">
              <a:avLst/>
            </a:prstGeom>
            <a:solidFill>
              <a:schemeClr val="accent3">
                <a:lumMod val="40000"/>
                <a:lumOff val="6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600" b="1" dirty="0" smtClean="0">
                  <a:solidFill>
                    <a:schemeClr val="tx2">
                      <a:lumMod val="50000"/>
                    </a:schemeClr>
                  </a:solidFill>
                </a:rPr>
                <a:t>ESTABELECIMENTO DAS POLÍTICAS GERAIS</a:t>
              </a:r>
              <a:endParaRPr lang="pt-BR" sz="600" b="1" dirty="0">
                <a:solidFill>
                  <a:schemeClr val="tx2">
                    <a:lumMod val="50000"/>
                  </a:schemeClr>
                </a:solidFill>
              </a:endParaRPr>
            </a:p>
          </p:txBody>
        </p:sp>
        <p:sp>
          <p:nvSpPr>
            <p:cNvPr id="8" name="Retângulo de cantos arredondados 7"/>
            <p:cNvSpPr/>
            <p:nvPr/>
          </p:nvSpPr>
          <p:spPr>
            <a:xfrm>
              <a:off x="4970932" y="2291781"/>
              <a:ext cx="927899" cy="543266"/>
            </a:xfrm>
            <a:prstGeom prst="roundRect">
              <a:avLst/>
            </a:prstGeom>
            <a:solidFill>
              <a:schemeClr val="accent3">
                <a:lumMod val="40000"/>
                <a:lumOff val="6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600" b="1" dirty="0" smtClean="0">
                  <a:solidFill>
                    <a:schemeClr val="tx2">
                      <a:lumMod val="50000"/>
                    </a:schemeClr>
                  </a:solidFill>
                </a:rPr>
                <a:t>MEDIÇÃO DOS RESULTADOS REAIS DOS PROJETOS</a:t>
              </a:r>
              <a:endParaRPr lang="pt-BR" sz="600" b="1" dirty="0">
                <a:solidFill>
                  <a:schemeClr val="tx2">
                    <a:lumMod val="50000"/>
                  </a:schemeClr>
                </a:solidFill>
              </a:endParaRPr>
            </a:p>
          </p:txBody>
        </p:sp>
        <p:sp>
          <p:nvSpPr>
            <p:cNvPr id="9" name="Retângulo de cantos arredondados 8"/>
            <p:cNvSpPr/>
            <p:nvPr/>
          </p:nvSpPr>
          <p:spPr>
            <a:xfrm>
              <a:off x="6096803" y="2291781"/>
              <a:ext cx="927899" cy="543266"/>
            </a:xfrm>
            <a:prstGeom prst="roundRect">
              <a:avLst/>
            </a:prstGeom>
            <a:solidFill>
              <a:schemeClr val="accent3">
                <a:lumMod val="40000"/>
                <a:lumOff val="6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600" b="1" dirty="0" smtClean="0">
                  <a:solidFill>
                    <a:schemeClr val="tx2">
                      <a:lumMod val="50000"/>
                    </a:schemeClr>
                  </a:solidFill>
                </a:rPr>
                <a:t>PREMIAÇÃO</a:t>
              </a:r>
              <a:endParaRPr lang="pt-BR" sz="600" b="1" dirty="0">
                <a:solidFill>
                  <a:schemeClr val="tx2">
                    <a:lumMod val="50000"/>
                  </a:schemeClr>
                </a:solidFill>
              </a:endParaRPr>
            </a:p>
          </p:txBody>
        </p:sp>
        <p:sp>
          <p:nvSpPr>
            <p:cNvPr id="10" name="Retângulo de cantos arredondados 9"/>
            <p:cNvSpPr/>
            <p:nvPr/>
          </p:nvSpPr>
          <p:spPr>
            <a:xfrm>
              <a:off x="2704702" y="2325470"/>
              <a:ext cx="927899" cy="543266"/>
            </a:xfrm>
            <a:prstGeom prst="roundRect">
              <a:avLst/>
            </a:prstGeom>
            <a:solidFill>
              <a:srgbClr val="FF00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600" b="1" dirty="0" smtClean="0">
                  <a:solidFill>
                    <a:schemeClr val="bg1"/>
                  </a:solidFill>
                </a:rPr>
                <a:t>PROJEÇÃO DE RESULTADOS E ANÁLISE DE VIABILIDADE</a:t>
              </a:r>
              <a:endParaRPr lang="pt-BR" sz="600" b="1" dirty="0">
                <a:solidFill>
                  <a:schemeClr val="bg1"/>
                </a:solidFill>
              </a:endParaRPr>
            </a:p>
          </p:txBody>
        </p:sp>
        <p:sp>
          <p:nvSpPr>
            <p:cNvPr id="11" name="Retângulo de cantos arredondados 10"/>
            <p:cNvSpPr/>
            <p:nvPr/>
          </p:nvSpPr>
          <p:spPr>
            <a:xfrm>
              <a:off x="3830574" y="2325470"/>
              <a:ext cx="927899" cy="543266"/>
            </a:xfrm>
            <a:prstGeom prst="roundRect">
              <a:avLst/>
            </a:prstGeom>
            <a:solidFill>
              <a:schemeClr val="accent3">
                <a:lumMod val="40000"/>
                <a:lumOff val="6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600" b="1" dirty="0" smtClean="0">
                  <a:solidFill>
                    <a:schemeClr val="tx2">
                      <a:lumMod val="50000"/>
                    </a:schemeClr>
                  </a:solidFill>
                </a:rPr>
                <a:t>IMPLANTAÇÃO</a:t>
              </a:r>
              <a:endParaRPr lang="pt-BR" sz="600" b="1" dirty="0">
                <a:solidFill>
                  <a:schemeClr val="tx2">
                    <a:lumMod val="50000"/>
                  </a:schemeClr>
                </a:solidFill>
              </a:endParaRPr>
            </a:p>
          </p:txBody>
        </p:sp>
        <p:cxnSp>
          <p:nvCxnSpPr>
            <p:cNvPr id="13" name="Conector de seta reta 12"/>
            <p:cNvCxnSpPr>
              <a:stCxn id="7" idx="3"/>
              <a:endCxn id="4" idx="1"/>
            </p:cNvCxnSpPr>
            <p:nvPr/>
          </p:nvCxnSpPr>
          <p:spPr>
            <a:xfrm>
              <a:off x="3632601" y="1700369"/>
              <a:ext cx="180000" cy="749"/>
            </a:xfrm>
            <a:prstGeom prst="straightConnector1">
              <a:avLst/>
            </a:prstGeom>
            <a:ln w="28575">
              <a:solidFill>
                <a:schemeClr val="accent3">
                  <a:lumMod val="20000"/>
                  <a:lumOff val="8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4" name="Conector de seta reta 13"/>
            <p:cNvCxnSpPr/>
            <p:nvPr/>
          </p:nvCxnSpPr>
          <p:spPr>
            <a:xfrm>
              <a:off x="4772958" y="1698249"/>
              <a:ext cx="180000" cy="749"/>
            </a:xfrm>
            <a:prstGeom prst="straightConnector1">
              <a:avLst/>
            </a:prstGeom>
            <a:ln w="28575">
              <a:solidFill>
                <a:schemeClr val="accent3">
                  <a:lumMod val="20000"/>
                  <a:lumOff val="8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5" name="Conector de seta reta 14"/>
            <p:cNvCxnSpPr/>
            <p:nvPr/>
          </p:nvCxnSpPr>
          <p:spPr>
            <a:xfrm>
              <a:off x="5906073" y="1698249"/>
              <a:ext cx="180000" cy="749"/>
            </a:xfrm>
            <a:prstGeom prst="straightConnector1">
              <a:avLst/>
            </a:prstGeom>
            <a:ln w="28575">
              <a:solidFill>
                <a:schemeClr val="accent3">
                  <a:lumMod val="20000"/>
                  <a:lumOff val="8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6" name="Conector de seta reta 15"/>
            <p:cNvCxnSpPr/>
            <p:nvPr/>
          </p:nvCxnSpPr>
          <p:spPr>
            <a:xfrm>
              <a:off x="3625358" y="2594234"/>
              <a:ext cx="180000" cy="749"/>
            </a:xfrm>
            <a:prstGeom prst="straightConnector1">
              <a:avLst/>
            </a:prstGeom>
            <a:ln w="28575">
              <a:solidFill>
                <a:schemeClr val="accent3">
                  <a:lumMod val="20000"/>
                  <a:lumOff val="8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7" name="Conector de seta reta 16"/>
            <p:cNvCxnSpPr/>
            <p:nvPr/>
          </p:nvCxnSpPr>
          <p:spPr>
            <a:xfrm>
              <a:off x="4765715" y="2592113"/>
              <a:ext cx="180000" cy="749"/>
            </a:xfrm>
            <a:prstGeom prst="straightConnector1">
              <a:avLst/>
            </a:prstGeom>
            <a:ln w="28575">
              <a:solidFill>
                <a:schemeClr val="accent3">
                  <a:lumMod val="20000"/>
                  <a:lumOff val="8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8" name="Conector de seta reta 17"/>
            <p:cNvCxnSpPr/>
            <p:nvPr/>
          </p:nvCxnSpPr>
          <p:spPr>
            <a:xfrm>
              <a:off x="5898830" y="2592113"/>
              <a:ext cx="180000" cy="749"/>
            </a:xfrm>
            <a:prstGeom prst="straightConnector1">
              <a:avLst/>
            </a:prstGeom>
            <a:ln w="28575">
              <a:solidFill>
                <a:schemeClr val="accent3">
                  <a:lumMod val="20000"/>
                  <a:lumOff val="8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25" name="Conector reto 24"/>
            <p:cNvCxnSpPr/>
            <p:nvPr/>
          </p:nvCxnSpPr>
          <p:spPr>
            <a:xfrm rot="5400000">
              <a:off x="6488371" y="2058668"/>
              <a:ext cx="152794" cy="787"/>
            </a:xfrm>
            <a:prstGeom prst="line">
              <a:avLst/>
            </a:prstGeom>
            <a:ln w="28575">
              <a:solidFill>
                <a:schemeClr val="accent3">
                  <a:lumMod val="20000"/>
                  <a:lumOff val="80000"/>
                </a:schemeClr>
              </a:solidFill>
              <a:bevel/>
            </a:ln>
          </p:spPr>
          <p:style>
            <a:lnRef idx="1">
              <a:schemeClr val="accent1"/>
            </a:lnRef>
            <a:fillRef idx="0">
              <a:schemeClr val="accent1"/>
            </a:fillRef>
            <a:effectRef idx="0">
              <a:schemeClr val="accent1"/>
            </a:effectRef>
            <a:fontRef idx="minor">
              <a:schemeClr val="tx1"/>
            </a:fontRef>
          </p:style>
        </p:cxnSp>
        <p:cxnSp>
          <p:nvCxnSpPr>
            <p:cNvPr id="27" name="Conector reto 26"/>
            <p:cNvCxnSpPr/>
            <p:nvPr/>
          </p:nvCxnSpPr>
          <p:spPr>
            <a:xfrm rot="10800000">
              <a:off x="3165030" y="2135458"/>
              <a:ext cx="3399344" cy="749"/>
            </a:xfrm>
            <a:prstGeom prst="line">
              <a:avLst/>
            </a:prstGeom>
            <a:ln w="28575">
              <a:solidFill>
                <a:schemeClr val="accent3">
                  <a:lumMod val="20000"/>
                  <a:lumOff val="80000"/>
                </a:schemeClr>
              </a:solidFill>
              <a:bevel/>
            </a:ln>
          </p:spPr>
          <p:style>
            <a:lnRef idx="1">
              <a:schemeClr val="accent1"/>
            </a:lnRef>
            <a:fillRef idx="0">
              <a:schemeClr val="accent1"/>
            </a:fillRef>
            <a:effectRef idx="0">
              <a:schemeClr val="accent1"/>
            </a:effectRef>
            <a:fontRef idx="minor">
              <a:schemeClr val="tx1"/>
            </a:fontRef>
          </p:style>
        </p:cxnSp>
        <p:cxnSp>
          <p:nvCxnSpPr>
            <p:cNvPr id="28" name="Conector reto 27"/>
            <p:cNvCxnSpPr/>
            <p:nvPr/>
          </p:nvCxnSpPr>
          <p:spPr>
            <a:xfrm rot="5400000">
              <a:off x="3089027" y="2194906"/>
              <a:ext cx="152794" cy="787"/>
            </a:xfrm>
            <a:prstGeom prst="line">
              <a:avLst/>
            </a:prstGeom>
            <a:ln w="28575">
              <a:solidFill>
                <a:schemeClr val="accent3">
                  <a:lumMod val="20000"/>
                  <a:lumOff val="80000"/>
                </a:schemeClr>
              </a:solidFill>
              <a:bevel/>
              <a:headEnd type="none" w="med" len="med"/>
              <a:tailEnd type="arrow" w="med" len="med"/>
            </a:ln>
          </p:spPr>
          <p:style>
            <a:lnRef idx="1">
              <a:schemeClr val="accent1"/>
            </a:lnRef>
            <a:fillRef idx="0">
              <a:schemeClr val="accent1"/>
            </a:fillRef>
            <a:effectRef idx="0">
              <a:schemeClr val="accent1"/>
            </a:effectRef>
            <a:fontRef idx="minor">
              <a:schemeClr val="tx1"/>
            </a:fontRef>
          </p:style>
        </p:cxnSp>
      </p:grpSp>
    </p:spTree>
  </p:cSld>
  <p:clrMapOvr>
    <a:masterClrMapping/>
  </p:clrMapOvr>
  <p:transition spd="med" advTm="9000">
    <p:fade/>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Projetar a rede: implantar projetos</a:t>
            </a:r>
            <a:endParaRPr lang="pt-BR" dirty="0"/>
          </a:p>
        </p:txBody>
      </p:sp>
      <p:sp>
        <p:nvSpPr>
          <p:cNvPr id="3" name="Espaço Reservado para Conteúdo 2"/>
          <p:cNvSpPr>
            <a:spLocks noGrp="1"/>
          </p:cNvSpPr>
          <p:nvPr>
            <p:ph idx="1"/>
          </p:nvPr>
        </p:nvSpPr>
        <p:spPr/>
        <p:txBody>
          <a:bodyPr>
            <a:normAutofit/>
          </a:bodyPr>
          <a:lstStyle/>
          <a:p>
            <a:endParaRPr lang="pt-BR" dirty="0" smtClean="0"/>
          </a:p>
          <a:p>
            <a:endParaRPr lang="pt-BR" dirty="0" smtClean="0"/>
          </a:p>
          <a:p>
            <a:endParaRPr lang="pt-BR" dirty="0" smtClean="0"/>
          </a:p>
          <a:p>
            <a:endParaRPr lang="pt-BR" sz="1800" dirty="0" smtClean="0"/>
          </a:p>
          <a:p>
            <a:pPr>
              <a:spcAft>
                <a:spcPts val="900"/>
              </a:spcAft>
            </a:pPr>
            <a:r>
              <a:rPr lang="pt-BR" dirty="0" smtClean="0"/>
              <a:t>A implantação ficará a cargo de equipes </a:t>
            </a:r>
            <a:r>
              <a:rPr lang="pt-BR" dirty="0" err="1" smtClean="0"/>
              <a:t>multi-disciplinares</a:t>
            </a:r>
            <a:r>
              <a:rPr lang="pt-BR" dirty="0" smtClean="0"/>
              <a:t> definidas conforme a natureza de cada projeto. Os membros do comitê de análise que encaminhou o projeto podem fazer parte da equipe de implantação.</a:t>
            </a:r>
          </a:p>
          <a:p>
            <a:pPr>
              <a:spcAft>
                <a:spcPts val="900"/>
              </a:spcAft>
            </a:pPr>
            <a:r>
              <a:rPr lang="pt-BR" dirty="0" smtClean="0"/>
              <a:t>A implantação será precedida de um plano detalhado a ser submetido à Direção ou aos sócios para aprovação, conforme seja cada organização.</a:t>
            </a:r>
          </a:p>
        </p:txBody>
      </p:sp>
      <p:grpSp>
        <p:nvGrpSpPr>
          <p:cNvPr id="21" name="Grupo 20"/>
          <p:cNvGrpSpPr/>
          <p:nvPr/>
        </p:nvGrpSpPr>
        <p:grpSpPr>
          <a:xfrm>
            <a:off x="2704702" y="1428736"/>
            <a:ext cx="4320000" cy="1440000"/>
            <a:chOff x="2704702" y="1428736"/>
            <a:chExt cx="4320000" cy="1440000"/>
          </a:xfrm>
        </p:grpSpPr>
        <p:sp>
          <p:nvSpPr>
            <p:cNvPr id="4" name="Retângulo de cantos arredondados 3"/>
            <p:cNvSpPr/>
            <p:nvPr/>
          </p:nvSpPr>
          <p:spPr>
            <a:xfrm>
              <a:off x="3830574" y="1428736"/>
              <a:ext cx="927899" cy="543266"/>
            </a:xfrm>
            <a:prstGeom prst="roundRect">
              <a:avLst/>
            </a:prstGeom>
            <a:solidFill>
              <a:schemeClr val="accent3">
                <a:lumMod val="40000"/>
                <a:lumOff val="6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600" b="1" dirty="0" smtClean="0">
                  <a:solidFill>
                    <a:schemeClr val="tx2">
                      <a:lumMod val="50000"/>
                    </a:schemeClr>
                  </a:solidFill>
                </a:rPr>
                <a:t>CRIAÇÃO DE SEGMENTOS PARA AS INICIATIVAS DE INOVAÇÃO</a:t>
              </a:r>
              <a:endParaRPr lang="pt-BR" sz="600" b="1" dirty="0">
                <a:solidFill>
                  <a:schemeClr val="tx2">
                    <a:lumMod val="50000"/>
                  </a:schemeClr>
                </a:solidFill>
              </a:endParaRPr>
            </a:p>
          </p:txBody>
        </p:sp>
        <p:sp>
          <p:nvSpPr>
            <p:cNvPr id="5" name="Retângulo de cantos arredondados 4"/>
            <p:cNvSpPr/>
            <p:nvPr/>
          </p:nvSpPr>
          <p:spPr>
            <a:xfrm>
              <a:off x="4970932" y="1428736"/>
              <a:ext cx="927899" cy="543266"/>
            </a:xfrm>
            <a:prstGeom prst="roundRect">
              <a:avLst/>
            </a:prstGeom>
            <a:solidFill>
              <a:schemeClr val="accent3">
                <a:lumMod val="40000"/>
                <a:lumOff val="6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600" b="1" dirty="0" smtClean="0">
                  <a:solidFill>
                    <a:schemeClr val="tx2">
                      <a:lumMod val="50000"/>
                    </a:schemeClr>
                  </a:solidFill>
                </a:rPr>
                <a:t>NOMEAÇÃO DO(S) COMITÊ(S) DE ANÁLISE DE IDÉIAS</a:t>
              </a:r>
              <a:endParaRPr lang="pt-BR" sz="600" b="1" dirty="0">
                <a:solidFill>
                  <a:schemeClr val="tx2">
                    <a:lumMod val="50000"/>
                  </a:schemeClr>
                </a:solidFill>
              </a:endParaRPr>
            </a:p>
          </p:txBody>
        </p:sp>
        <p:sp>
          <p:nvSpPr>
            <p:cNvPr id="6" name="Retângulo de cantos arredondados 5"/>
            <p:cNvSpPr/>
            <p:nvPr/>
          </p:nvSpPr>
          <p:spPr>
            <a:xfrm>
              <a:off x="6096803" y="1428736"/>
              <a:ext cx="927899" cy="543266"/>
            </a:xfrm>
            <a:prstGeom prst="roundRect">
              <a:avLst/>
            </a:prstGeom>
            <a:solidFill>
              <a:schemeClr val="accent3">
                <a:lumMod val="40000"/>
                <a:lumOff val="6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600" b="1" dirty="0" smtClean="0">
                  <a:solidFill>
                    <a:schemeClr val="tx2">
                      <a:lumMod val="50000"/>
                    </a:schemeClr>
                  </a:solidFill>
                </a:rPr>
                <a:t>RECEBIMENTO E ANÁLISE DAS  IDÉIAS</a:t>
              </a:r>
              <a:endParaRPr lang="pt-BR" sz="600" b="1" dirty="0">
                <a:solidFill>
                  <a:schemeClr val="tx2">
                    <a:lumMod val="50000"/>
                  </a:schemeClr>
                </a:solidFill>
              </a:endParaRPr>
            </a:p>
          </p:txBody>
        </p:sp>
        <p:sp>
          <p:nvSpPr>
            <p:cNvPr id="7" name="Retângulo de cantos arredondados 6"/>
            <p:cNvSpPr/>
            <p:nvPr/>
          </p:nvSpPr>
          <p:spPr>
            <a:xfrm>
              <a:off x="2704702" y="1428736"/>
              <a:ext cx="927899" cy="543266"/>
            </a:xfrm>
            <a:prstGeom prst="roundRect">
              <a:avLst/>
            </a:prstGeom>
            <a:solidFill>
              <a:schemeClr val="accent3">
                <a:lumMod val="40000"/>
                <a:lumOff val="6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600" b="1" dirty="0" smtClean="0">
                  <a:solidFill>
                    <a:schemeClr val="tx2">
                      <a:lumMod val="50000"/>
                    </a:schemeClr>
                  </a:solidFill>
                </a:rPr>
                <a:t>ESTABELECIMENTO DAS POLÍTICAS GERAIS</a:t>
              </a:r>
              <a:endParaRPr lang="pt-BR" sz="600" b="1" dirty="0">
                <a:solidFill>
                  <a:schemeClr val="tx2">
                    <a:lumMod val="50000"/>
                  </a:schemeClr>
                </a:solidFill>
              </a:endParaRPr>
            </a:p>
          </p:txBody>
        </p:sp>
        <p:sp>
          <p:nvSpPr>
            <p:cNvPr id="8" name="Retângulo de cantos arredondados 7"/>
            <p:cNvSpPr/>
            <p:nvPr/>
          </p:nvSpPr>
          <p:spPr>
            <a:xfrm>
              <a:off x="4970932" y="2291781"/>
              <a:ext cx="927899" cy="543266"/>
            </a:xfrm>
            <a:prstGeom prst="roundRect">
              <a:avLst/>
            </a:prstGeom>
            <a:solidFill>
              <a:schemeClr val="accent3">
                <a:lumMod val="40000"/>
                <a:lumOff val="6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600" b="1" dirty="0" smtClean="0">
                  <a:solidFill>
                    <a:schemeClr val="tx2">
                      <a:lumMod val="50000"/>
                    </a:schemeClr>
                  </a:solidFill>
                </a:rPr>
                <a:t>MEDIÇÃO DOS RESULTADOS REAIS DOS PROJETOS</a:t>
              </a:r>
              <a:endParaRPr lang="pt-BR" sz="600" b="1" dirty="0">
                <a:solidFill>
                  <a:schemeClr val="tx2">
                    <a:lumMod val="50000"/>
                  </a:schemeClr>
                </a:solidFill>
              </a:endParaRPr>
            </a:p>
          </p:txBody>
        </p:sp>
        <p:sp>
          <p:nvSpPr>
            <p:cNvPr id="9" name="Retângulo de cantos arredondados 8"/>
            <p:cNvSpPr/>
            <p:nvPr/>
          </p:nvSpPr>
          <p:spPr>
            <a:xfrm>
              <a:off x="6096803" y="2291781"/>
              <a:ext cx="927899" cy="543266"/>
            </a:xfrm>
            <a:prstGeom prst="roundRect">
              <a:avLst/>
            </a:prstGeom>
            <a:solidFill>
              <a:schemeClr val="accent3">
                <a:lumMod val="40000"/>
                <a:lumOff val="6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600" b="1" dirty="0" smtClean="0">
                  <a:solidFill>
                    <a:schemeClr val="tx2">
                      <a:lumMod val="50000"/>
                    </a:schemeClr>
                  </a:solidFill>
                </a:rPr>
                <a:t>PREMIAÇÃO</a:t>
              </a:r>
              <a:endParaRPr lang="pt-BR" sz="600" b="1" dirty="0">
                <a:solidFill>
                  <a:schemeClr val="tx2">
                    <a:lumMod val="50000"/>
                  </a:schemeClr>
                </a:solidFill>
              </a:endParaRPr>
            </a:p>
          </p:txBody>
        </p:sp>
        <p:sp>
          <p:nvSpPr>
            <p:cNvPr id="10" name="Retângulo de cantos arredondados 9"/>
            <p:cNvSpPr/>
            <p:nvPr/>
          </p:nvSpPr>
          <p:spPr>
            <a:xfrm>
              <a:off x="2704702" y="2325470"/>
              <a:ext cx="927899" cy="543266"/>
            </a:xfrm>
            <a:prstGeom prst="roundRect">
              <a:avLst/>
            </a:prstGeom>
            <a:solidFill>
              <a:schemeClr val="accent3">
                <a:lumMod val="40000"/>
                <a:lumOff val="6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600" b="1" dirty="0" smtClean="0">
                  <a:solidFill>
                    <a:schemeClr val="tx2">
                      <a:lumMod val="50000"/>
                    </a:schemeClr>
                  </a:solidFill>
                </a:rPr>
                <a:t>PROJEÇÃO DE RESULTADOS E ANÁLISE DE VIABILIDADE</a:t>
              </a:r>
              <a:endParaRPr lang="pt-BR" sz="600" b="1" dirty="0">
                <a:solidFill>
                  <a:schemeClr val="tx2">
                    <a:lumMod val="50000"/>
                  </a:schemeClr>
                </a:solidFill>
              </a:endParaRPr>
            </a:p>
          </p:txBody>
        </p:sp>
        <p:sp>
          <p:nvSpPr>
            <p:cNvPr id="11" name="Retângulo de cantos arredondados 10"/>
            <p:cNvSpPr/>
            <p:nvPr/>
          </p:nvSpPr>
          <p:spPr>
            <a:xfrm>
              <a:off x="3830574" y="2325470"/>
              <a:ext cx="927899" cy="543266"/>
            </a:xfrm>
            <a:prstGeom prst="roundRect">
              <a:avLst/>
            </a:prstGeom>
            <a:solidFill>
              <a:srgbClr val="FF00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600" b="1" dirty="0" smtClean="0">
                  <a:solidFill>
                    <a:schemeClr val="bg1"/>
                  </a:solidFill>
                </a:rPr>
                <a:t>IMPLANTAÇÃO</a:t>
              </a:r>
              <a:endParaRPr lang="pt-BR" sz="600" b="1" dirty="0">
                <a:solidFill>
                  <a:schemeClr val="bg1"/>
                </a:solidFill>
              </a:endParaRPr>
            </a:p>
          </p:txBody>
        </p:sp>
        <p:cxnSp>
          <p:nvCxnSpPr>
            <p:cNvPr id="13" name="Conector de seta reta 12"/>
            <p:cNvCxnSpPr>
              <a:stCxn id="7" idx="3"/>
              <a:endCxn id="4" idx="1"/>
            </p:cNvCxnSpPr>
            <p:nvPr/>
          </p:nvCxnSpPr>
          <p:spPr>
            <a:xfrm>
              <a:off x="3632601" y="1700369"/>
              <a:ext cx="180000" cy="749"/>
            </a:xfrm>
            <a:prstGeom prst="straightConnector1">
              <a:avLst/>
            </a:prstGeom>
            <a:ln w="28575">
              <a:solidFill>
                <a:schemeClr val="accent3">
                  <a:lumMod val="20000"/>
                  <a:lumOff val="8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4" name="Conector de seta reta 13"/>
            <p:cNvCxnSpPr/>
            <p:nvPr/>
          </p:nvCxnSpPr>
          <p:spPr>
            <a:xfrm>
              <a:off x="4772958" y="1698249"/>
              <a:ext cx="180000" cy="749"/>
            </a:xfrm>
            <a:prstGeom prst="straightConnector1">
              <a:avLst/>
            </a:prstGeom>
            <a:ln w="28575">
              <a:solidFill>
                <a:schemeClr val="accent3">
                  <a:lumMod val="20000"/>
                  <a:lumOff val="8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5" name="Conector de seta reta 14"/>
            <p:cNvCxnSpPr/>
            <p:nvPr/>
          </p:nvCxnSpPr>
          <p:spPr>
            <a:xfrm>
              <a:off x="5906073" y="1698249"/>
              <a:ext cx="180000" cy="749"/>
            </a:xfrm>
            <a:prstGeom prst="straightConnector1">
              <a:avLst/>
            </a:prstGeom>
            <a:ln w="28575">
              <a:solidFill>
                <a:schemeClr val="accent3">
                  <a:lumMod val="20000"/>
                  <a:lumOff val="8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6" name="Conector de seta reta 15"/>
            <p:cNvCxnSpPr/>
            <p:nvPr/>
          </p:nvCxnSpPr>
          <p:spPr>
            <a:xfrm>
              <a:off x="3625358" y="2594234"/>
              <a:ext cx="180000" cy="749"/>
            </a:xfrm>
            <a:prstGeom prst="straightConnector1">
              <a:avLst/>
            </a:prstGeom>
            <a:ln w="28575">
              <a:solidFill>
                <a:schemeClr val="accent3">
                  <a:lumMod val="20000"/>
                  <a:lumOff val="8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7" name="Conector de seta reta 16"/>
            <p:cNvCxnSpPr/>
            <p:nvPr/>
          </p:nvCxnSpPr>
          <p:spPr>
            <a:xfrm>
              <a:off x="4765715" y="2592113"/>
              <a:ext cx="180000" cy="749"/>
            </a:xfrm>
            <a:prstGeom prst="straightConnector1">
              <a:avLst/>
            </a:prstGeom>
            <a:ln w="28575">
              <a:solidFill>
                <a:schemeClr val="accent3">
                  <a:lumMod val="20000"/>
                  <a:lumOff val="8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8" name="Conector de seta reta 17"/>
            <p:cNvCxnSpPr/>
            <p:nvPr/>
          </p:nvCxnSpPr>
          <p:spPr>
            <a:xfrm>
              <a:off x="5898830" y="2592113"/>
              <a:ext cx="180000" cy="749"/>
            </a:xfrm>
            <a:prstGeom prst="straightConnector1">
              <a:avLst/>
            </a:prstGeom>
            <a:ln w="28575">
              <a:solidFill>
                <a:schemeClr val="accent3">
                  <a:lumMod val="20000"/>
                  <a:lumOff val="8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25" name="Conector reto 24"/>
            <p:cNvCxnSpPr/>
            <p:nvPr/>
          </p:nvCxnSpPr>
          <p:spPr>
            <a:xfrm rot="5400000">
              <a:off x="6488371" y="2058668"/>
              <a:ext cx="152794" cy="787"/>
            </a:xfrm>
            <a:prstGeom prst="line">
              <a:avLst/>
            </a:prstGeom>
            <a:ln w="28575">
              <a:solidFill>
                <a:schemeClr val="accent3">
                  <a:lumMod val="20000"/>
                  <a:lumOff val="80000"/>
                </a:schemeClr>
              </a:solidFill>
              <a:bevel/>
            </a:ln>
          </p:spPr>
          <p:style>
            <a:lnRef idx="1">
              <a:schemeClr val="accent1"/>
            </a:lnRef>
            <a:fillRef idx="0">
              <a:schemeClr val="accent1"/>
            </a:fillRef>
            <a:effectRef idx="0">
              <a:schemeClr val="accent1"/>
            </a:effectRef>
            <a:fontRef idx="minor">
              <a:schemeClr val="tx1"/>
            </a:fontRef>
          </p:style>
        </p:cxnSp>
        <p:cxnSp>
          <p:nvCxnSpPr>
            <p:cNvPr id="27" name="Conector reto 26"/>
            <p:cNvCxnSpPr/>
            <p:nvPr/>
          </p:nvCxnSpPr>
          <p:spPr>
            <a:xfrm rot="10800000">
              <a:off x="3165030" y="2135458"/>
              <a:ext cx="3399344" cy="749"/>
            </a:xfrm>
            <a:prstGeom prst="line">
              <a:avLst/>
            </a:prstGeom>
            <a:ln w="28575">
              <a:solidFill>
                <a:schemeClr val="accent3">
                  <a:lumMod val="20000"/>
                  <a:lumOff val="80000"/>
                </a:schemeClr>
              </a:solidFill>
              <a:bevel/>
            </a:ln>
          </p:spPr>
          <p:style>
            <a:lnRef idx="1">
              <a:schemeClr val="accent1"/>
            </a:lnRef>
            <a:fillRef idx="0">
              <a:schemeClr val="accent1"/>
            </a:fillRef>
            <a:effectRef idx="0">
              <a:schemeClr val="accent1"/>
            </a:effectRef>
            <a:fontRef idx="minor">
              <a:schemeClr val="tx1"/>
            </a:fontRef>
          </p:style>
        </p:cxnSp>
        <p:cxnSp>
          <p:nvCxnSpPr>
            <p:cNvPr id="28" name="Conector reto 27"/>
            <p:cNvCxnSpPr/>
            <p:nvPr/>
          </p:nvCxnSpPr>
          <p:spPr>
            <a:xfrm rot="5400000">
              <a:off x="3089027" y="2194906"/>
              <a:ext cx="152794" cy="787"/>
            </a:xfrm>
            <a:prstGeom prst="line">
              <a:avLst/>
            </a:prstGeom>
            <a:ln w="28575">
              <a:solidFill>
                <a:schemeClr val="accent3">
                  <a:lumMod val="20000"/>
                  <a:lumOff val="80000"/>
                </a:schemeClr>
              </a:solidFill>
              <a:bevel/>
              <a:headEnd type="none" w="med" len="med"/>
              <a:tailEnd type="arrow" w="med" len="med"/>
            </a:ln>
          </p:spPr>
          <p:style>
            <a:lnRef idx="1">
              <a:schemeClr val="accent1"/>
            </a:lnRef>
            <a:fillRef idx="0">
              <a:schemeClr val="accent1"/>
            </a:fillRef>
            <a:effectRef idx="0">
              <a:schemeClr val="accent1"/>
            </a:effectRef>
            <a:fontRef idx="minor">
              <a:schemeClr val="tx1"/>
            </a:fontRef>
          </p:style>
        </p:cxnSp>
      </p:grpSp>
    </p:spTree>
  </p:cSld>
  <p:clrMapOvr>
    <a:masterClrMapping/>
  </p:clrMapOvr>
  <p:transition spd="med" advTm="18000">
    <p:fade/>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Projetar a rede: medir resultados</a:t>
            </a:r>
            <a:endParaRPr lang="pt-BR" dirty="0"/>
          </a:p>
        </p:txBody>
      </p:sp>
      <p:sp>
        <p:nvSpPr>
          <p:cNvPr id="3" name="Espaço Reservado para Conteúdo 2"/>
          <p:cNvSpPr>
            <a:spLocks noGrp="1"/>
          </p:cNvSpPr>
          <p:nvPr>
            <p:ph idx="1"/>
          </p:nvPr>
        </p:nvSpPr>
        <p:spPr/>
        <p:txBody>
          <a:bodyPr/>
          <a:lstStyle/>
          <a:p>
            <a:endParaRPr lang="pt-BR" dirty="0" smtClean="0"/>
          </a:p>
          <a:p>
            <a:endParaRPr lang="pt-BR" dirty="0" smtClean="0"/>
          </a:p>
          <a:p>
            <a:endParaRPr lang="pt-BR" dirty="0" smtClean="0"/>
          </a:p>
          <a:p>
            <a:endParaRPr lang="pt-BR" sz="1800" dirty="0" smtClean="0"/>
          </a:p>
          <a:p>
            <a:pPr>
              <a:spcAft>
                <a:spcPts val="900"/>
              </a:spcAft>
            </a:pPr>
            <a:r>
              <a:rPr lang="pt-BR" dirty="0" smtClean="0"/>
              <a:t>A medição dos resultados realmente obtidos será a base para que a premiação do(s) autor(</a:t>
            </a:r>
            <a:r>
              <a:rPr lang="pt-BR" dirty="0" err="1" smtClean="0"/>
              <a:t>es</a:t>
            </a:r>
            <a:r>
              <a:rPr lang="pt-BR" dirty="0" smtClean="0"/>
              <a:t>) seja concretizada.</a:t>
            </a:r>
          </a:p>
          <a:p>
            <a:pPr>
              <a:spcAft>
                <a:spcPts val="900"/>
              </a:spcAft>
            </a:pPr>
            <a:r>
              <a:rPr lang="pt-BR" dirty="0" smtClean="0"/>
              <a:t>Será também um instrumento de avaliação da qualidade do trabalho do comitê de análise de idéias.</a:t>
            </a:r>
          </a:p>
          <a:p>
            <a:pPr>
              <a:spcAft>
                <a:spcPts val="900"/>
              </a:spcAft>
            </a:pPr>
            <a:r>
              <a:rPr lang="pt-BR" b="1" dirty="0" smtClean="0">
                <a:solidFill>
                  <a:srgbClr val="FFC000"/>
                </a:solidFill>
                <a:effectLst>
                  <a:outerShdw blurRad="38100" dist="38100" dir="2700000" algn="tl">
                    <a:srgbClr val="000000">
                      <a:alpha val="43137"/>
                    </a:srgbClr>
                  </a:outerShdw>
                </a:effectLst>
              </a:rPr>
              <a:t>A medição dos resultados deve considerar, sempre que possível, benefícios obtidos segundo a ótica dos clientes.</a:t>
            </a:r>
          </a:p>
        </p:txBody>
      </p:sp>
      <p:grpSp>
        <p:nvGrpSpPr>
          <p:cNvPr id="21" name="Grupo 20"/>
          <p:cNvGrpSpPr/>
          <p:nvPr/>
        </p:nvGrpSpPr>
        <p:grpSpPr>
          <a:xfrm>
            <a:off x="2704702" y="1428736"/>
            <a:ext cx="4320000" cy="1440000"/>
            <a:chOff x="2704702" y="1428736"/>
            <a:chExt cx="4320000" cy="1440000"/>
          </a:xfrm>
        </p:grpSpPr>
        <p:sp>
          <p:nvSpPr>
            <p:cNvPr id="4" name="Retângulo de cantos arredondados 3"/>
            <p:cNvSpPr/>
            <p:nvPr/>
          </p:nvSpPr>
          <p:spPr>
            <a:xfrm>
              <a:off x="3830574" y="1428736"/>
              <a:ext cx="927899" cy="543266"/>
            </a:xfrm>
            <a:prstGeom prst="roundRect">
              <a:avLst/>
            </a:prstGeom>
            <a:solidFill>
              <a:schemeClr val="accent3">
                <a:lumMod val="40000"/>
                <a:lumOff val="6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600" b="1" dirty="0" smtClean="0">
                  <a:solidFill>
                    <a:schemeClr val="tx2">
                      <a:lumMod val="50000"/>
                    </a:schemeClr>
                  </a:solidFill>
                </a:rPr>
                <a:t>CRIAÇÃO DE SEGMENTOS PARA AS INICIATIVAS DE INOVAÇÃO</a:t>
              </a:r>
              <a:endParaRPr lang="pt-BR" sz="600" b="1" dirty="0">
                <a:solidFill>
                  <a:schemeClr val="tx2">
                    <a:lumMod val="50000"/>
                  </a:schemeClr>
                </a:solidFill>
              </a:endParaRPr>
            </a:p>
          </p:txBody>
        </p:sp>
        <p:sp>
          <p:nvSpPr>
            <p:cNvPr id="5" name="Retângulo de cantos arredondados 4"/>
            <p:cNvSpPr/>
            <p:nvPr/>
          </p:nvSpPr>
          <p:spPr>
            <a:xfrm>
              <a:off x="4970932" y="1428736"/>
              <a:ext cx="927899" cy="543266"/>
            </a:xfrm>
            <a:prstGeom prst="roundRect">
              <a:avLst/>
            </a:prstGeom>
            <a:solidFill>
              <a:schemeClr val="accent3">
                <a:lumMod val="40000"/>
                <a:lumOff val="6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600" b="1" dirty="0" smtClean="0">
                  <a:solidFill>
                    <a:schemeClr val="tx2">
                      <a:lumMod val="50000"/>
                    </a:schemeClr>
                  </a:solidFill>
                </a:rPr>
                <a:t>NOMEAÇÃO DO(S) COMITÊ(S) DE ANÁLISE DE IDÉIAS</a:t>
              </a:r>
              <a:endParaRPr lang="pt-BR" sz="600" b="1" dirty="0">
                <a:solidFill>
                  <a:schemeClr val="tx2">
                    <a:lumMod val="50000"/>
                  </a:schemeClr>
                </a:solidFill>
              </a:endParaRPr>
            </a:p>
          </p:txBody>
        </p:sp>
        <p:sp>
          <p:nvSpPr>
            <p:cNvPr id="6" name="Retângulo de cantos arredondados 5"/>
            <p:cNvSpPr/>
            <p:nvPr/>
          </p:nvSpPr>
          <p:spPr>
            <a:xfrm>
              <a:off x="6096803" y="1428736"/>
              <a:ext cx="927899" cy="543266"/>
            </a:xfrm>
            <a:prstGeom prst="roundRect">
              <a:avLst/>
            </a:prstGeom>
            <a:solidFill>
              <a:schemeClr val="accent3">
                <a:lumMod val="40000"/>
                <a:lumOff val="6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600" b="1" dirty="0" smtClean="0">
                  <a:solidFill>
                    <a:schemeClr val="tx2">
                      <a:lumMod val="50000"/>
                    </a:schemeClr>
                  </a:solidFill>
                </a:rPr>
                <a:t>RECEBIMENTO E ANÁLISE DAS  IDÉIAS</a:t>
              </a:r>
              <a:endParaRPr lang="pt-BR" sz="600" b="1" dirty="0">
                <a:solidFill>
                  <a:schemeClr val="tx2">
                    <a:lumMod val="50000"/>
                  </a:schemeClr>
                </a:solidFill>
              </a:endParaRPr>
            </a:p>
          </p:txBody>
        </p:sp>
        <p:sp>
          <p:nvSpPr>
            <p:cNvPr id="7" name="Retângulo de cantos arredondados 6"/>
            <p:cNvSpPr/>
            <p:nvPr/>
          </p:nvSpPr>
          <p:spPr>
            <a:xfrm>
              <a:off x="2704702" y="1428736"/>
              <a:ext cx="927899" cy="543266"/>
            </a:xfrm>
            <a:prstGeom prst="roundRect">
              <a:avLst/>
            </a:prstGeom>
            <a:solidFill>
              <a:schemeClr val="accent3">
                <a:lumMod val="40000"/>
                <a:lumOff val="6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600" b="1" dirty="0" smtClean="0">
                  <a:solidFill>
                    <a:schemeClr val="tx2">
                      <a:lumMod val="50000"/>
                    </a:schemeClr>
                  </a:solidFill>
                </a:rPr>
                <a:t>ESTABELECIMENTO DAS POLÍTICAS GERAIS</a:t>
              </a:r>
              <a:endParaRPr lang="pt-BR" sz="600" b="1" dirty="0">
                <a:solidFill>
                  <a:schemeClr val="tx2">
                    <a:lumMod val="50000"/>
                  </a:schemeClr>
                </a:solidFill>
              </a:endParaRPr>
            </a:p>
          </p:txBody>
        </p:sp>
        <p:sp>
          <p:nvSpPr>
            <p:cNvPr id="8" name="Retângulo de cantos arredondados 7"/>
            <p:cNvSpPr/>
            <p:nvPr/>
          </p:nvSpPr>
          <p:spPr>
            <a:xfrm>
              <a:off x="4970932" y="2291781"/>
              <a:ext cx="927899" cy="543266"/>
            </a:xfrm>
            <a:prstGeom prst="roundRect">
              <a:avLst/>
            </a:prstGeom>
            <a:solidFill>
              <a:srgbClr val="FF00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600" b="1" dirty="0" smtClean="0">
                  <a:solidFill>
                    <a:schemeClr val="bg1"/>
                  </a:solidFill>
                </a:rPr>
                <a:t>MEDIÇÃO DOS RESULTADOS REAIS DOS PROJETOS</a:t>
              </a:r>
              <a:endParaRPr lang="pt-BR" sz="600" b="1" dirty="0">
                <a:solidFill>
                  <a:schemeClr val="bg1"/>
                </a:solidFill>
              </a:endParaRPr>
            </a:p>
          </p:txBody>
        </p:sp>
        <p:sp>
          <p:nvSpPr>
            <p:cNvPr id="9" name="Retângulo de cantos arredondados 8"/>
            <p:cNvSpPr/>
            <p:nvPr/>
          </p:nvSpPr>
          <p:spPr>
            <a:xfrm>
              <a:off x="6096803" y="2291781"/>
              <a:ext cx="927899" cy="543266"/>
            </a:xfrm>
            <a:prstGeom prst="roundRect">
              <a:avLst/>
            </a:prstGeom>
            <a:solidFill>
              <a:schemeClr val="accent3">
                <a:lumMod val="40000"/>
                <a:lumOff val="6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600" b="1" dirty="0" smtClean="0">
                  <a:solidFill>
                    <a:schemeClr val="tx2">
                      <a:lumMod val="50000"/>
                    </a:schemeClr>
                  </a:solidFill>
                </a:rPr>
                <a:t>PREMIAÇÃO</a:t>
              </a:r>
              <a:endParaRPr lang="pt-BR" sz="600" b="1" dirty="0">
                <a:solidFill>
                  <a:schemeClr val="tx2">
                    <a:lumMod val="50000"/>
                  </a:schemeClr>
                </a:solidFill>
              </a:endParaRPr>
            </a:p>
          </p:txBody>
        </p:sp>
        <p:sp>
          <p:nvSpPr>
            <p:cNvPr id="10" name="Retângulo de cantos arredondados 9"/>
            <p:cNvSpPr/>
            <p:nvPr/>
          </p:nvSpPr>
          <p:spPr>
            <a:xfrm>
              <a:off x="2704702" y="2325470"/>
              <a:ext cx="927899" cy="543266"/>
            </a:xfrm>
            <a:prstGeom prst="roundRect">
              <a:avLst/>
            </a:prstGeom>
            <a:solidFill>
              <a:schemeClr val="accent3">
                <a:lumMod val="40000"/>
                <a:lumOff val="6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600" b="1" dirty="0" smtClean="0">
                  <a:solidFill>
                    <a:schemeClr val="tx2">
                      <a:lumMod val="50000"/>
                    </a:schemeClr>
                  </a:solidFill>
                </a:rPr>
                <a:t>PROJEÇÃO DE RESULTADOS E ANÁLISE DE VIABILIDADE</a:t>
              </a:r>
              <a:endParaRPr lang="pt-BR" sz="600" b="1" dirty="0">
                <a:solidFill>
                  <a:schemeClr val="tx2">
                    <a:lumMod val="50000"/>
                  </a:schemeClr>
                </a:solidFill>
              </a:endParaRPr>
            </a:p>
          </p:txBody>
        </p:sp>
        <p:sp>
          <p:nvSpPr>
            <p:cNvPr id="11" name="Retângulo de cantos arredondados 10"/>
            <p:cNvSpPr/>
            <p:nvPr/>
          </p:nvSpPr>
          <p:spPr>
            <a:xfrm>
              <a:off x="3830574" y="2325470"/>
              <a:ext cx="927899" cy="543266"/>
            </a:xfrm>
            <a:prstGeom prst="roundRect">
              <a:avLst/>
            </a:prstGeom>
            <a:solidFill>
              <a:schemeClr val="accent3">
                <a:lumMod val="40000"/>
                <a:lumOff val="6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600" b="1" dirty="0" smtClean="0">
                  <a:solidFill>
                    <a:schemeClr val="tx2">
                      <a:lumMod val="50000"/>
                    </a:schemeClr>
                  </a:solidFill>
                </a:rPr>
                <a:t>IMPLANTAÇÃO</a:t>
              </a:r>
              <a:endParaRPr lang="pt-BR" sz="600" b="1" dirty="0">
                <a:solidFill>
                  <a:schemeClr val="tx2">
                    <a:lumMod val="50000"/>
                  </a:schemeClr>
                </a:solidFill>
              </a:endParaRPr>
            </a:p>
          </p:txBody>
        </p:sp>
        <p:cxnSp>
          <p:nvCxnSpPr>
            <p:cNvPr id="13" name="Conector de seta reta 12"/>
            <p:cNvCxnSpPr>
              <a:stCxn id="7" idx="3"/>
              <a:endCxn id="4" idx="1"/>
            </p:cNvCxnSpPr>
            <p:nvPr/>
          </p:nvCxnSpPr>
          <p:spPr>
            <a:xfrm>
              <a:off x="3632601" y="1700369"/>
              <a:ext cx="180000" cy="749"/>
            </a:xfrm>
            <a:prstGeom prst="straightConnector1">
              <a:avLst/>
            </a:prstGeom>
            <a:ln w="28575">
              <a:solidFill>
                <a:schemeClr val="accent3">
                  <a:lumMod val="20000"/>
                  <a:lumOff val="8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4" name="Conector de seta reta 13"/>
            <p:cNvCxnSpPr/>
            <p:nvPr/>
          </p:nvCxnSpPr>
          <p:spPr>
            <a:xfrm>
              <a:off x="4772958" y="1698249"/>
              <a:ext cx="180000" cy="749"/>
            </a:xfrm>
            <a:prstGeom prst="straightConnector1">
              <a:avLst/>
            </a:prstGeom>
            <a:ln w="28575">
              <a:solidFill>
                <a:schemeClr val="accent3">
                  <a:lumMod val="20000"/>
                  <a:lumOff val="8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5" name="Conector de seta reta 14"/>
            <p:cNvCxnSpPr/>
            <p:nvPr/>
          </p:nvCxnSpPr>
          <p:spPr>
            <a:xfrm>
              <a:off x="5906073" y="1698249"/>
              <a:ext cx="180000" cy="749"/>
            </a:xfrm>
            <a:prstGeom prst="straightConnector1">
              <a:avLst/>
            </a:prstGeom>
            <a:ln w="28575">
              <a:solidFill>
                <a:schemeClr val="accent3">
                  <a:lumMod val="20000"/>
                  <a:lumOff val="8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6" name="Conector de seta reta 15"/>
            <p:cNvCxnSpPr/>
            <p:nvPr/>
          </p:nvCxnSpPr>
          <p:spPr>
            <a:xfrm>
              <a:off x="3625358" y="2594234"/>
              <a:ext cx="180000" cy="749"/>
            </a:xfrm>
            <a:prstGeom prst="straightConnector1">
              <a:avLst/>
            </a:prstGeom>
            <a:ln w="28575">
              <a:solidFill>
                <a:schemeClr val="accent3">
                  <a:lumMod val="20000"/>
                  <a:lumOff val="8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7" name="Conector de seta reta 16"/>
            <p:cNvCxnSpPr/>
            <p:nvPr/>
          </p:nvCxnSpPr>
          <p:spPr>
            <a:xfrm>
              <a:off x="4765715" y="2592113"/>
              <a:ext cx="180000" cy="749"/>
            </a:xfrm>
            <a:prstGeom prst="straightConnector1">
              <a:avLst/>
            </a:prstGeom>
            <a:ln w="28575">
              <a:solidFill>
                <a:schemeClr val="accent3">
                  <a:lumMod val="20000"/>
                  <a:lumOff val="8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8" name="Conector de seta reta 17"/>
            <p:cNvCxnSpPr/>
            <p:nvPr/>
          </p:nvCxnSpPr>
          <p:spPr>
            <a:xfrm>
              <a:off x="5898830" y="2592113"/>
              <a:ext cx="180000" cy="749"/>
            </a:xfrm>
            <a:prstGeom prst="straightConnector1">
              <a:avLst/>
            </a:prstGeom>
            <a:ln w="28575">
              <a:solidFill>
                <a:schemeClr val="accent3">
                  <a:lumMod val="20000"/>
                  <a:lumOff val="8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25" name="Conector reto 24"/>
            <p:cNvCxnSpPr/>
            <p:nvPr/>
          </p:nvCxnSpPr>
          <p:spPr>
            <a:xfrm rot="5400000">
              <a:off x="6488371" y="2058668"/>
              <a:ext cx="152794" cy="787"/>
            </a:xfrm>
            <a:prstGeom prst="line">
              <a:avLst/>
            </a:prstGeom>
            <a:ln w="28575">
              <a:solidFill>
                <a:schemeClr val="accent3">
                  <a:lumMod val="20000"/>
                  <a:lumOff val="80000"/>
                </a:schemeClr>
              </a:solidFill>
              <a:bevel/>
            </a:ln>
          </p:spPr>
          <p:style>
            <a:lnRef idx="1">
              <a:schemeClr val="accent1"/>
            </a:lnRef>
            <a:fillRef idx="0">
              <a:schemeClr val="accent1"/>
            </a:fillRef>
            <a:effectRef idx="0">
              <a:schemeClr val="accent1"/>
            </a:effectRef>
            <a:fontRef idx="minor">
              <a:schemeClr val="tx1"/>
            </a:fontRef>
          </p:style>
        </p:cxnSp>
        <p:cxnSp>
          <p:nvCxnSpPr>
            <p:cNvPr id="27" name="Conector reto 26"/>
            <p:cNvCxnSpPr/>
            <p:nvPr/>
          </p:nvCxnSpPr>
          <p:spPr>
            <a:xfrm rot="10800000">
              <a:off x="3165030" y="2135458"/>
              <a:ext cx="3399344" cy="749"/>
            </a:xfrm>
            <a:prstGeom prst="line">
              <a:avLst/>
            </a:prstGeom>
            <a:ln w="28575">
              <a:solidFill>
                <a:schemeClr val="accent3">
                  <a:lumMod val="20000"/>
                  <a:lumOff val="80000"/>
                </a:schemeClr>
              </a:solidFill>
              <a:bevel/>
            </a:ln>
          </p:spPr>
          <p:style>
            <a:lnRef idx="1">
              <a:schemeClr val="accent1"/>
            </a:lnRef>
            <a:fillRef idx="0">
              <a:schemeClr val="accent1"/>
            </a:fillRef>
            <a:effectRef idx="0">
              <a:schemeClr val="accent1"/>
            </a:effectRef>
            <a:fontRef idx="minor">
              <a:schemeClr val="tx1"/>
            </a:fontRef>
          </p:style>
        </p:cxnSp>
        <p:cxnSp>
          <p:nvCxnSpPr>
            <p:cNvPr id="28" name="Conector reto 27"/>
            <p:cNvCxnSpPr/>
            <p:nvPr/>
          </p:nvCxnSpPr>
          <p:spPr>
            <a:xfrm rot="5400000">
              <a:off x="3089027" y="2194906"/>
              <a:ext cx="152794" cy="787"/>
            </a:xfrm>
            <a:prstGeom prst="line">
              <a:avLst/>
            </a:prstGeom>
            <a:ln w="28575">
              <a:solidFill>
                <a:schemeClr val="accent3">
                  <a:lumMod val="20000"/>
                  <a:lumOff val="80000"/>
                </a:schemeClr>
              </a:solidFill>
              <a:bevel/>
              <a:headEnd type="none" w="med" len="med"/>
              <a:tailEnd type="arrow" w="med" len="med"/>
            </a:ln>
          </p:spPr>
          <p:style>
            <a:lnRef idx="1">
              <a:schemeClr val="accent1"/>
            </a:lnRef>
            <a:fillRef idx="0">
              <a:schemeClr val="accent1"/>
            </a:fillRef>
            <a:effectRef idx="0">
              <a:schemeClr val="accent1"/>
            </a:effectRef>
            <a:fontRef idx="minor">
              <a:schemeClr val="tx1"/>
            </a:fontRef>
          </p:style>
        </p:cxnSp>
      </p:grpSp>
    </p:spTree>
  </p:cSld>
  <p:clrMapOvr>
    <a:masterClrMapping/>
  </p:clrMapOvr>
  <p:transition spd="med" advTm="15000">
    <p:fade/>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Projetar a rede: premiar bons projetos</a:t>
            </a:r>
            <a:endParaRPr lang="pt-BR" dirty="0"/>
          </a:p>
        </p:txBody>
      </p:sp>
      <p:sp>
        <p:nvSpPr>
          <p:cNvPr id="3" name="Espaço Reservado para Conteúdo 2"/>
          <p:cNvSpPr>
            <a:spLocks noGrp="1"/>
          </p:cNvSpPr>
          <p:nvPr>
            <p:ph idx="1"/>
          </p:nvPr>
        </p:nvSpPr>
        <p:spPr/>
        <p:txBody>
          <a:bodyPr>
            <a:normAutofit/>
          </a:bodyPr>
          <a:lstStyle/>
          <a:p>
            <a:endParaRPr lang="pt-BR" dirty="0" smtClean="0"/>
          </a:p>
          <a:p>
            <a:endParaRPr lang="pt-BR" dirty="0" smtClean="0"/>
          </a:p>
          <a:p>
            <a:endParaRPr lang="pt-BR" dirty="0" smtClean="0"/>
          </a:p>
          <a:p>
            <a:endParaRPr lang="pt-BR" sz="1800" dirty="0" smtClean="0"/>
          </a:p>
          <a:p>
            <a:r>
              <a:rPr lang="pt-BR" dirty="0" smtClean="0"/>
              <a:t>A premiação é o passo que encerra cada projeto. Alguns cuidados devem ser tomados:</a:t>
            </a:r>
          </a:p>
        </p:txBody>
      </p:sp>
      <p:grpSp>
        <p:nvGrpSpPr>
          <p:cNvPr id="21" name="Grupo 20"/>
          <p:cNvGrpSpPr/>
          <p:nvPr/>
        </p:nvGrpSpPr>
        <p:grpSpPr>
          <a:xfrm>
            <a:off x="2704702" y="1428736"/>
            <a:ext cx="4320000" cy="1440000"/>
            <a:chOff x="2704702" y="1428736"/>
            <a:chExt cx="4320000" cy="1440000"/>
          </a:xfrm>
        </p:grpSpPr>
        <p:sp>
          <p:nvSpPr>
            <p:cNvPr id="4" name="Retângulo de cantos arredondados 3"/>
            <p:cNvSpPr/>
            <p:nvPr/>
          </p:nvSpPr>
          <p:spPr>
            <a:xfrm>
              <a:off x="3830574" y="1428736"/>
              <a:ext cx="927899" cy="543266"/>
            </a:xfrm>
            <a:prstGeom prst="roundRect">
              <a:avLst/>
            </a:prstGeom>
            <a:solidFill>
              <a:schemeClr val="accent3">
                <a:lumMod val="40000"/>
                <a:lumOff val="6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600" b="1" dirty="0" smtClean="0">
                  <a:solidFill>
                    <a:schemeClr val="tx2">
                      <a:lumMod val="50000"/>
                    </a:schemeClr>
                  </a:solidFill>
                </a:rPr>
                <a:t>CRIAÇÃO DE SEGMENTOS PARA AS INICIATIVAS DE INOVAÇÃO</a:t>
              </a:r>
              <a:endParaRPr lang="pt-BR" sz="600" b="1" dirty="0">
                <a:solidFill>
                  <a:schemeClr val="tx2">
                    <a:lumMod val="50000"/>
                  </a:schemeClr>
                </a:solidFill>
              </a:endParaRPr>
            </a:p>
          </p:txBody>
        </p:sp>
        <p:sp>
          <p:nvSpPr>
            <p:cNvPr id="5" name="Retângulo de cantos arredondados 4"/>
            <p:cNvSpPr/>
            <p:nvPr/>
          </p:nvSpPr>
          <p:spPr>
            <a:xfrm>
              <a:off x="4970932" y="1428736"/>
              <a:ext cx="927899" cy="543266"/>
            </a:xfrm>
            <a:prstGeom prst="roundRect">
              <a:avLst/>
            </a:prstGeom>
            <a:solidFill>
              <a:schemeClr val="accent3">
                <a:lumMod val="40000"/>
                <a:lumOff val="6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600" b="1" dirty="0" smtClean="0">
                  <a:solidFill>
                    <a:schemeClr val="tx2">
                      <a:lumMod val="50000"/>
                    </a:schemeClr>
                  </a:solidFill>
                </a:rPr>
                <a:t>NOMEAÇÃO DO(S) COMITÊ(S) DE ANÁLISE DE IDÉIAS</a:t>
              </a:r>
              <a:endParaRPr lang="pt-BR" sz="600" b="1" dirty="0">
                <a:solidFill>
                  <a:schemeClr val="tx2">
                    <a:lumMod val="50000"/>
                  </a:schemeClr>
                </a:solidFill>
              </a:endParaRPr>
            </a:p>
          </p:txBody>
        </p:sp>
        <p:sp>
          <p:nvSpPr>
            <p:cNvPr id="6" name="Retângulo de cantos arredondados 5"/>
            <p:cNvSpPr/>
            <p:nvPr/>
          </p:nvSpPr>
          <p:spPr>
            <a:xfrm>
              <a:off x="6096803" y="1428736"/>
              <a:ext cx="927899" cy="543266"/>
            </a:xfrm>
            <a:prstGeom prst="roundRect">
              <a:avLst/>
            </a:prstGeom>
            <a:solidFill>
              <a:schemeClr val="accent3">
                <a:lumMod val="40000"/>
                <a:lumOff val="6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600" b="1" dirty="0" smtClean="0">
                  <a:solidFill>
                    <a:schemeClr val="tx2">
                      <a:lumMod val="50000"/>
                    </a:schemeClr>
                  </a:solidFill>
                </a:rPr>
                <a:t>RECEBIMENTO E ANÁLISE DAS  IDÉIAS</a:t>
              </a:r>
              <a:endParaRPr lang="pt-BR" sz="600" b="1" dirty="0">
                <a:solidFill>
                  <a:schemeClr val="tx2">
                    <a:lumMod val="50000"/>
                  </a:schemeClr>
                </a:solidFill>
              </a:endParaRPr>
            </a:p>
          </p:txBody>
        </p:sp>
        <p:sp>
          <p:nvSpPr>
            <p:cNvPr id="7" name="Retângulo de cantos arredondados 6"/>
            <p:cNvSpPr/>
            <p:nvPr/>
          </p:nvSpPr>
          <p:spPr>
            <a:xfrm>
              <a:off x="2704702" y="1428736"/>
              <a:ext cx="927899" cy="543266"/>
            </a:xfrm>
            <a:prstGeom prst="roundRect">
              <a:avLst/>
            </a:prstGeom>
            <a:solidFill>
              <a:schemeClr val="accent3">
                <a:lumMod val="40000"/>
                <a:lumOff val="6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600" b="1" dirty="0" smtClean="0">
                  <a:solidFill>
                    <a:schemeClr val="tx2">
                      <a:lumMod val="50000"/>
                    </a:schemeClr>
                  </a:solidFill>
                </a:rPr>
                <a:t>ESTABELECIMENTO DAS POLÍTICAS GERAIS</a:t>
              </a:r>
              <a:endParaRPr lang="pt-BR" sz="600" b="1" dirty="0">
                <a:solidFill>
                  <a:schemeClr val="tx2">
                    <a:lumMod val="50000"/>
                  </a:schemeClr>
                </a:solidFill>
              </a:endParaRPr>
            </a:p>
          </p:txBody>
        </p:sp>
        <p:sp>
          <p:nvSpPr>
            <p:cNvPr id="8" name="Retângulo de cantos arredondados 7"/>
            <p:cNvSpPr/>
            <p:nvPr/>
          </p:nvSpPr>
          <p:spPr>
            <a:xfrm>
              <a:off x="4970932" y="2291781"/>
              <a:ext cx="927899" cy="543266"/>
            </a:xfrm>
            <a:prstGeom prst="roundRect">
              <a:avLst/>
            </a:prstGeom>
            <a:solidFill>
              <a:schemeClr val="accent3">
                <a:lumMod val="40000"/>
                <a:lumOff val="6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600" b="1" dirty="0" smtClean="0">
                  <a:solidFill>
                    <a:schemeClr val="tx2">
                      <a:lumMod val="50000"/>
                    </a:schemeClr>
                  </a:solidFill>
                </a:rPr>
                <a:t>MEDIÇÃO DOS RESULTADOS REAIS DOS PROJETOS</a:t>
              </a:r>
              <a:endParaRPr lang="pt-BR" sz="600" b="1" dirty="0">
                <a:solidFill>
                  <a:schemeClr val="tx2">
                    <a:lumMod val="50000"/>
                  </a:schemeClr>
                </a:solidFill>
              </a:endParaRPr>
            </a:p>
          </p:txBody>
        </p:sp>
        <p:sp>
          <p:nvSpPr>
            <p:cNvPr id="9" name="Retângulo de cantos arredondados 8"/>
            <p:cNvSpPr/>
            <p:nvPr/>
          </p:nvSpPr>
          <p:spPr>
            <a:xfrm>
              <a:off x="6096803" y="2291781"/>
              <a:ext cx="927899" cy="543266"/>
            </a:xfrm>
            <a:prstGeom prst="roundRect">
              <a:avLst/>
            </a:prstGeom>
            <a:solidFill>
              <a:srgbClr val="FF00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600" b="1" dirty="0" smtClean="0">
                  <a:solidFill>
                    <a:schemeClr val="bg1"/>
                  </a:solidFill>
                </a:rPr>
                <a:t>PREMIAÇÃO</a:t>
              </a:r>
              <a:endParaRPr lang="pt-BR" sz="600" b="1" dirty="0">
                <a:solidFill>
                  <a:schemeClr val="bg1"/>
                </a:solidFill>
              </a:endParaRPr>
            </a:p>
          </p:txBody>
        </p:sp>
        <p:sp>
          <p:nvSpPr>
            <p:cNvPr id="10" name="Retângulo de cantos arredondados 9"/>
            <p:cNvSpPr/>
            <p:nvPr/>
          </p:nvSpPr>
          <p:spPr>
            <a:xfrm>
              <a:off x="2704702" y="2325470"/>
              <a:ext cx="927899" cy="543266"/>
            </a:xfrm>
            <a:prstGeom prst="roundRect">
              <a:avLst/>
            </a:prstGeom>
            <a:solidFill>
              <a:schemeClr val="accent3">
                <a:lumMod val="40000"/>
                <a:lumOff val="6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600" b="1" dirty="0" smtClean="0">
                  <a:solidFill>
                    <a:schemeClr val="tx2">
                      <a:lumMod val="50000"/>
                    </a:schemeClr>
                  </a:solidFill>
                </a:rPr>
                <a:t>PROJEÇÃO DE RESULTADOS E ANÁLISE DE VIABILIDADE</a:t>
              </a:r>
              <a:endParaRPr lang="pt-BR" sz="600" b="1" dirty="0">
                <a:solidFill>
                  <a:schemeClr val="tx2">
                    <a:lumMod val="50000"/>
                  </a:schemeClr>
                </a:solidFill>
              </a:endParaRPr>
            </a:p>
          </p:txBody>
        </p:sp>
        <p:sp>
          <p:nvSpPr>
            <p:cNvPr id="11" name="Retângulo de cantos arredondados 10"/>
            <p:cNvSpPr/>
            <p:nvPr/>
          </p:nvSpPr>
          <p:spPr>
            <a:xfrm>
              <a:off x="3830574" y="2325470"/>
              <a:ext cx="927899" cy="543266"/>
            </a:xfrm>
            <a:prstGeom prst="roundRect">
              <a:avLst/>
            </a:prstGeom>
            <a:solidFill>
              <a:schemeClr val="accent3">
                <a:lumMod val="40000"/>
                <a:lumOff val="6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600" b="1" dirty="0" smtClean="0">
                  <a:solidFill>
                    <a:schemeClr val="tx2">
                      <a:lumMod val="50000"/>
                    </a:schemeClr>
                  </a:solidFill>
                </a:rPr>
                <a:t>IMPLANTAÇÃO</a:t>
              </a:r>
              <a:endParaRPr lang="pt-BR" sz="600" b="1" dirty="0">
                <a:solidFill>
                  <a:schemeClr val="tx2">
                    <a:lumMod val="50000"/>
                  </a:schemeClr>
                </a:solidFill>
              </a:endParaRPr>
            </a:p>
          </p:txBody>
        </p:sp>
        <p:cxnSp>
          <p:nvCxnSpPr>
            <p:cNvPr id="13" name="Conector de seta reta 12"/>
            <p:cNvCxnSpPr>
              <a:stCxn id="7" idx="3"/>
              <a:endCxn id="4" idx="1"/>
            </p:cNvCxnSpPr>
            <p:nvPr/>
          </p:nvCxnSpPr>
          <p:spPr>
            <a:xfrm>
              <a:off x="3632601" y="1700369"/>
              <a:ext cx="180000" cy="749"/>
            </a:xfrm>
            <a:prstGeom prst="straightConnector1">
              <a:avLst/>
            </a:prstGeom>
            <a:ln w="28575">
              <a:solidFill>
                <a:schemeClr val="accent3">
                  <a:lumMod val="20000"/>
                  <a:lumOff val="8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4" name="Conector de seta reta 13"/>
            <p:cNvCxnSpPr/>
            <p:nvPr/>
          </p:nvCxnSpPr>
          <p:spPr>
            <a:xfrm>
              <a:off x="4772958" y="1698249"/>
              <a:ext cx="180000" cy="749"/>
            </a:xfrm>
            <a:prstGeom prst="straightConnector1">
              <a:avLst/>
            </a:prstGeom>
            <a:ln w="28575">
              <a:solidFill>
                <a:schemeClr val="accent3">
                  <a:lumMod val="20000"/>
                  <a:lumOff val="8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5" name="Conector de seta reta 14"/>
            <p:cNvCxnSpPr/>
            <p:nvPr/>
          </p:nvCxnSpPr>
          <p:spPr>
            <a:xfrm>
              <a:off x="5906073" y="1698249"/>
              <a:ext cx="180000" cy="749"/>
            </a:xfrm>
            <a:prstGeom prst="straightConnector1">
              <a:avLst/>
            </a:prstGeom>
            <a:ln w="28575">
              <a:solidFill>
                <a:schemeClr val="accent3">
                  <a:lumMod val="20000"/>
                  <a:lumOff val="8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6" name="Conector de seta reta 15"/>
            <p:cNvCxnSpPr/>
            <p:nvPr/>
          </p:nvCxnSpPr>
          <p:spPr>
            <a:xfrm>
              <a:off x="3625358" y="2594234"/>
              <a:ext cx="180000" cy="749"/>
            </a:xfrm>
            <a:prstGeom prst="straightConnector1">
              <a:avLst/>
            </a:prstGeom>
            <a:ln w="28575">
              <a:solidFill>
                <a:schemeClr val="accent3">
                  <a:lumMod val="20000"/>
                  <a:lumOff val="8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7" name="Conector de seta reta 16"/>
            <p:cNvCxnSpPr/>
            <p:nvPr/>
          </p:nvCxnSpPr>
          <p:spPr>
            <a:xfrm>
              <a:off x="4765715" y="2592113"/>
              <a:ext cx="180000" cy="749"/>
            </a:xfrm>
            <a:prstGeom prst="straightConnector1">
              <a:avLst/>
            </a:prstGeom>
            <a:ln w="28575">
              <a:solidFill>
                <a:schemeClr val="accent3">
                  <a:lumMod val="20000"/>
                  <a:lumOff val="8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8" name="Conector de seta reta 17"/>
            <p:cNvCxnSpPr/>
            <p:nvPr/>
          </p:nvCxnSpPr>
          <p:spPr>
            <a:xfrm>
              <a:off x="5898830" y="2592113"/>
              <a:ext cx="180000" cy="749"/>
            </a:xfrm>
            <a:prstGeom prst="straightConnector1">
              <a:avLst/>
            </a:prstGeom>
            <a:ln w="28575">
              <a:solidFill>
                <a:schemeClr val="accent3">
                  <a:lumMod val="20000"/>
                  <a:lumOff val="8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25" name="Conector reto 24"/>
            <p:cNvCxnSpPr/>
            <p:nvPr/>
          </p:nvCxnSpPr>
          <p:spPr>
            <a:xfrm rot="5400000">
              <a:off x="6488371" y="2058668"/>
              <a:ext cx="152794" cy="787"/>
            </a:xfrm>
            <a:prstGeom prst="line">
              <a:avLst/>
            </a:prstGeom>
            <a:ln w="28575">
              <a:solidFill>
                <a:schemeClr val="accent3">
                  <a:lumMod val="20000"/>
                  <a:lumOff val="80000"/>
                </a:schemeClr>
              </a:solidFill>
              <a:bevel/>
            </a:ln>
          </p:spPr>
          <p:style>
            <a:lnRef idx="1">
              <a:schemeClr val="accent1"/>
            </a:lnRef>
            <a:fillRef idx="0">
              <a:schemeClr val="accent1"/>
            </a:fillRef>
            <a:effectRef idx="0">
              <a:schemeClr val="accent1"/>
            </a:effectRef>
            <a:fontRef idx="minor">
              <a:schemeClr val="tx1"/>
            </a:fontRef>
          </p:style>
        </p:cxnSp>
        <p:cxnSp>
          <p:nvCxnSpPr>
            <p:cNvPr id="27" name="Conector reto 26"/>
            <p:cNvCxnSpPr/>
            <p:nvPr/>
          </p:nvCxnSpPr>
          <p:spPr>
            <a:xfrm rot="10800000">
              <a:off x="3165030" y="2135458"/>
              <a:ext cx="3399344" cy="749"/>
            </a:xfrm>
            <a:prstGeom prst="line">
              <a:avLst/>
            </a:prstGeom>
            <a:ln w="28575">
              <a:solidFill>
                <a:schemeClr val="accent3">
                  <a:lumMod val="20000"/>
                  <a:lumOff val="80000"/>
                </a:schemeClr>
              </a:solidFill>
              <a:bevel/>
            </a:ln>
          </p:spPr>
          <p:style>
            <a:lnRef idx="1">
              <a:schemeClr val="accent1"/>
            </a:lnRef>
            <a:fillRef idx="0">
              <a:schemeClr val="accent1"/>
            </a:fillRef>
            <a:effectRef idx="0">
              <a:schemeClr val="accent1"/>
            </a:effectRef>
            <a:fontRef idx="minor">
              <a:schemeClr val="tx1"/>
            </a:fontRef>
          </p:style>
        </p:cxnSp>
        <p:cxnSp>
          <p:nvCxnSpPr>
            <p:cNvPr id="28" name="Conector reto 27"/>
            <p:cNvCxnSpPr/>
            <p:nvPr/>
          </p:nvCxnSpPr>
          <p:spPr>
            <a:xfrm rot="5400000">
              <a:off x="3089027" y="2194906"/>
              <a:ext cx="152794" cy="787"/>
            </a:xfrm>
            <a:prstGeom prst="line">
              <a:avLst/>
            </a:prstGeom>
            <a:ln w="28575">
              <a:solidFill>
                <a:schemeClr val="accent3">
                  <a:lumMod val="20000"/>
                  <a:lumOff val="80000"/>
                </a:schemeClr>
              </a:solidFill>
              <a:bevel/>
              <a:headEnd type="none" w="med" len="med"/>
              <a:tailEnd type="arrow" w="med" len="med"/>
            </a:ln>
          </p:spPr>
          <p:style>
            <a:lnRef idx="1">
              <a:schemeClr val="accent1"/>
            </a:lnRef>
            <a:fillRef idx="0">
              <a:schemeClr val="accent1"/>
            </a:fillRef>
            <a:effectRef idx="0">
              <a:schemeClr val="accent1"/>
            </a:effectRef>
            <a:fontRef idx="minor">
              <a:schemeClr val="tx1"/>
            </a:fontRef>
          </p:style>
        </p:cxnSp>
      </p:grpSp>
    </p:spTree>
  </p:cSld>
  <p:clrMapOvr>
    <a:masterClrMapping/>
  </p:clrMapOvr>
  <p:transition spd="med" advTm="4000">
    <p:fade/>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Projetar a rede: premiar bons projetos</a:t>
            </a:r>
            <a:endParaRPr lang="pt-BR" dirty="0"/>
          </a:p>
        </p:txBody>
      </p:sp>
      <p:sp>
        <p:nvSpPr>
          <p:cNvPr id="3" name="Espaço Reservado para Conteúdo 2"/>
          <p:cNvSpPr>
            <a:spLocks noGrp="1"/>
          </p:cNvSpPr>
          <p:nvPr>
            <p:ph idx="1"/>
          </p:nvPr>
        </p:nvSpPr>
        <p:spPr/>
        <p:txBody>
          <a:bodyPr>
            <a:normAutofit/>
          </a:bodyPr>
          <a:lstStyle/>
          <a:p>
            <a:endParaRPr lang="pt-BR" dirty="0" smtClean="0"/>
          </a:p>
          <a:p>
            <a:endParaRPr lang="pt-BR" dirty="0" smtClean="0"/>
          </a:p>
          <a:p>
            <a:endParaRPr lang="pt-BR" dirty="0" smtClean="0"/>
          </a:p>
          <a:p>
            <a:endParaRPr lang="pt-BR" sz="1800" dirty="0" smtClean="0"/>
          </a:p>
          <a:p>
            <a:r>
              <a:rPr lang="pt-BR" dirty="0" smtClean="0"/>
              <a:t>A premiação é o passo que encerra cada projeto. Alguns cuidados devem ser tomados:</a:t>
            </a:r>
          </a:p>
          <a:p>
            <a:pPr lvl="1"/>
            <a:r>
              <a:rPr lang="pt-BR" dirty="0" smtClean="0"/>
              <a:t>A premiação deve ser fixada como </a:t>
            </a:r>
            <a:r>
              <a:rPr lang="pt-BR" b="1" dirty="0" err="1" smtClean="0">
                <a:solidFill>
                  <a:srgbClr val="FF0000"/>
                </a:solidFill>
                <a:effectLst>
                  <a:outerShdw blurRad="38100" dist="38100" dir="2700000" algn="tl">
                    <a:srgbClr val="000000">
                      <a:alpha val="43137"/>
                    </a:srgbClr>
                  </a:outerShdw>
                </a:effectLst>
              </a:rPr>
              <a:t>consequência</a:t>
            </a:r>
            <a:r>
              <a:rPr lang="pt-BR" b="1" dirty="0" smtClean="0">
                <a:solidFill>
                  <a:srgbClr val="FF0000"/>
                </a:solidFill>
                <a:effectLst>
                  <a:outerShdw blurRad="38100" dist="38100" dir="2700000" algn="tl">
                    <a:srgbClr val="000000">
                      <a:alpha val="43137"/>
                    </a:srgbClr>
                  </a:outerShdw>
                </a:effectLst>
              </a:rPr>
              <a:t> direta dos benefícios do projeto, ou seja, não deve ser fonte de despesas não recuperáveis</a:t>
            </a:r>
            <a:r>
              <a:rPr lang="pt-BR" dirty="0" smtClean="0"/>
              <a:t>.</a:t>
            </a:r>
          </a:p>
        </p:txBody>
      </p:sp>
      <p:grpSp>
        <p:nvGrpSpPr>
          <p:cNvPr id="12" name="Grupo 20"/>
          <p:cNvGrpSpPr/>
          <p:nvPr/>
        </p:nvGrpSpPr>
        <p:grpSpPr>
          <a:xfrm>
            <a:off x="2704702" y="1428736"/>
            <a:ext cx="4320000" cy="1440000"/>
            <a:chOff x="2704702" y="1428736"/>
            <a:chExt cx="4320000" cy="1440000"/>
          </a:xfrm>
        </p:grpSpPr>
        <p:sp>
          <p:nvSpPr>
            <p:cNvPr id="4" name="Retângulo de cantos arredondados 3"/>
            <p:cNvSpPr/>
            <p:nvPr/>
          </p:nvSpPr>
          <p:spPr>
            <a:xfrm>
              <a:off x="3830574" y="1428736"/>
              <a:ext cx="927899" cy="543266"/>
            </a:xfrm>
            <a:prstGeom prst="roundRect">
              <a:avLst/>
            </a:prstGeom>
            <a:solidFill>
              <a:schemeClr val="accent3">
                <a:lumMod val="40000"/>
                <a:lumOff val="6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600" b="1" dirty="0" smtClean="0">
                  <a:solidFill>
                    <a:schemeClr val="tx2">
                      <a:lumMod val="50000"/>
                    </a:schemeClr>
                  </a:solidFill>
                </a:rPr>
                <a:t>CRIAÇÃO DE SEGMENTOS PARA AS INICIATIVAS DE INOVAÇÃO</a:t>
              </a:r>
              <a:endParaRPr lang="pt-BR" sz="600" b="1" dirty="0">
                <a:solidFill>
                  <a:schemeClr val="tx2">
                    <a:lumMod val="50000"/>
                  </a:schemeClr>
                </a:solidFill>
              </a:endParaRPr>
            </a:p>
          </p:txBody>
        </p:sp>
        <p:sp>
          <p:nvSpPr>
            <p:cNvPr id="5" name="Retângulo de cantos arredondados 4"/>
            <p:cNvSpPr/>
            <p:nvPr/>
          </p:nvSpPr>
          <p:spPr>
            <a:xfrm>
              <a:off x="4970932" y="1428736"/>
              <a:ext cx="927899" cy="543266"/>
            </a:xfrm>
            <a:prstGeom prst="roundRect">
              <a:avLst/>
            </a:prstGeom>
            <a:solidFill>
              <a:schemeClr val="accent3">
                <a:lumMod val="40000"/>
                <a:lumOff val="6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600" b="1" dirty="0" smtClean="0">
                  <a:solidFill>
                    <a:schemeClr val="tx2">
                      <a:lumMod val="50000"/>
                    </a:schemeClr>
                  </a:solidFill>
                </a:rPr>
                <a:t>NOMEAÇÃO DO(S) COMITÊ(S) DE ANÁLISE DE IDÉIAS</a:t>
              </a:r>
              <a:endParaRPr lang="pt-BR" sz="600" b="1" dirty="0">
                <a:solidFill>
                  <a:schemeClr val="tx2">
                    <a:lumMod val="50000"/>
                  </a:schemeClr>
                </a:solidFill>
              </a:endParaRPr>
            </a:p>
          </p:txBody>
        </p:sp>
        <p:sp>
          <p:nvSpPr>
            <p:cNvPr id="6" name="Retângulo de cantos arredondados 5"/>
            <p:cNvSpPr/>
            <p:nvPr/>
          </p:nvSpPr>
          <p:spPr>
            <a:xfrm>
              <a:off x="6096803" y="1428736"/>
              <a:ext cx="927899" cy="543266"/>
            </a:xfrm>
            <a:prstGeom prst="roundRect">
              <a:avLst/>
            </a:prstGeom>
            <a:solidFill>
              <a:schemeClr val="accent3">
                <a:lumMod val="40000"/>
                <a:lumOff val="6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600" b="1" dirty="0" smtClean="0">
                  <a:solidFill>
                    <a:schemeClr val="tx2">
                      <a:lumMod val="50000"/>
                    </a:schemeClr>
                  </a:solidFill>
                </a:rPr>
                <a:t>RECEBIMENTO E ANÁLISE DAS  IDÉIAS</a:t>
              </a:r>
              <a:endParaRPr lang="pt-BR" sz="600" b="1" dirty="0">
                <a:solidFill>
                  <a:schemeClr val="tx2">
                    <a:lumMod val="50000"/>
                  </a:schemeClr>
                </a:solidFill>
              </a:endParaRPr>
            </a:p>
          </p:txBody>
        </p:sp>
        <p:sp>
          <p:nvSpPr>
            <p:cNvPr id="7" name="Retângulo de cantos arredondados 6"/>
            <p:cNvSpPr/>
            <p:nvPr/>
          </p:nvSpPr>
          <p:spPr>
            <a:xfrm>
              <a:off x="2704702" y="1428736"/>
              <a:ext cx="927899" cy="543266"/>
            </a:xfrm>
            <a:prstGeom prst="roundRect">
              <a:avLst/>
            </a:prstGeom>
            <a:solidFill>
              <a:schemeClr val="accent3">
                <a:lumMod val="40000"/>
                <a:lumOff val="6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600" b="1" dirty="0" smtClean="0">
                  <a:solidFill>
                    <a:schemeClr val="tx2">
                      <a:lumMod val="50000"/>
                    </a:schemeClr>
                  </a:solidFill>
                </a:rPr>
                <a:t>ESTABELECIMENTO DAS POLÍTICAS GERAIS</a:t>
              </a:r>
              <a:endParaRPr lang="pt-BR" sz="600" b="1" dirty="0">
                <a:solidFill>
                  <a:schemeClr val="tx2">
                    <a:lumMod val="50000"/>
                  </a:schemeClr>
                </a:solidFill>
              </a:endParaRPr>
            </a:p>
          </p:txBody>
        </p:sp>
        <p:sp>
          <p:nvSpPr>
            <p:cNvPr id="8" name="Retângulo de cantos arredondados 7"/>
            <p:cNvSpPr/>
            <p:nvPr/>
          </p:nvSpPr>
          <p:spPr>
            <a:xfrm>
              <a:off x="4970932" y="2291781"/>
              <a:ext cx="927899" cy="543266"/>
            </a:xfrm>
            <a:prstGeom prst="roundRect">
              <a:avLst/>
            </a:prstGeom>
            <a:solidFill>
              <a:schemeClr val="accent3">
                <a:lumMod val="40000"/>
                <a:lumOff val="6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600" b="1" dirty="0" smtClean="0">
                  <a:solidFill>
                    <a:schemeClr val="tx2">
                      <a:lumMod val="50000"/>
                    </a:schemeClr>
                  </a:solidFill>
                </a:rPr>
                <a:t>MEDIÇÃO DOS RESULTADOS REAIS DOS PROJETOS</a:t>
              </a:r>
              <a:endParaRPr lang="pt-BR" sz="600" b="1" dirty="0">
                <a:solidFill>
                  <a:schemeClr val="tx2">
                    <a:lumMod val="50000"/>
                  </a:schemeClr>
                </a:solidFill>
              </a:endParaRPr>
            </a:p>
          </p:txBody>
        </p:sp>
        <p:sp>
          <p:nvSpPr>
            <p:cNvPr id="9" name="Retângulo de cantos arredondados 8"/>
            <p:cNvSpPr/>
            <p:nvPr/>
          </p:nvSpPr>
          <p:spPr>
            <a:xfrm>
              <a:off x="6096803" y="2291781"/>
              <a:ext cx="927899" cy="543266"/>
            </a:xfrm>
            <a:prstGeom prst="roundRect">
              <a:avLst/>
            </a:prstGeom>
            <a:solidFill>
              <a:srgbClr val="FF00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600" b="1" dirty="0" smtClean="0">
                  <a:solidFill>
                    <a:schemeClr val="bg1"/>
                  </a:solidFill>
                </a:rPr>
                <a:t>PREMIAÇÃO</a:t>
              </a:r>
              <a:endParaRPr lang="pt-BR" sz="600" b="1" dirty="0">
                <a:solidFill>
                  <a:schemeClr val="bg1"/>
                </a:solidFill>
              </a:endParaRPr>
            </a:p>
          </p:txBody>
        </p:sp>
        <p:sp>
          <p:nvSpPr>
            <p:cNvPr id="10" name="Retângulo de cantos arredondados 9"/>
            <p:cNvSpPr/>
            <p:nvPr/>
          </p:nvSpPr>
          <p:spPr>
            <a:xfrm>
              <a:off x="2704702" y="2325470"/>
              <a:ext cx="927899" cy="543266"/>
            </a:xfrm>
            <a:prstGeom prst="roundRect">
              <a:avLst/>
            </a:prstGeom>
            <a:solidFill>
              <a:schemeClr val="accent3">
                <a:lumMod val="40000"/>
                <a:lumOff val="6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600" b="1" dirty="0" smtClean="0">
                  <a:solidFill>
                    <a:schemeClr val="tx2">
                      <a:lumMod val="50000"/>
                    </a:schemeClr>
                  </a:solidFill>
                </a:rPr>
                <a:t>PROJEÇÃO DE RESULTADOS E ANÁLISE DE VIABILIDADE</a:t>
              </a:r>
              <a:endParaRPr lang="pt-BR" sz="600" b="1" dirty="0">
                <a:solidFill>
                  <a:schemeClr val="tx2">
                    <a:lumMod val="50000"/>
                  </a:schemeClr>
                </a:solidFill>
              </a:endParaRPr>
            </a:p>
          </p:txBody>
        </p:sp>
        <p:sp>
          <p:nvSpPr>
            <p:cNvPr id="11" name="Retângulo de cantos arredondados 10"/>
            <p:cNvSpPr/>
            <p:nvPr/>
          </p:nvSpPr>
          <p:spPr>
            <a:xfrm>
              <a:off x="3830574" y="2325470"/>
              <a:ext cx="927899" cy="543266"/>
            </a:xfrm>
            <a:prstGeom prst="roundRect">
              <a:avLst/>
            </a:prstGeom>
            <a:solidFill>
              <a:schemeClr val="accent3">
                <a:lumMod val="40000"/>
                <a:lumOff val="6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600" b="1" dirty="0" smtClean="0">
                  <a:solidFill>
                    <a:schemeClr val="tx2">
                      <a:lumMod val="50000"/>
                    </a:schemeClr>
                  </a:solidFill>
                </a:rPr>
                <a:t>IMPLANTAÇÃO</a:t>
              </a:r>
              <a:endParaRPr lang="pt-BR" sz="600" b="1" dirty="0">
                <a:solidFill>
                  <a:schemeClr val="tx2">
                    <a:lumMod val="50000"/>
                  </a:schemeClr>
                </a:solidFill>
              </a:endParaRPr>
            </a:p>
          </p:txBody>
        </p:sp>
        <p:cxnSp>
          <p:nvCxnSpPr>
            <p:cNvPr id="13" name="Conector de seta reta 12"/>
            <p:cNvCxnSpPr>
              <a:stCxn id="7" idx="3"/>
              <a:endCxn id="4" idx="1"/>
            </p:cNvCxnSpPr>
            <p:nvPr/>
          </p:nvCxnSpPr>
          <p:spPr>
            <a:xfrm>
              <a:off x="3632601" y="1700369"/>
              <a:ext cx="180000" cy="749"/>
            </a:xfrm>
            <a:prstGeom prst="straightConnector1">
              <a:avLst/>
            </a:prstGeom>
            <a:ln w="28575">
              <a:solidFill>
                <a:schemeClr val="accent3">
                  <a:lumMod val="20000"/>
                  <a:lumOff val="8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4" name="Conector de seta reta 13"/>
            <p:cNvCxnSpPr/>
            <p:nvPr/>
          </p:nvCxnSpPr>
          <p:spPr>
            <a:xfrm>
              <a:off x="4772958" y="1698249"/>
              <a:ext cx="180000" cy="749"/>
            </a:xfrm>
            <a:prstGeom prst="straightConnector1">
              <a:avLst/>
            </a:prstGeom>
            <a:ln w="28575">
              <a:solidFill>
                <a:schemeClr val="accent3">
                  <a:lumMod val="20000"/>
                  <a:lumOff val="8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5" name="Conector de seta reta 14"/>
            <p:cNvCxnSpPr/>
            <p:nvPr/>
          </p:nvCxnSpPr>
          <p:spPr>
            <a:xfrm>
              <a:off x="5906073" y="1698249"/>
              <a:ext cx="180000" cy="749"/>
            </a:xfrm>
            <a:prstGeom prst="straightConnector1">
              <a:avLst/>
            </a:prstGeom>
            <a:ln w="28575">
              <a:solidFill>
                <a:schemeClr val="accent3">
                  <a:lumMod val="20000"/>
                  <a:lumOff val="8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6" name="Conector de seta reta 15"/>
            <p:cNvCxnSpPr/>
            <p:nvPr/>
          </p:nvCxnSpPr>
          <p:spPr>
            <a:xfrm>
              <a:off x="3625358" y="2594234"/>
              <a:ext cx="180000" cy="749"/>
            </a:xfrm>
            <a:prstGeom prst="straightConnector1">
              <a:avLst/>
            </a:prstGeom>
            <a:ln w="28575">
              <a:solidFill>
                <a:schemeClr val="accent3">
                  <a:lumMod val="20000"/>
                  <a:lumOff val="8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7" name="Conector de seta reta 16"/>
            <p:cNvCxnSpPr/>
            <p:nvPr/>
          </p:nvCxnSpPr>
          <p:spPr>
            <a:xfrm>
              <a:off x="4765715" y="2592113"/>
              <a:ext cx="180000" cy="749"/>
            </a:xfrm>
            <a:prstGeom prst="straightConnector1">
              <a:avLst/>
            </a:prstGeom>
            <a:ln w="28575">
              <a:solidFill>
                <a:schemeClr val="accent3">
                  <a:lumMod val="20000"/>
                  <a:lumOff val="8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8" name="Conector de seta reta 17"/>
            <p:cNvCxnSpPr/>
            <p:nvPr/>
          </p:nvCxnSpPr>
          <p:spPr>
            <a:xfrm>
              <a:off x="5898830" y="2592113"/>
              <a:ext cx="180000" cy="749"/>
            </a:xfrm>
            <a:prstGeom prst="straightConnector1">
              <a:avLst/>
            </a:prstGeom>
            <a:ln w="28575">
              <a:solidFill>
                <a:schemeClr val="accent3">
                  <a:lumMod val="20000"/>
                  <a:lumOff val="8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25" name="Conector reto 24"/>
            <p:cNvCxnSpPr/>
            <p:nvPr/>
          </p:nvCxnSpPr>
          <p:spPr>
            <a:xfrm rot="5400000">
              <a:off x="6488371" y="2058668"/>
              <a:ext cx="152794" cy="787"/>
            </a:xfrm>
            <a:prstGeom prst="line">
              <a:avLst/>
            </a:prstGeom>
            <a:ln w="28575">
              <a:solidFill>
                <a:schemeClr val="accent3">
                  <a:lumMod val="20000"/>
                  <a:lumOff val="80000"/>
                </a:schemeClr>
              </a:solidFill>
              <a:bevel/>
            </a:ln>
          </p:spPr>
          <p:style>
            <a:lnRef idx="1">
              <a:schemeClr val="accent1"/>
            </a:lnRef>
            <a:fillRef idx="0">
              <a:schemeClr val="accent1"/>
            </a:fillRef>
            <a:effectRef idx="0">
              <a:schemeClr val="accent1"/>
            </a:effectRef>
            <a:fontRef idx="minor">
              <a:schemeClr val="tx1"/>
            </a:fontRef>
          </p:style>
        </p:cxnSp>
        <p:cxnSp>
          <p:nvCxnSpPr>
            <p:cNvPr id="27" name="Conector reto 26"/>
            <p:cNvCxnSpPr/>
            <p:nvPr/>
          </p:nvCxnSpPr>
          <p:spPr>
            <a:xfrm rot="10800000">
              <a:off x="3165030" y="2135458"/>
              <a:ext cx="3399344" cy="749"/>
            </a:xfrm>
            <a:prstGeom prst="line">
              <a:avLst/>
            </a:prstGeom>
            <a:ln w="28575">
              <a:solidFill>
                <a:schemeClr val="accent3">
                  <a:lumMod val="20000"/>
                  <a:lumOff val="80000"/>
                </a:schemeClr>
              </a:solidFill>
              <a:bevel/>
            </a:ln>
          </p:spPr>
          <p:style>
            <a:lnRef idx="1">
              <a:schemeClr val="accent1"/>
            </a:lnRef>
            <a:fillRef idx="0">
              <a:schemeClr val="accent1"/>
            </a:fillRef>
            <a:effectRef idx="0">
              <a:schemeClr val="accent1"/>
            </a:effectRef>
            <a:fontRef idx="minor">
              <a:schemeClr val="tx1"/>
            </a:fontRef>
          </p:style>
        </p:cxnSp>
        <p:cxnSp>
          <p:nvCxnSpPr>
            <p:cNvPr id="28" name="Conector reto 27"/>
            <p:cNvCxnSpPr/>
            <p:nvPr/>
          </p:nvCxnSpPr>
          <p:spPr>
            <a:xfrm rot="5400000">
              <a:off x="3089027" y="2194906"/>
              <a:ext cx="152794" cy="787"/>
            </a:xfrm>
            <a:prstGeom prst="line">
              <a:avLst/>
            </a:prstGeom>
            <a:ln w="28575">
              <a:solidFill>
                <a:schemeClr val="accent3">
                  <a:lumMod val="20000"/>
                  <a:lumOff val="80000"/>
                </a:schemeClr>
              </a:solidFill>
              <a:bevel/>
              <a:headEnd type="none" w="med" len="med"/>
              <a:tailEnd type="arrow" w="med" len="med"/>
            </a:ln>
          </p:spPr>
          <p:style>
            <a:lnRef idx="1">
              <a:schemeClr val="accent1"/>
            </a:lnRef>
            <a:fillRef idx="0">
              <a:schemeClr val="accent1"/>
            </a:fillRef>
            <a:effectRef idx="0">
              <a:schemeClr val="accent1"/>
            </a:effectRef>
            <a:fontRef idx="minor">
              <a:schemeClr val="tx1"/>
            </a:fontRef>
          </p:style>
        </p:cxnSp>
      </p:grpSp>
    </p:spTree>
  </p:cSld>
  <p:clrMapOvr>
    <a:masterClrMapping/>
  </p:clrMapOvr>
  <p:transition spd="med" advTm="4000">
    <p:fade/>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Projetar a rede: premiar bons projetos</a:t>
            </a:r>
            <a:endParaRPr lang="pt-BR" dirty="0"/>
          </a:p>
        </p:txBody>
      </p:sp>
      <p:sp>
        <p:nvSpPr>
          <p:cNvPr id="3" name="Espaço Reservado para Conteúdo 2"/>
          <p:cNvSpPr>
            <a:spLocks noGrp="1"/>
          </p:cNvSpPr>
          <p:nvPr>
            <p:ph idx="1"/>
          </p:nvPr>
        </p:nvSpPr>
        <p:spPr/>
        <p:txBody>
          <a:bodyPr>
            <a:normAutofit/>
          </a:bodyPr>
          <a:lstStyle/>
          <a:p>
            <a:endParaRPr lang="pt-BR" dirty="0" smtClean="0"/>
          </a:p>
          <a:p>
            <a:endParaRPr lang="pt-BR" dirty="0" smtClean="0"/>
          </a:p>
          <a:p>
            <a:endParaRPr lang="pt-BR" dirty="0" smtClean="0"/>
          </a:p>
          <a:p>
            <a:endParaRPr lang="pt-BR" sz="1800" dirty="0" smtClean="0"/>
          </a:p>
          <a:p>
            <a:r>
              <a:rPr lang="pt-BR" dirty="0" smtClean="0"/>
              <a:t>A premiação é o passo que encerra cada projeto. Alguns cuidados devem ser tomados:</a:t>
            </a:r>
          </a:p>
          <a:p>
            <a:pPr lvl="1"/>
            <a:r>
              <a:rPr lang="pt-BR" dirty="0" smtClean="0"/>
              <a:t>A premiação deve ser fixada como </a:t>
            </a:r>
            <a:r>
              <a:rPr lang="pt-BR" b="1" dirty="0" err="1" smtClean="0">
                <a:solidFill>
                  <a:srgbClr val="FF0000"/>
                </a:solidFill>
                <a:effectLst>
                  <a:outerShdw blurRad="38100" dist="38100" dir="2700000" algn="tl">
                    <a:srgbClr val="000000">
                      <a:alpha val="43137"/>
                    </a:srgbClr>
                  </a:outerShdw>
                </a:effectLst>
              </a:rPr>
              <a:t>consequência</a:t>
            </a:r>
            <a:r>
              <a:rPr lang="pt-BR" b="1" dirty="0" smtClean="0">
                <a:solidFill>
                  <a:srgbClr val="FF0000"/>
                </a:solidFill>
                <a:effectLst>
                  <a:outerShdw blurRad="38100" dist="38100" dir="2700000" algn="tl">
                    <a:srgbClr val="000000">
                      <a:alpha val="43137"/>
                    </a:srgbClr>
                  </a:outerShdw>
                </a:effectLst>
              </a:rPr>
              <a:t> direta dos benefícios do projeto, ou seja, não deve ser fonte de despesas não recuperáveis</a:t>
            </a:r>
            <a:r>
              <a:rPr lang="pt-BR" dirty="0" smtClean="0"/>
              <a:t>.</a:t>
            </a:r>
          </a:p>
          <a:p>
            <a:pPr lvl="1"/>
            <a:r>
              <a:rPr lang="pt-BR" dirty="0" smtClean="0"/>
              <a:t>O modelo de premiação deve motivar a permanência do colaborador na organização;</a:t>
            </a:r>
          </a:p>
        </p:txBody>
      </p:sp>
      <p:grpSp>
        <p:nvGrpSpPr>
          <p:cNvPr id="12" name="Grupo 20"/>
          <p:cNvGrpSpPr/>
          <p:nvPr/>
        </p:nvGrpSpPr>
        <p:grpSpPr>
          <a:xfrm>
            <a:off x="2704702" y="1428736"/>
            <a:ext cx="4320000" cy="1440000"/>
            <a:chOff x="2704702" y="1428736"/>
            <a:chExt cx="4320000" cy="1440000"/>
          </a:xfrm>
        </p:grpSpPr>
        <p:sp>
          <p:nvSpPr>
            <p:cNvPr id="4" name="Retângulo de cantos arredondados 3"/>
            <p:cNvSpPr/>
            <p:nvPr/>
          </p:nvSpPr>
          <p:spPr>
            <a:xfrm>
              <a:off x="3830574" y="1428736"/>
              <a:ext cx="927899" cy="543266"/>
            </a:xfrm>
            <a:prstGeom prst="roundRect">
              <a:avLst/>
            </a:prstGeom>
            <a:solidFill>
              <a:schemeClr val="accent3">
                <a:lumMod val="40000"/>
                <a:lumOff val="6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600" b="1" dirty="0" smtClean="0">
                  <a:solidFill>
                    <a:schemeClr val="tx2">
                      <a:lumMod val="50000"/>
                    </a:schemeClr>
                  </a:solidFill>
                </a:rPr>
                <a:t>CRIAÇÃO DE SEGMENTOS PARA AS INICIATIVAS DE INOVAÇÃO</a:t>
              </a:r>
              <a:endParaRPr lang="pt-BR" sz="600" b="1" dirty="0">
                <a:solidFill>
                  <a:schemeClr val="tx2">
                    <a:lumMod val="50000"/>
                  </a:schemeClr>
                </a:solidFill>
              </a:endParaRPr>
            </a:p>
          </p:txBody>
        </p:sp>
        <p:sp>
          <p:nvSpPr>
            <p:cNvPr id="5" name="Retângulo de cantos arredondados 4"/>
            <p:cNvSpPr/>
            <p:nvPr/>
          </p:nvSpPr>
          <p:spPr>
            <a:xfrm>
              <a:off x="4970932" y="1428736"/>
              <a:ext cx="927899" cy="543266"/>
            </a:xfrm>
            <a:prstGeom prst="roundRect">
              <a:avLst/>
            </a:prstGeom>
            <a:solidFill>
              <a:schemeClr val="accent3">
                <a:lumMod val="40000"/>
                <a:lumOff val="6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600" b="1" dirty="0" smtClean="0">
                  <a:solidFill>
                    <a:schemeClr val="tx2">
                      <a:lumMod val="50000"/>
                    </a:schemeClr>
                  </a:solidFill>
                </a:rPr>
                <a:t>NOMEAÇÃO DO(S) COMITÊ(S) DE ANÁLISE DE IDÉIAS</a:t>
              </a:r>
              <a:endParaRPr lang="pt-BR" sz="600" b="1" dirty="0">
                <a:solidFill>
                  <a:schemeClr val="tx2">
                    <a:lumMod val="50000"/>
                  </a:schemeClr>
                </a:solidFill>
              </a:endParaRPr>
            </a:p>
          </p:txBody>
        </p:sp>
        <p:sp>
          <p:nvSpPr>
            <p:cNvPr id="6" name="Retângulo de cantos arredondados 5"/>
            <p:cNvSpPr/>
            <p:nvPr/>
          </p:nvSpPr>
          <p:spPr>
            <a:xfrm>
              <a:off x="6096803" y="1428736"/>
              <a:ext cx="927899" cy="543266"/>
            </a:xfrm>
            <a:prstGeom prst="roundRect">
              <a:avLst/>
            </a:prstGeom>
            <a:solidFill>
              <a:schemeClr val="accent3">
                <a:lumMod val="40000"/>
                <a:lumOff val="6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600" b="1" dirty="0" smtClean="0">
                  <a:solidFill>
                    <a:schemeClr val="tx2">
                      <a:lumMod val="50000"/>
                    </a:schemeClr>
                  </a:solidFill>
                </a:rPr>
                <a:t>RECEBIMENTO E ANÁLISE DAS  IDÉIAS</a:t>
              </a:r>
              <a:endParaRPr lang="pt-BR" sz="600" b="1" dirty="0">
                <a:solidFill>
                  <a:schemeClr val="tx2">
                    <a:lumMod val="50000"/>
                  </a:schemeClr>
                </a:solidFill>
              </a:endParaRPr>
            </a:p>
          </p:txBody>
        </p:sp>
        <p:sp>
          <p:nvSpPr>
            <p:cNvPr id="7" name="Retângulo de cantos arredondados 6"/>
            <p:cNvSpPr/>
            <p:nvPr/>
          </p:nvSpPr>
          <p:spPr>
            <a:xfrm>
              <a:off x="2704702" y="1428736"/>
              <a:ext cx="927899" cy="543266"/>
            </a:xfrm>
            <a:prstGeom prst="roundRect">
              <a:avLst/>
            </a:prstGeom>
            <a:solidFill>
              <a:schemeClr val="accent3">
                <a:lumMod val="40000"/>
                <a:lumOff val="6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600" b="1" dirty="0" smtClean="0">
                  <a:solidFill>
                    <a:schemeClr val="tx2">
                      <a:lumMod val="50000"/>
                    </a:schemeClr>
                  </a:solidFill>
                </a:rPr>
                <a:t>ESTABELECIMENTO DAS POLÍTICAS GERAIS</a:t>
              </a:r>
              <a:endParaRPr lang="pt-BR" sz="600" b="1" dirty="0">
                <a:solidFill>
                  <a:schemeClr val="tx2">
                    <a:lumMod val="50000"/>
                  </a:schemeClr>
                </a:solidFill>
              </a:endParaRPr>
            </a:p>
          </p:txBody>
        </p:sp>
        <p:sp>
          <p:nvSpPr>
            <p:cNvPr id="8" name="Retângulo de cantos arredondados 7"/>
            <p:cNvSpPr/>
            <p:nvPr/>
          </p:nvSpPr>
          <p:spPr>
            <a:xfrm>
              <a:off x="4970932" y="2291781"/>
              <a:ext cx="927899" cy="543266"/>
            </a:xfrm>
            <a:prstGeom prst="roundRect">
              <a:avLst/>
            </a:prstGeom>
            <a:solidFill>
              <a:schemeClr val="accent3">
                <a:lumMod val="40000"/>
                <a:lumOff val="6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600" b="1" dirty="0" smtClean="0">
                  <a:solidFill>
                    <a:schemeClr val="tx2">
                      <a:lumMod val="50000"/>
                    </a:schemeClr>
                  </a:solidFill>
                </a:rPr>
                <a:t>MEDIÇÃO DOS RESULTADOS REAIS DOS PROJETOS</a:t>
              </a:r>
              <a:endParaRPr lang="pt-BR" sz="600" b="1" dirty="0">
                <a:solidFill>
                  <a:schemeClr val="tx2">
                    <a:lumMod val="50000"/>
                  </a:schemeClr>
                </a:solidFill>
              </a:endParaRPr>
            </a:p>
          </p:txBody>
        </p:sp>
        <p:sp>
          <p:nvSpPr>
            <p:cNvPr id="9" name="Retângulo de cantos arredondados 8"/>
            <p:cNvSpPr/>
            <p:nvPr/>
          </p:nvSpPr>
          <p:spPr>
            <a:xfrm>
              <a:off x="6096803" y="2291781"/>
              <a:ext cx="927899" cy="543266"/>
            </a:xfrm>
            <a:prstGeom prst="roundRect">
              <a:avLst/>
            </a:prstGeom>
            <a:solidFill>
              <a:srgbClr val="FF00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600" b="1" dirty="0" smtClean="0">
                  <a:solidFill>
                    <a:schemeClr val="bg1"/>
                  </a:solidFill>
                </a:rPr>
                <a:t>PREMIAÇÃO</a:t>
              </a:r>
              <a:endParaRPr lang="pt-BR" sz="600" b="1" dirty="0">
                <a:solidFill>
                  <a:schemeClr val="bg1"/>
                </a:solidFill>
              </a:endParaRPr>
            </a:p>
          </p:txBody>
        </p:sp>
        <p:sp>
          <p:nvSpPr>
            <p:cNvPr id="10" name="Retângulo de cantos arredondados 9"/>
            <p:cNvSpPr/>
            <p:nvPr/>
          </p:nvSpPr>
          <p:spPr>
            <a:xfrm>
              <a:off x="2704702" y="2325470"/>
              <a:ext cx="927899" cy="543266"/>
            </a:xfrm>
            <a:prstGeom prst="roundRect">
              <a:avLst/>
            </a:prstGeom>
            <a:solidFill>
              <a:schemeClr val="accent3">
                <a:lumMod val="40000"/>
                <a:lumOff val="6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600" b="1" dirty="0" smtClean="0">
                  <a:solidFill>
                    <a:schemeClr val="tx2">
                      <a:lumMod val="50000"/>
                    </a:schemeClr>
                  </a:solidFill>
                </a:rPr>
                <a:t>PROJEÇÃO DE RESULTADOS E ANÁLISE DE VIABILIDADE</a:t>
              </a:r>
              <a:endParaRPr lang="pt-BR" sz="600" b="1" dirty="0">
                <a:solidFill>
                  <a:schemeClr val="tx2">
                    <a:lumMod val="50000"/>
                  </a:schemeClr>
                </a:solidFill>
              </a:endParaRPr>
            </a:p>
          </p:txBody>
        </p:sp>
        <p:sp>
          <p:nvSpPr>
            <p:cNvPr id="11" name="Retângulo de cantos arredondados 10"/>
            <p:cNvSpPr/>
            <p:nvPr/>
          </p:nvSpPr>
          <p:spPr>
            <a:xfrm>
              <a:off x="3830574" y="2325470"/>
              <a:ext cx="927899" cy="543266"/>
            </a:xfrm>
            <a:prstGeom prst="roundRect">
              <a:avLst/>
            </a:prstGeom>
            <a:solidFill>
              <a:schemeClr val="accent3">
                <a:lumMod val="40000"/>
                <a:lumOff val="6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600" b="1" dirty="0" smtClean="0">
                  <a:solidFill>
                    <a:schemeClr val="tx2">
                      <a:lumMod val="50000"/>
                    </a:schemeClr>
                  </a:solidFill>
                </a:rPr>
                <a:t>IMPLANTAÇÃO</a:t>
              </a:r>
              <a:endParaRPr lang="pt-BR" sz="600" b="1" dirty="0">
                <a:solidFill>
                  <a:schemeClr val="tx2">
                    <a:lumMod val="50000"/>
                  </a:schemeClr>
                </a:solidFill>
              </a:endParaRPr>
            </a:p>
          </p:txBody>
        </p:sp>
        <p:cxnSp>
          <p:nvCxnSpPr>
            <p:cNvPr id="13" name="Conector de seta reta 12"/>
            <p:cNvCxnSpPr>
              <a:stCxn id="7" idx="3"/>
              <a:endCxn id="4" idx="1"/>
            </p:cNvCxnSpPr>
            <p:nvPr/>
          </p:nvCxnSpPr>
          <p:spPr>
            <a:xfrm>
              <a:off x="3632601" y="1700369"/>
              <a:ext cx="180000" cy="749"/>
            </a:xfrm>
            <a:prstGeom prst="straightConnector1">
              <a:avLst/>
            </a:prstGeom>
            <a:ln w="28575">
              <a:solidFill>
                <a:schemeClr val="accent3">
                  <a:lumMod val="20000"/>
                  <a:lumOff val="8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4" name="Conector de seta reta 13"/>
            <p:cNvCxnSpPr/>
            <p:nvPr/>
          </p:nvCxnSpPr>
          <p:spPr>
            <a:xfrm>
              <a:off x="4772958" y="1698249"/>
              <a:ext cx="180000" cy="749"/>
            </a:xfrm>
            <a:prstGeom prst="straightConnector1">
              <a:avLst/>
            </a:prstGeom>
            <a:ln w="28575">
              <a:solidFill>
                <a:schemeClr val="accent3">
                  <a:lumMod val="20000"/>
                  <a:lumOff val="8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5" name="Conector de seta reta 14"/>
            <p:cNvCxnSpPr/>
            <p:nvPr/>
          </p:nvCxnSpPr>
          <p:spPr>
            <a:xfrm>
              <a:off x="5906073" y="1698249"/>
              <a:ext cx="180000" cy="749"/>
            </a:xfrm>
            <a:prstGeom prst="straightConnector1">
              <a:avLst/>
            </a:prstGeom>
            <a:ln w="28575">
              <a:solidFill>
                <a:schemeClr val="accent3">
                  <a:lumMod val="20000"/>
                  <a:lumOff val="8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6" name="Conector de seta reta 15"/>
            <p:cNvCxnSpPr/>
            <p:nvPr/>
          </p:nvCxnSpPr>
          <p:spPr>
            <a:xfrm>
              <a:off x="3625358" y="2594234"/>
              <a:ext cx="180000" cy="749"/>
            </a:xfrm>
            <a:prstGeom prst="straightConnector1">
              <a:avLst/>
            </a:prstGeom>
            <a:ln w="28575">
              <a:solidFill>
                <a:schemeClr val="accent3">
                  <a:lumMod val="20000"/>
                  <a:lumOff val="8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7" name="Conector de seta reta 16"/>
            <p:cNvCxnSpPr/>
            <p:nvPr/>
          </p:nvCxnSpPr>
          <p:spPr>
            <a:xfrm>
              <a:off x="4765715" y="2592113"/>
              <a:ext cx="180000" cy="749"/>
            </a:xfrm>
            <a:prstGeom prst="straightConnector1">
              <a:avLst/>
            </a:prstGeom>
            <a:ln w="28575">
              <a:solidFill>
                <a:schemeClr val="accent3">
                  <a:lumMod val="20000"/>
                  <a:lumOff val="8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8" name="Conector de seta reta 17"/>
            <p:cNvCxnSpPr/>
            <p:nvPr/>
          </p:nvCxnSpPr>
          <p:spPr>
            <a:xfrm>
              <a:off x="5898830" y="2592113"/>
              <a:ext cx="180000" cy="749"/>
            </a:xfrm>
            <a:prstGeom prst="straightConnector1">
              <a:avLst/>
            </a:prstGeom>
            <a:ln w="28575">
              <a:solidFill>
                <a:schemeClr val="accent3">
                  <a:lumMod val="20000"/>
                  <a:lumOff val="8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25" name="Conector reto 24"/>
            <p:cNvCxnSpPr/>
            <p:nvPr/>
          </p:nvCxnSpPr>
          <p:spPr>
            <a:xfrm rot="5400000">
              <a:off x="6488371" y="2058668"/>
              <a:ext cx="152794" cy="787"/>
            </a:xfrm>
            <a:prstGeom prst="line">
              <a:avLst/>
            </a:prstGeom>
            <a:ln w="28575">
              <a:solidFill>
                <a:schemeClr val="accent3">
                  <a:lumMod val="20000"/>
                  <a:lumOff val="80000"/>
                </a:schemeClr>
              </a:solidFill>
              <a:bevel/>
            </a:ln>
          </p:spPr>
          <p:style>
            <a:lnRef idx="1">
              <a:schemeClr val="accent1"/>
            </a:lnRef>
            <a:fillRef idx="0">
              <a:schemeClr val="accent1"/>
            </a:fillRef>
            <a:effectRef idx="0">
              <a:schemeClr val="accent1"/>
            </a:effectRef>
            <a:fontRef idx="minor">
              <a:schemeClr val="tx1"/>
            </a:fontRef>
          </p:style>
        </p:cxnSp>
        <p:cxnSp>
          <p:nvCxnSpPr>
            <p:cNvPr id="27" name="Conector reto 26"/>
            <p:cNvCxnSpPr/>
            <p:nvPr/>
          </p:nvCxnSpPr>
          <p:spPr>
            <a:xfrm rot="10800000">
              <a:off x="3165030" y="2135458"/>
              <a:ext cx="3399344" cy="749"/>
            </a:xfrm>
            <a:prstGeom prst="line">
              <a:avLst/>
            </a:prstGeom>
            <a:ln w="28575">
              <a:solidFill>
                <a:schemeClr val="accent3">
                  <a:lumMod val="20000"/>
                  <a:lumOff val="80000"/>
                </a:schemeClr>
              </a:solidFill>
              <a:bevel/>
            </a:ln>
          </p:spPr>
          <p:style>
            <a:lnRef idx="1">
              <a:schemeClr val="accent1"/>
            </a:lnRef>
            <a:fillRef idx="0">
              <a:schemeClr val="accent1"/>
            </a:fillRef>
            <a:effectRef idx="0">
              <a:schemeClr val="accent1"/>
            </a:effectRef>
            <a:fontRef idx="minor">
              <a:schemeClr val="tx1"/>
            </a:fontRef>
          </p:style>
        </p:cxnSp>
        <p:cxnSp>
          <p:nvCxnSpPr>
            <p:cNvPr id="28" name="Conector reto 27"/>
            <p:cNvCxnSpPr/>
            <p:nvPr/>
          </p:nvCxnSpPr>
          <p:spPr>
            <a:xfrm rot="5400000">
              <a:off x="3089027" y="2194906"/>
              <a:ext cx="152794" cy="787"/>
            </a:xfrm>
            <a:prstGeom prst="line">
              <a:avLst/>
            </a:prstGeom>
            <a:ln w="28575">
              <a:solidFill>
                <a:schemeClr val="accent3">
                  <a:lumMod val="20000"/>
                  <a:lumOff val="80000"/>
                </a:schemeClr>
              </a:solidFill>
              <a:bevel/>
              <a:headEnd type="none" w="med" len="med"/>
              <a:tailEnd type="arrow" w="med" len="med"/>
            </a:ln>
          </p:spPr>
          <p:style>
            <a:lnRef idx="1">
              <a:schemeClr val="accent1"/>
            </a:lnRef>
            <a:fillRef idx="0">
              <a:schemeClr val="accent1"/>
            </a:fillRef>
            <a:effectRef idx="0">
              <a:schemeClr val="accent1"/>
            </a:effectRef>
            <a:fontRef idx="minor">
              <a:schemeClr val="tx1"/>
            </a:fontRef>
          </p:style>
        </p:cxnSp>
      </p:grpSp>
    </p:spTree>
  </p:cSld>
  <p:clrMapOvr>
    <a:masterClrMapping/>
  </p:clrMapOvr>
  <p:transition spd="med" advTm="3000">
    <p:fade/>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Projetar a rede: premiar bons projetos</a:t>
            </a:r>
            <a:endParaRPr lang="pt-BR" dirty="0"/>
          </a:p>
        </p:txBody>
      </p:sp>
      <p:sp>
        <p:nvSpPr>
          <p:cNvPr id="3" name="Espaço Reservado para Conteúdo 2"/>
          <p:cNvSpPr>
            <a:spLocks noGrp="1"/>
          </p:cNvSpPr>
          <p:nvPr>
            <p:ph idx="1"/>
          </p:nvPr>
        </p:nvSpPr>
        <p:spPr/>
        <p:txBody>
          <a:bodyPr>
            <a:normAutofit/>
          </a:bodyPr>
          <a:lstStyle/>
          <a:p>
            <a:endParaRPr lang="pt-BR" dirty="0" smtClean="0"/>
          </a:p>
          <a:p>
            <a:endParaRPr lang="pt-BR" dirty="0" smtClean="0"/>
          </a:p>
          <a:p>
            <a:endParaRPr lang="pt-BR" dirty="0" smtClean="0"/>
          </a:p>
          <a:p>
            <a:endParaRPr lang="pt-BR" sz="1800" dirty="0" smtClean="0"/>
          </a:p>
          <a:p>
            <a:r>
              <a:rPr lang="pt-BR" dirty="0" smtClean="0"/>
              <a:t>A premiação é o passo que encerra cada projeto. Alguns cuidados devem ser tomados:</a:t>
            </a:r>
          </a:p>
          <a:p>
            <a:pPr lvl="1"/>
            <a:r>
              <a:rPr lang="pt-BR" dirty="0" smtClean="0"/>
              <a:t>A premiação deve ser fixada como </a:t>
            </a:r>
            <a:r>
              <a:rPr lang="pt-BR" b="1" dirty="0" err="1" smtClean="0">
                <a:solidFill>
                  <a:srgbClr val="FF0000"/>
                </a:solidFill>
                <a:effectLst>
                  <a:outerShdw blurRad="38100" dist="38100" dir="2700000" algn="tl">
                    <a:srgbClr val="000000">
                      <a:alpha val="43137"/>
                    </a:srgbClr>
                  </a:outerShdw>
                </a:effectLst>
              </a:rPr>
              <a:t>consequência</a:t>
            </a:r>
            <a:r>
              <a:rPr lang="pt-BR" b="1" dirty="0" smtClean="0">
                <a:solidFill>
                  <a:srgbClr val="FF0000"/>
                </a:solidFill>
                <a:effectLst>
                  <a:outerShdw blurRad="38100" dist="38100" dir="2700000" algn="tl">
                    <a:srgbClr val="000000">
                      <a:alpha val="43137"/>
                    </a:srgbClr>
                  </a:outerShdw>
                </a:effectLst>
              </a:rPr>
              <a:t> direta dos benefícios do projeto, ou seja, não deve ser fonte de despesas não recuperáveis</a:t>
            </a:r>
            <a:r>
              <a:rPr lang="pt-BR" dirty="0" smtClean="0"/>
              <a:t>.</a:t>
            </a:r>
          </a:p>
          <a:p>
            <a:pPr lvl="1"/>
            <a:r>
              <a:rPr lang="pt-BR" dirty="0" smtClean="0"/>
              <a:t>O modelo de premiação deve motivar a permanência do colaborador na organização;</a:t>
            </a:r>
          </a:p>
          <a:p>
            <a:pPr lvl="1"/>
            <a:r>
              <a:rPr lang="pt-BR" dirty="0" smtClean="0"/>
              <a:t>A opinião dos clientes é básica para a concessão do prêmio.</a:t>
            </a:r>
          </a:p>
        </p:txBody>
      </p:sp>
      <p:grpSp>
        <p:nvGrpSpPr>
          <p:cNvPr id="12" name="Grupo 20"/>
          <p:cNvGrpSpPr/>
          <p:nvPr/>
        </p:nvGrpSpPr>
        <p:grpSpPr>
          <a:xfrm>
            <a:off x="2704702" y="1428736"/>
            <a:ext cx="4320000" cy="1440000"/>
            <a:chOff x="2704702" y="1428736"/>
            <a:chExt cx="4320000" cy="1440000"/>
          </a:xfrm>
        </p:grpSpPr>
        <p:sp>
          <p:nvSpPr>
            <p:cNvPr id="4" name="Retângulo de cantos arredondados 3"/>
            <p:cNvSpPr/>
            <p:nvPr/>
          </p:nvSpPr>
          <p:spPr>
            <a:xfrm>
              <a:off x="3830574" y="1428736"/>
              <a:ext cx="927899" cy="543266"/>
            </a:xfrm>
            <a:prstGeom prst="roundRect">
              <a:avLst/>
            </a:prstGeom>
            <a:solidFill>
              <a:schemeClr val="accent3">
                <a:lumMod val="40000"/>
                <a:lumOff val="6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600" b="1" dirty="0" smtClean="0">
                  <a:solidFill>
                    <a:schemeClr val="tx2">
                      <a:lumMod val="50000"/>
                    </a:schemeClr>
                  </a:solidFill>
                </a:rPr>
                <a:t>CRIAÇÃO DE SEGMENTOS PARA AS INICIATIVAS DE INOVAÇÃO</a:t>
              </a:r>
              <a:endParaRPr lang="pt-BR" sz="600" b="1" dirty="0">
                <a:solidFill>
                  <a:schemeClr val="tx2">
                    <a:lumMod val="50000"/>
                  </a:schemeClr>
                </a:solidFill>
              </a:endParaRPr>
            </a:p>
          </p:txBody>
        </p:sp>
        <p:sp>
          <p:nvSpPr>
            <p:cNvPr id="5" name="Retângulo de cantos arredondados 4"/>
            <p:cNvSpPr/>
            <p:nvPr/>
          </p:nvSpPr>
          <p:spPr>
            <a:xfrm>
              <a:off x="4970932" y="1428736"/>
              <a:ext cx="927899" cy="543266"/>
            </a:xfrm>
            <a:prstGeom prst="roundRect">
              <a:avLst/>
            </a:prstGeom>
            <a:solidFill>
              <a:schemeClr val="accent3">
                <a:lumMod val="40000"/>
                <a:lumOff val="6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600" b="1" dirty="0" smtClean="0">
                  <a:solidFill>
                    <a:schemeClr val="tx2">
                      <a:lumMod val="50000"/>
                    </a:schemeClr>
                  </a:solidFill>
                </a:rPr>
                <a:t>NOMEAÇÃO DO(S) COMITÊ(S) DE ANÁLISE DE IDÉIAS</a:t>
              </a:r>
              <a:endParaRPr lang="pt-BR" sz="600" b="1" dirty="0">
                <a:solidFill>
                  <a:schemeClr val="tx2">
                    <a:lumMod val="50000"/>
                  </a:schemeClr>
                </a:solidFill>
              </a:endParaRPr>
            </a:p>
          </p:txBody>
        </p:sp>
        <p:sp>
          <p:nvSpPr>
            <p:cNvPr id="6" name="Retângulo de cantos arredondados 5"/>
            <p:cNvSpPr/>
            <p:nvPr/>
          </p:nvSpPr>
          <p:spPr>
            <a:xfrm>
              <a:off x="6096803" y="1428736"/>
              <a:ext cx="927899" cy="543266"/>
            </a:xfrm>
            <a:prstGeom prst="roundRect">
              <a:avLst/>
            </a:prstGeom>
            <a:solidFill>
              <a:schemeClr val="accent3">
                <a:lumMod val="40000"/>
                <a:lumOff val="6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600" b="1" dirty="0" smtClean="0">
                  <a:solidFill>
                    <a:schemeClr val="tx2">
                      <a:lumMod val="50000"/>
                    </a:schemeClr>
                  </a:solidFill>
                </a:rPr>
                <a:t>RECEBIMENTO E ANÁLISE DAS  IDÉIAS</a:t>
              </a:r>
              <a:endParaRPr lang="pt-BR" sz="600" b="1" dirty="0">
                <a:solidFill>
                  <a:schemeClr val="tx2">
                    <a:lumMod val="50000"/>
                  </a:schemeClr>
                </a:solidFill>
              </a:endParaRPr>
            </a:p>
          </p:txBody>
        </p:sp>
        <p:sp>
          <p:nvSpPr>
            <p:cNvPr id="7" name="Retângulo de cantos arredondados 6"/>
            <p:cNvSpPr/>
            <p:nvPr/>
          </p:nvSpPr>
          <p:spPr>
            <a:xfrm>
              <a:off x="2704702" y="1428736"/>
              <a:ext cx="927899" cy="543266"/>
            </a:xfrm>
            <a:prstGeom prst="roundRect">
              <a:avLst/>
            </a:prstGeom>
            <a:solidFill>
              <a:schemeClr val="accent3">
                <a:lumMod val="40000"/>
                <a:lumOff val="6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600" b="1" dirty="0" smtClean="0">
                  <a:solidFill>
                    <a:schemeClr val="tx2">
                      <a:lumMod val="50000"/>
                    </a:schemeClr>
                  </a:solidFill>
                </a:rPr>
                <a:t>ESTABELECIMENTO DAS POLÍTICAS GERAIS</a:t>
              </a:r>
              <a:endParaRPr lang="pt-BR" sz="600" b="1" dirty="0">
                <a:solidFill>
                  <a:schemeClr val="tx2">
                    <a:lumMod val="50000"/>
                  </a:schemeClr>
                </a:solidFill>
              </a:endParaRPr>
            </a:p>
          </p:txBody>
        </p:sp>
        <p:sp>
          <p:nvSpPr>
            <p:cNvPr id="8" name="Retângulo de cantos arredondados 7"/>
            <p:cNvSpPr/>
            <p:nvPr/>
          </p:nvSpPr>
          <p:spPr>
            <a:xfrm>
              <a:off x="4970932" y="2291781"/>
              <a:ext cx="927899" cy="543266"/>
            </a:xfrm>
            <a:prstGeom prst="roundRect">
              <a:avLst/>
            </a:prstGeom>
            <a:solidFill>
              <a:schemeClr val="accent3">
                <a:lumMod val="40000"/>
                <a:lumOff val="6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600" b="1" dirty="0" smtClean="0">
                  <a:solidFill>
                    <a:schemeClr val="tx2">
                      <a:lumMod val="50000"/>
                    </a:schemeClr>
                  </a:solidFill>
                </a:rPr>
                <a:t>MEDIÇÃO DOS RESULTADOS REAIS DOS PROJETOS</a:t>
              </a:r>
              <a:endParaRPr lang="pt-BR" sz="600" b="1" dirty="0">
                <a:solidFill>
                  <a:schemeClr val="tx2">
                    <a:lumMod val="50000"/>
                  </a:schemeClr>
                </a:solidFill>
              </a:endParaRPr>
            </a:p>
          </p:txBody>
        </p:sp>
        <p:sp>
          <p:nvSpPr>
            <p:cNvPr id="9" name="Retângulo de cantos arredondados 8"/>
            <p:cNvSpPr/>
            <p:nvPr/>
          </p:nvSpPr>
          <p:spPr>
            <a:xfrm>
              <a:off x="6096803" y="2291781"/>
              <a:ext cx="927899" cy="543266"/>
            </a:xfrm>
            <a:prstGeom prst="roundRect">
              <a:avLst/>
            </a:prstGeom>
            <a:solidFill>
              <a:srgbClr val="FF00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600" b="1" dirty="0" smtClean="0">
                  <a:solidFill>
                    <a:schemeClr val="bg1"/>
                  </a:solidFill>
                </a:rPr>
                <a:t>PREMIAÇÃO</a:t>
              </a:r>
              <a:endParaRPr lang="pt-BR" sz="600" b="1" dirty="0">
                <a:solidFill>
                  <a:schemeClr val="bg1"/>
                </a:solidFill>
              </a:endParaRPr>
            </a:p>
          </p:txBody>
        </p:sp>
        <p:sp>
          <p:nvSpPr>
            <p:cNvPr id="10" name="Retângulo de cantos arredondados 9"/>
            <p:cNvSpPr/>
            <p:nvPr/>
          </p:nvSpPr>
          <p:spPr>
            <a:xfrm>
              <a:off x="2704702" y="2325470"/>
              <a:ext cx="927899" cy="543266"/>
            </a:xfrm>
            <a:prstGeom prst="roundRect">
              <a:avLst/>
            </a:prstGeom>
            <a:solidFill>
              <a:schemeClr val="accent3">
                <a:lumMod val="40000"/>
                <a:lumOff val="6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600" b="1" dirty="0" smtClean="0">
                  <a:solidFill>
                    <a:schemeClr val="tx2">
                      <a:lumMod val="50000"/>
                    </a:schemeClr>
                  </a:solidFill>
                </a:rPr>
                <a:t>PROJEÇÃO DE RESULTADOS E ANÁLISE DE VIABILIDADE</a:t>
              </a:r>
              <a:endParaRPr lang="pt-BR" sz="600" b="1" dirty="0">
                <a:solidFill>
                  <a:schemeClr val="tx2">
                    <a:lumMod val="50000"/>
                  </a:schemeClr>
                </a:solidFill>
              </a:endParaRPr>
            </a:p>
          </p:txBody>
        </p:sp>
        <p:sp>
          <p:nvSpPr>
            <p:cNvPr id="11" name="Retângulo de cantos arredondados 10"/>
            <p:cNvSpPr/>
            <p:nvPr/>
          </p:nvSpPr>
          <p:spPr>
            <a:xfrm>
              <a:off x="3830574" y="2325470"/>
              <a:ext cx="927899" cy="543266"/>
            </a:xfrm>
            <a:prstGeom prst="roundRect">
              <a:avLst/>
            </a:prstGeom>
            <a:solidFill>
              <a:schemeClr val="accent3">
                <a:lumMod val="40000"/>
                <a:lumOff val="6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600" b="1" dirty="0" smtClean="0">
                  <a:solidFill>
                    <a:schemeClr val="tx2">
                      <a:lumMod val="50000"/>
                    </a:schemeClr>
                  </a:solidFill>
                </a:rPr>
                <a:t>IMPLANTAÇÃO</a:t>
              </a:r>
              <a:endParaRPr lang="pt-BR" sz="600" b="1" dirty="0">
                <a:solidFill>
                  <a:schemeClr val="tx2">
                    <a:lumMod val="50000"/>
                  </a:schemeClr>
                </a:solidFill>
              </a:endParaRPr>
            </a:p>
          </p:txBody>
        </p:sp>
        <p:cxnSp>
          <p:nvCxnSpPr>
            <p:cNvPr id="13" name="Conector de seta reta 12"/>
            <p:cNvCxnSpPr>
              <a:stCxn id="7" idx="3"/>
              <a:endCxn id="4" idx="1"/>
            </p:cNvCxnSpPr>
            <p:nvPr/>
          </p:nvCxnSpPr>
          <p:spPr>
            <a:xfrm>
              <a:off x="3632601" y="1700369"/>
              <a:ext cx="180000" cy="749"/>
            </a:xfrm>
            <a:prstGeom prst="straightConnector1">
              <a:avLst/>
            </a:prstGeom>
            <a:ln w="28575">
              <a:solidFill>
                <a:schemeClr val="accent3">
                  <a:lumMod val="20000"/>
                  <a:lumOff val="8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4" name="Conector de seta reta 13"/>
            <p:cNvCxnSpPr/>
            <p:nvPr/>
          </p:nvCxnSpPr>
          <p:spPr>
            <a:xfrm>
              <a:off x="4772958" y="1698249"/>
              <a:ext cx="180000" cy="749"/>
            </a:xfrm>
            <a:prstGeom prst="straightConnector1">
              <a:avLst/>
            </a:prstGeom>
            <a:ln w="28575">
              <a:solidFill>
                <a:schemeClr val="accent3">
                  <a:lumMod val="20000"/>
                  <a:lumOff val="8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5" name="Conector de seta reta 14"/>
            <p:cNvCxnSpPr/>
            <p:nvPr/>
          </p:nvCxnSpPr>
          <p:spPr>
            <a:xfrm>
              <a:off x="5906073" y="1698249"/>
              <a:ext cx="180000" cy="749"/>
            </a:xfrm>
            <a:prstGeom prst="straightConnector1">
              <a:avLst/>
            </a:prstGeom>
            <a:ln w="28575">
              <a:solidFill>
                <a:schemeClr val="accent3">
                  <a:lumMod val="20000"/>
                  <a:lumOff val="8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6" name="Conector de seta reta 15"/>
            <p:cNvCxnSpPr/>
            <p:nvPr/>
          </p:nvCxnSpPr>
          <p:spPr>
            <a:xfrm>
              <a:off x="3625358" y="2594234"/>
              <a:ext cx="180000" cy="749"/>
            </a:xfrm>
            <a:prstGeom prst="straightConnector1">
              <a:avLst/>
            </a:prstGeom>
            <a:ln w="28575">
              <a:solidFill>
                <a:schemeClr val="accent3">
                  <a:lumMod val="20000"/>
                  <a:lumOff val="8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7" name="Conector de seta reta 16"/>
            <p:cNvCxnSpPr/>
            <p:nvPr/>
          </p:nvCxnSpPr>
          <p:spPr>
            <a:xfrm>
              <a:off x="4765715" y="2592113"/>
              <a:ext cx="180000" cy="749"/>
            </a:xfrm>
            <a:prstGeom prst="straightConnector1">
              <a:avLst/>
            </a:prstGeom>
            <a:ln w="28575">
              <a:solidFill>
                <a:schemeClr val="accent3">
                  <a:lumMod val="20000"/>
                  <a:lumOff val="8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8" name="Conector de seta reta 17"/>
            <p:cNvCxnSpPr/>
            <p:nvPr/>
          </p:nvCxnSpPr>
          <p:spPr>
            <a:xfrm>
              <a:off x="5898830" y="2592113"/>
              <a:ext cx="180000" cy="749"/>
            </a:xfrm>
            <a:prstGeom prst="straightConnector1">
              <a:avLst/>
            </a:prstGeom>
            <a:ln w="28575">
              <a:solidFill>
                <a:schemeClr val="accent3">
                  <a:lumMod val="20000"/>
                  <a:lumOff val="8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25" name="Conector reto 24"/>
            <p:cNvCxnSpPr/>
            <p:nvPr/>
          </p:nvCxnSpPr>
          <p:spPr>
            <a:xfrm rot="5400000">
              <a:off x="6488371" y="2058668"/>
              <a:ext cx="152794" cy="787"/>
            </a:xfrm>
            <a:prstGeom prst="line">
              <a:avLst/>
            </a:prstGeom>
            <a:ln w="28575">
              <a:solidFill>
                <a:schemeClr val="accent3">
                  <a:lumMod val="20000"/>
                  <a:lumOff val="80000"/>
                </a:schemeClr>
              </a:solidFill>
              <a:bevel/>
            </a:ln>
          </p:spPr>
          <p:style>
            <a:lnRef idx="1">
              <a:schemeClr val="accent1"/>
            </a:lnRef>
            <a:fillRef idx="0">
              <a:schemeClr val="accent1"/>
            </a:fillRef>
            <a:effectRef idx="0">
              <a:schemeClr val="accent1"/>
            </a:effectRef>
            <a:fontRef idx="minor">
              <a:schemeClr val="tx1"/>
            </a:fontRef>
          </p:style>
        </p:cxnSp>
        <p:cxnSp>
          <p:nvCxnSpPr>
            <p:cNvPr id="27" name="Conector reto 26"/>
            <p:cNvCxnSpPr/>
            <p:nvPr/>
          </p:nvCxnSpPr>
          <p:spPr>
            <a:xfrm rot="10800000">
              <a:off x="3165030" y="2135458"/>
              <a:ext cx="3399344" cy="749"/>
            </a:xfrm>
            <a:prstGeom prst="line">
              <a:avLst/>
            </a:prstGeom>
            <a:ln w="28575">
              <a:solidFill>
                <a:schemeClr val="accent3">
                  <a:lumMod val="20000"/>
                  <a:lumOff val="80000"/>
                </a:schemeClr>
              </a:solidFill>
              <a:bevel/>
            </a:ln>
          </p:spPr>
          <p:style>
            <a:lnRef idx="1">
              <a:schemeClr val="accent1"/>
            </a:lnRef>
            <a:fillRef idx="0">
              <a:schemeClr val="accent1"/>
            </a:fillRef>
            <a:effectRef idx="0">
              <a:schemeClr val="accent1"/>
            </a:effectRef>
            <a:fontRef idx="minor">
              <a:schemeClr val="tx1"/>
            </a:fontRef>
          </p:style>
        </p:cxnSp>
        <p:cxnSp>
          <p:nvCxnSpPr>
            <p:cNvPr id="28" name="Conector reto 27"/>
            <p:cNvCxnSpPr/>
            <p:nvPr/>
          </p:nvCxnSpPr>
          <p:spPr>
            <a:xfrm rot="5400000">
              <a:off x="3089027" y="2194906"/>
              <a:ext cx="152794" cy="787"/>
            </a:xfrm>
            <a:prstGeom prst="line">
              <a:avLst/>
            </a:prstGeom>
            <a:ln w="28575">
              <a:solidFill>
                <a:schemeClr val="accent3">
                  <a:lumMod val="20000"/>
                  <a:lumOff val="80000"/>
                </a:schemeClr>
              </a:solidFill>
              <a:bevel/>
              <a:headEnd type="none" w="med" len="med"/>
              <a:tailEnd type="arrow" w="med" len="med"/>
            </a:ln>
          </p:spPr>
          <p:style>
            <a:lnRef idx="1">
              <a:schemeClr val="accent1"/>
            </a:lnRef>
            <a:fillRef idx="0">
              <a:schemeClr val="accent1"/>
            </a:fillRef>
            <a:effectRef idx="0">
              <a:schemeClr val="accent1"/>
            </a:effectRef>
            <a:fontRef idx="minor">
              <a:schemeClr val="tx1"/>
            </a:fontRef>
          </p:style>
        </p:cxnSp>
      </p:grpSp>
    </p:spTree>
  </p:cSld>
  <p:clrMapOvr>
    <a:masterClrMapping/>
  </p:clrMapOvr>
  <p:transition spd="med" advTm="2000">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p:txBody>
          <a:bodyPr/>
          <a:lstStyle/>
          <a:p>
            <a:r>
              <a:rPr lang="pt-BR" dirty="0" smtClean="0"/>
              <a:t>O que é inovação participativa?</a:t>
            </a:r>
            <a:endParaRPr lang="pt-BR" dirty="0"/>
          </a:p>
        </p:txBody>
      </p:sp>
      <p:sp>
        <p:nvSpPr>
          <p:cNvPr id="5" name="Espaço Reservado para Conteúdo 4"/>
          <p:cNvSpPr>
            <a:spLocks noGrp="1"/>
          </p:cNvSpPr>
          <p:nvPr>
            <p:ph idx="1"/>
          </p:nvPr>
        </p:nvSpPr>
        <p:spPr/>
        <p:txBody>
          <a:bodyPr/>
          <a:lstStyle/>
          <a:p>
            <a:pPr marL="0" indent="0"/>
            <a:r>
              <a:rPr lang="pt-BR" dirty="0" smtClean="0"/>
              <a:t>É um processo organizado de colaboração que incentiva as pessoas a somarem esforços em prol do desenvolvimento de todos:</a:t>
            </a:r>
          </a:p>
          <a:p>
            <a:pPr marL="1077913" lvl="1" indent="-334963"/>
            <a:r>
              <a:rPr lang="pt-BR" dirty="0" smtClean="0">
                <a:solidFill>
                  <a:srgbClr val="FFFF66"/>
                </a:solidFill>
              </a:rPr>
              <a:t>A organização e seus proprietários</a:t>
            </a:r>
          </a:p>
          <a:p>
            <a:pPr marL="1077913" lvl="1" indent="-334963"/>
            <a:r>
              <a:rPr lang="pt-BR" dirty="0" smtClean="0">
                <a:solidFill>
                  <a:srgbClr val="FFFF66"/>
                </a:solidFill>
              </a:rPr>
              <a:t>Os colaboradores</a:t>
            </a:r>
          </a:p>
        </p:txBody>
      </p:sp>
    </p:spTree>
  </p:cSld>
  <p:clrMapOvr>
    <a:masterClrMapping/>
  </p:clrMapOvr>
  <p:transition spd="med" advTm="1000">
    <p:fade/>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Implantar e acompanhar</a:t>
            </a:r>
            <a:endParaRPr lang="pt-BR" dirty="0"/>
          </a:p>
        </p:txBody>
      </p:sp>
      <p:sp>
        <p:nvSpPr>
          <p:cNvPr id="3" name="Espaço Reservado para Conteúdo 2"/>
          <p:cNvSpPr>
            <a:spLocks noGrp="1"/>
          </p:cNvSpPr>
          <p:nvPr>
            <p:ph idx="1"/>
          </p:nvPr>
        </p:nvSpPr>
        <p:spPr/>
        <p:txBody>
          <a:bodyPr>
            <a:normAutofit/>
          </a:bodyPr>
          <a:lstStyle/>
          <a:p>
            <a:r>
              <a:rPr lang="pt-BR" dirty="0" smtClean="0"/>
              <a:t>A implantação exige cuidados:</a:t>
            </a:r>
          </a:p>
          <a:p>
            <a:pPr lvl="1"/>
            <a:r>
              <a:rPr lang="pt-BR" dirty="0" smtClean="0"/>
              <a:t>O </a:t>
            </a:r>
            <a:r>
              <a:rPr lang="pt-BR" i="1" dirty="0" smtClean="0"/>
              <a:t>feedback</a:t>
            </a:r>
            <a:r>
              <a:rPr lang="pt-BR" dirty="0" smtClean="0"/>
              <a:t> aos autores das idéias é indispensável;</a:t>
            </a:r>
          </a:p>
          <a:p>
            <a:pPr lvl="1"/>
            <a:r>
              <a:rPr lang="pt-BR" dirty="0" smtClean="0"/>
              <a:t>O cálculo do </a:t>
            </a:r>
            <a:r>
              <a:rPr lang="pt-BR" i="1" dirty="0" err="1" smtClean="0"/>
              <a:t>payback</a:t>
            </a:r>
            <a:r>
              <a:rPr lang="pt-BR" dirty="0" smtClean="0"/>
              <a:t> dos projetos aprovados é de fundamental importância;</a:t>
            </a:r>
          </a:p>
          <a:p>
            <a:pPr lvl="1"/>
            <a:r>
              <a:rPr lang="pt-BR" dirty="0" smtClean="0"/>
              <a:t>O acompanhamento dos projetos aprovados deve, sempre que possível, contar com a participação do autor ou autores das idéias que os originaram;</a:t>
            </a:r>
          </a:p>
        </p:txBody>
      </p:sp>
    </p:spTree>
  </p:cSld>
  <p:clrMapOvr>
    <a:masterClrMapping/>
  </p:clrMapOvr>
  <p:transition spd="med" advTm="16000">
    <p:fade/>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Implantar e acompanhar</a:t>
            </a:r>
            <a:endParaRPr lang="pt-BR" dirty="0"/>
          </a:p>
        </p:txBody>
      </p:sp>
      <p:sp>
        <p:nvSpPr>
          <p:cNvPr id="3" name="Espaço Reservado para Conteúdo 2"/>
          <p:cNvSpPr>
            <a:spLocks noGrp="1"/>
          </p:cNvSpPr>
          <p:nvPr>
            <p:ph idx="1"/>
          </p:nvPr>
        </p:nvSpPr>
        <p:spPr/>
        <p:txBody>
          <a:bodyPr>
            <a:normAutofit/>
          </a:bodyPr>
          <a:lstStyle/>
          <a:p>
            <a:r>
              <a:rPr lang="pt-BR" dirty="0" smtClean="0"/>
              <a:t>A implantação exige cuidados:</a:t>
            </a:r>
          </a:p>
          <a:p>
            <a:pPr lvl="1"/>
            <a:r>
              <a:rPr lang="pt-BR" dirty="0" smtClean="0"/>
              <a:t>O </a:t>
            </a:r>
            <a:r>
              <a:rPr lang="pt-BR" i="1" dirty="0" smtClean="0"/>
              <a:t>feedback</a:t>
            </a:r>
            <a:r>
              <a:rPr lang="pt-BR" dirty="0" smtClean="0"/>
              <a:t> aos autores das idéias é indispensável;</a:t>
            </a:r>
          </a:p>
          <a:p>
            <a:pPr lvl="1"/>
            <a:r>
              <a:rPr lang="pt-BR" dirty="0" smtClean="0"/>
              <a:t>O cálculo do </a:t>
            </a:r>
            <a:r>
              <a:rPr lang="pt-BR" i="1" dirty="0" err="1" smtClean="0"/>
              <a:t>payback</a:t>
            </a:r>
            <a:r>
              <a:rPr lang="pt-BR" dirty="0" smtClean="0"/>
              <a:t> dos projetos aprovados é de fundamental importância;</a:t>
            </a:r>
          </a:p>
          <a:p>
            <a:pPr lvl="1"/>
            <a:r>
              <a:rPr lang="pt-BR" dirty="0" smtClean="0"/>
              <a:t>O acompanhamento dos projetos aprovados deve, sempre que possível, contar com a participação do autor ou </a:t>
            </a:r>
            <a:r>
              <a:rPr lang="pt-BR" smtClean="0"/>
              <a:t>autores das idéias </a:t>
            </a:r>
            <a:r>
              <a:rPr lang="pt-BR" dirty="0" smtClean="0"/>
              <a:t>que os originaram;</a:t>
            </a:r>
          </a:p>
          <a:p>
            <a:pPr lvl="1"/>
            <a:r>
              <a:rPr lang="pt-BR" b="1" dirty="0" smtClean="0">
                <a:solidFill>
                  <a:srgbClr val="FF0000"/>
                </a:solidFill>
                <a:effectLst>
                  <a:outerShdw blurRad="38100" dist="38100" dir="2700000" algn="tl">
                    <a:srgbClr val="000000">
                      <a:alpha val="43137"/>
                    </a:srgbClr>
                  </a:outerShdw>
                </a:effectLst>
              </a:rPr>
              <a:t>Se algum membro dos comitês de análise quiser sair, não insista para que fique: a motivação é a alma do projeto.</a:t>
            </a:r>
          </a:p>
          <a:p>
            <a:pPr lvl="1"/>
            <a:endParaRPr lang="pt-BR" dirty="0" smtClean="0"/>
          </a:p>
        </p:txBody>
      </p:sp>
    </p:spTree>
  </p:cSld>
  <p:clrMapOvr>
    <a:masterClrMapping/>
  </p:clrMapOvr>
  <p:transition spd="med" advTm="6000">
    <p:fade/>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Conclusões</a:t>
            </a:r>
            <a:endParaRPr lang="pt-BR" dirty="0"/>
          </a:p>
        </p:txBody>
      </p:sp>
      <p:sp>
        <p:nvSpPr>
          <p:cNvPr id="3" name="Espaço Reservado para Conteúdo 2"/>
          <p:cNvSpPr>
            <a:spLocks noGrp="1"/>
          </p:cNvSpPr>
          <p:nvPr>
            <p:ph idx="1"/>
          </p:nvPr>
        </p:nvSpPr>
        <p:spPr/>
        <p:txBody>
          <a:bodyPr>
            <a:normAutofit/>
          </a:bodyPr>
          <a:lstStyle/>
          <a:p>
            <a:pPr>
              <a:spcAft>
                <a:spcPts val="1800"/>
              </a:spcAft>
            </a:pPr>
            <a:r>
              <a:rPr lang="pt-BR" sz="2000" dirty="0" smtClean="0"/>
              <a:t>O modelo apresentado nestes  </a:t>
            </a:r>
            <a:r>
              <a:rPr lang="pt-BR" sz="2000" i="1" dirty="0" smtClean="0"/>
              <a:t>slides</a:t>
            </a:r>
            <a:r>
              <a:rPr lang="pt-BR" sz="2000" dirty="0" smtClean="0"/>
              <a:t> tem eficácia comprovada em grandes organizações ao redor do mundo. Os resultados surpreendem principalmente porque nossas expectativas quanto à capacidade de inovação que já existe internamente geralmente são baixas: como nos acostumamos a esperar pouco das pessoas, ficamos surpresos quando recebemos contribuições valiosas.</a:t>
            </a:r>
          </a:p>
          <a:p>
            <a:pPr>
              <a:spcAft>
                <a:spcPts val="1800"/>
              </a:spcAft>
            </a:pPr>
            <a:r>
              <a:rPr lang="pt-BR" sz="2000" dirty="0" smtClean="0"/>
              <a:t>Com baixos investimentos para sua implantação, um bom programa de participação para a inovação pode gerar projetos de alta qualidade em todas as áreas, desde reduções de custos por eliminação de desperdícios, passando por importantes melhorias de qualidade até crescimento do faturamento. Isso só é possível porque são as pessoas que estão diretamente envolvidas com a execução das atividades quem melhor conhece os problemas – são elas, portanto, que podem solucioná-los.</a:t>
            </a:r>
          </a:p>
          <a:p>
            <a:r>
              <a:rPr lang="pt-BR" sz="2000" dirty="0" smtClean="0"/>
              <a:t>Além disso, o programa é auto-sustentável, já que remunera as idéias com os resultados por elas gerados: basta, portanto, medir adequadamente.</a:t>
            </a:r>
          </a:p>
        </p:txBody>
      </p:sp>
    </p:spTree>
  </p:cSld>
  <p:clrMapOvr>
    <a:masterClrMapping/>
  </p:clrMapOvr>
  <p:transition spd="med" advTm="48000">
    <p:fade/>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upo 4"/>
          <p:cNvGrpSpPr/>
          <p:nvPr/>
        </p:nvGrpSpPr>
        <p:grpSpPr>
          <a:xfrm>
            <a:off x="-37234" y="-24"/>
            <a:ext cx="9943270" cy="6858024"/>
            <a:chOff x="-37234" y="-24"/>
            <a:chExt cx="9943270" cy="6858024"/>
          </a:xfrm>
        </p:grpSpPr>
        <p:pic>
          <p:nvPicPr>
            <p:cNvPr id="6" name="Picture 2" descr="C:\Users\Pi e John\Documents\João\Formulários\JT_site.apresentacao.jpg"/>
            <p:cNvPicPr>
              <a:picLocks noChangeAspect="1" noChangeArrowheads="1"/>
            </p:cNvPicPr>
            <p:nvPr/>
          </p:nvPicPr>
          <p:blipFill>
            <a:blip r:embed="rId2" cstate="print"/>
            <a:srcRect/>
            <a:stretch>
              <a:fillRect/>
            </a:stretch>
          </p:blipFill>
          <p:spPr bwMode="auto">
            <a:xfrm>
              <a:off x="-37234" y="-24"/>
              <a:ext cx="9943270" cy="6858024"/>
            </a:xfrm>
            <a:prstGeom prst="rect">
              <a:avLst/>
            </a:prstGeom>
            <a:noFill/>
          </p:spPr>
        </p:pic>
        <p:sp>
          <p:nvSpPr>
            <p:cNvPr id="7" name="CaixaDeTexto 6"/>
            <p:cNvSpPr txBox="1"/>
            <p:nvPr/>
          </p:nvSpPr>
          <p:spPr>
            <a:xfrm>
              <a:off x="3881430" y="6264495"/>
              <a:ext cx="2135265" cy="307777"/>
            </a:xfrm>
            <a:prstGeom prst="rect">
              <a:avLst/>
            </a:prstGeom>
            <a:noFill/>
          </p:spPr>
          <p:txBody>
            <a:bodyPr wrap="none" rtlCol="0">
              <a:spAutoFit/>
            </a:bodyPr>
            <a:lstStyle/>
            <a:p>
              <a:r>
                <a:rPr lang="pt-BR" sz="1400" dirty="0" smtClean="0">
                  <a:solidFill>
                    <a:srgbClr val="C6E4EE"/>
                  </a:solidFill>
                  <a:effectLst>
                    <a:outerShdw blurRad="38100" dist="38100" dir="2700000" algn="tl">
                      <a:srgbClr val="000000">
                        <a:alpha val="43137"/>
                      </a:srgbClr>
                    </a:outerShdw>
                  </a:effectLst>
                </a:rPr>
                <a:t>www.tellescorrea.com.br</a:t>
              </a:r>
              <a:endParaRPr lang="pt-BR" sz="1400" dirty="0">
                <a:solidFill>
                  <a:srgbClr val="C6E4EE"/>
                </a:solidFill>
                <a:effectLst>
                  <a:outerShdw blurRad="38100" dist="38100" dir="2700000" algn="tl">
                    <a:srgbClr val="000000">
                      <a:alpha val="43137"/>
                    </a:srgbClr>
                  </a:outerShdw>
                </a:effectLst>
              </a:endParaRPr>
            </a:p>
          </p:txBody>
        </p:sp>
      </p:grpSp>
    </p:spTree>
  </p:cSld>
  <p:clrMapOvr>
    <a:masterClrMapping/>
  </p:clrMapOvr>
  <p:transition spd="med" advTm="3000">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p:txBody>
          <a:bodyPr/>
          <a:lstStyle/>
          <a:p>
            <a:r>
              <a:rPr lang="pt-BR" dirty="0" smtClean="0"/>
              <a:t>O que é inovação participativa?</a:t>
            </a:r>
            <a:endParaRPr lang="pt-BR" dirty="0"/>
          </a:p>
        </p:txBody>
      </p:sp>
      <p:sp>
        <p:nvSpPr>
          <p:cNvPr id="5" name="Espaço Reservado para Conteúdo 4"/>
          <p:cNvSpPr>
            <a:spLocks noGrp="1"/>
          </p:cNvSpPr>
          <p:nvPr>
            <p:ph idx="1"/>
          </p:nvPr>
        </p:nvSpPr>
        <p:spPr/>
        <p:txBody>
          <a:bodyPr/>
          <a:lstStyle/>
          <a:p>
            <a:pPr marL="0" indent="0"/>
            <a:r>
              <a:rPr lang="pt-BR" dirty="0" smtClean="0"/>
              <a:t>É um processo organizado de colaboração que incentiva as pessoas a somarem esforços em prol do desenvolvimento de todos:</a:t>
            </a:r>
          </a:p>
          <a:p>
            <a:pPr marL="1077913" lvl="1" indent="-334963"/>
            <a:r>
              <a:rPr lang="pt-BR" dirty="0" smtClean="0">
                <a:solidFill>
                  <a:srgbClr val="FFFF66"/>
                </a:solidFill>
              </a:rPr>
              <a:t>A organização e seus proprietários</a:t>
            </a:r>
          </a:p>
          <a:p>
            <a:pPr marL="1077913" lvl="1" indent="-334963"/>
            <a:r>
              <a:rPr lang="pt-BR" dirty="0" smtClean="0">
                <a:solidFill>
                  <a:srgbClr val="FFFF66"/>
                </a:solidFill>
              </a:rPr>
              <a:t>Os colaboradores</a:t>
            </a:r>
          </a:p>
          <a:p>
            <a:pPr marL="1077913" lvl="1" indent="-334963"/>
            <a:r>
              <a:rPr lang="pt-BR" dirty="0" smtClean="0">
                <a:solidFill>
                  <a:srgbClr val="FFFF66"/>
                </a:solidFill>
              </a:rPr>
              <a:t>Os clientes</a:t>
            </a:r>
          </a:p>
        </p:txBody>
      </p:sp>
    </p:spTree>
  </p:cSld>
  <p:clrMapOvr>
    <a:masterClrMapping/>
  </p:clrMapOvr>
  <p:transition spd="med" advTm="1000">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p:txBody>
          <a:bodyPr/>
          <a:lstStyle/>
          <a:p>
            <a:r>
              <a:rPr lang="pt-BR" dirty="0" smtClean="0"/>
              <a:t>O que é inovação participativa?</a:t>
            </a:r>
            <a:endParaRPr lang="pt-BR" dirty="0"/>
          </a:p>
        </p:txBody>
      </p:sp>
      <p:sp>
        <p:nvSpPr>
          <p:cNvPr id="5" name="Espaço Reservado para Conteúdo 4"/>
          <p:cNvSpPr>
            <a:spLocks noGrp="1"/>
          </p:cNvSpPr>
          <p:nvPr>
            <p:ph idx="1"/>
          </p:nvPr>
        </p:nvSpPr>
        <p:spPr/>
        <p:txBody>
          <a:bodyPr/>
          <a:lstStyle/>
          <a:p>
            <a:pPr marL="0" indent="0"/>
            <a:r>
              <a:rPr lang="pt-BR" dirty="0" smtClean="0"/>
              <a:t>É um processo organizado de colaboração que incentiva as pessoas a somarem esforços em prol do desenvolvimento de todos:</a:t>
            </a:r>
          </a:p>
          <a:p>
            <a:pPr marL="1077913" lvl="1" indent="-334963"/>
            <a:r>
              <a:rPr lang="pt-BR" dirty="0" smtClean="0">
                <a:solidFill>
                  <a:srgbClr val="FFFF66"/>
                </a:solidFill>
              </a:rPr>
              <a:t>A organização e seus proprietários</a:t>
            </a:r>
          </a:p>
          <a:p>
            <a:pPr marL="1077913" lvl="1" indent="-334963"/>
            <a:r>
              <a:rPr lang="pt-BR" dirty="0" smtClean="0">
                <a:solidFill>
                  <a:srgbClr val="FFFF66"/>
                </a:solidFill>
              </a:rPr>
              <a:t>Os colaboradores</a:t>
            </a:r>
          </a:p>
          <a:p>
            <a:pPr marL="1077913" lvl="1" indent="-334963"/>
            <a:r>
              <a:rPr lang="pt-BR" dirty="0" smtClean="0">
                <a:solidFill>
                  <a:srgbClr val="FFFF66"/>
                </a:solidFill>
              </a:rPr>
              <a:t>Os clientes</a:t>
            </a:r>
          </a:p>
          <a:p>
            <a:pPr marL="1077913" lvl="1" indent="-334963">
              <a:spcAft>
                <a:spcPts val="2400"/>
              </a:spcAft>
            </a:pPr>
            <a:r>
              <a:rPr lang="pt-BR" dirty="0" smtClean="0">
                <a:solidFill>
                  <a:srgbClr val="FFFF66"/>
                </a:solidFill>
              </a:rPr>
              <a:t>Os fornecedores</a:t>
            </a:r>
          </a:p>
          <a:p>
            <a:pPr lvl="1"/>
            <a:endParaRPr lang="pt-BR" dirty="0"/>
          </a:p>
        </p:txBody>
      </p:sp>
    </p:spTree>
  </p:cSld>
  <p:clrMapOvr>
    <a:masterClrMapping/>
  </p:clrMapOvr>
  <p:transition spd="med" advTm="2000">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p:txBody>
          <a:bodyPr/>
          <a:lstStyle/>
          <a:p>
            <a:r>
              <a:rPr lang="pt-BR" dirty="0" smtClean="0"/>
              <a:t>O que é inovação participativa?</a:t>
            </a:r>
            <a:endParaRPr lang="pt-BR" dirty="0"/>
          </a:p>
        </p:txBody>
      </p:sp>
      <p:sp>
        <p:nvSpPr>
          <p:cNvPr id="5" name="Espaço Reservado para Conteúdo 4"/>
          <p:cNvSpPr>
            <a:spLocks noGrp="1"/>
          </p:cNvSpPr>
          <p:nvPr>
            <p:ph idx="1"/>
          </p:nvPr>
        </p:nvSpPr>
        <p:spPr/>
        <p:txBody>
          <a:bodyPr/>
          <a:lstStyle/>
          <a:p>
            <a:pPr marL="0" indent="0"/>
            <a:r>
              <a:rPr lang="pt-BR" dirty="0" smtClean="0"/>
              <a:t>É um processo organizado de colaboração que incentiva as pessoas a somarem esforços em prol do desenvolvimento de todos:</a:t>
            </a:r>
          </a:p>
          <a:p>
            <a:pPr marL="1077913" lvl="1" indent="-334963"/>
            <a:r>
              <a:rPr lang="pt-BR" dirty="0" smtClean="0"/>
              <a:t>A organização e seus proprietários</a:t>
            </a:r>
          </a:p>
          <a:p>
            <a:pPr marL="1077913" lvl="1" indent="-334963"/>
            <a:r>
              <a:rPr lang="pt-BR" dirty="0" smtClean="0"/>
              <a:t>Os colaboradores</a:t>
            </a:r>
          </a:p>
          <a:p>
            <a:pPr marL="1077913" lvl="1" indent="-334963"/>
            <a:r>
              <a:rPr lang="pt-BR" dirty="0" smtClean="0"/>
              <a:t>Os clientes</a:t>
            </a:r>
          </a:p>
          <a:p>
            <a:pPr marL="1077913" lvl="1" indent="-334963">
              <a:spcAft>
                <a:spcPts val="3600"/>
              </a:spcAft>
            </a:pPr>
            <a:r>
              <a:rPr lang="pt-BR" dirty="0" smtClean="0"/>
              <a:t>Os fornecedores</a:t>
            </a:r>
          </a:p>
          <a:p>
            <a:r>
              <a:rPr lang="pt-BR" dirty="0" smtClean="0"/>
              <a:t>Ele estimula a criação contínua de novas idéias que contribuem para a criação de valor.</a:t>
            </a:r>
          </a:p>
          <a:p>
            <a:pPr marL="0" indent="0"/>
            <a:endParaRPr lang="pt-BR" dirty="0" smtClean="0"/>
          </a:p>
          <a:p>
            <a:pPr lvl="1"/>
            <a:endParaRPr lang="pt-BR" dirty="0"/>
          </a:p>
        </p:txBody>
      </p:sp>
    </p:spTree>
  </p:cSld>
  <p:clrMapOvr>
    <a:masterClrMapping/>
  </p:clrMapOvr>
  <p:transition spd="med" advTm="4000">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p:txBody>
          <a:bodyPr/>
          <a:lstStyle/>
          <a:p>
            <a:r>
              <a:rPr lang="pt-BR" dirty="0" smtClean="0"/>
              <a:t>O que é inovação participativa?</a:t>
            </a:r>
            <a:endParaRPr lang="pt-BR" dirty="0"/>
          </a:p>
        </p:txBody>
      </p:sp>
      <p:sp>
        <p:nvSpPr>
          <p:cNvPr id="5" name="Espaço Reservado para Conteúdo 4"/>
          <p:cNvSpPr>
            <a:spLocks noGrp="1"/>
          </p:cNvSpPr>
          <p:nvPr>
            <p:ph idx="1"/>
          </p:nvPr>
        </p:nvSpPr>
        <p:spPr/>
        <p:txBody>
          <a:bodyPr/>
          <a:lstStyle/>
          <a:p>
            <a:pPr marL="0" indent="0">
              <a:spcAft>
                <a:spcPts val="2400"/>
              </a:spcAft>
            </a:pPr>
            <a:r>
              <a:rPr lang="pt-BR" dirty="0" smtClean="0"/>
              <a:t>Foi inspirado nos programas de incremento de qualidade criados no Japão e nos EUA nas décadas de 80 e 90.</a:t>
            </a:r>
          </a:p>
          <a:p>
            <a:pPr marL="0" indent="0"/>
            <a:r>
              <a:rPr lang="pt-BR" dirty="0" smtClean="0"/>
              <a:t>Reúne características importantes para estimular a inovação nas organizações:</a:t>
            </a:r>
          </a:p>
        </p:txBody>
      </p:sp>
    </p:spTree>
  </p:cSld>
  <p:clrMapOvr>
    <a:masterClrMapping/>
  </p:clrMapOvr>
  <p:transition spd="med" advTm="10000">
    <p:fade/>
  </p:transition>
  <p:timing>
    <p:tnLst>
      <p:par>
        <p:cTn id="1" dur="indefinite" restart="never" nodeType="tmRoot"/>
      </p:par>
    </p:tnLst>
  </p:timing>
</p:sld>
</file>

<file path=ppt/theme/theme1.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1098</TotalTime>
  <Words>3546</Words>
  <Application>Microsoft Office PowerPoint</Application>
  <PresentationFormat>Papel A4 (210 x 297 mm)</PresentationFormat>
  <Paragraphs>497</Paragraphs>
  <Slides>53</Slides>
  <Notes>0</Notes>
  <HiddenSlides>0</HiddenSlides>
  <MMClips>0</MMClips>
  <ScaleCrop>false</ScaleCrop>
  <HeadingPairs>
    <vt:vector size="4" baseType="variant">
      <vt:variant>
        <vt:lpstr>Tema</vt:lpstr>
      </vt:variant>
      <vt:variant>
        <vt:i4>1</vt:i4>
      </vt:variant>
      <vt:variant>
        <vt:lpstr>Títulos de slides</vt:lpstr>
      </vt:variant>
      <vt:variant>
        <vt:i4>53</vt:i4>
      </vt:variant>
    </vt:vector>
  </HeadingPairs>
  <TitlesOfParts>
    <vt:vector size="54" baseType="lpstr">
      <vt:lpstr>Tema do Office</vt:lpstr>
      <vt:lpstr>Apresentação do PowerPoint</vt:lpstr>
      <vt:lpstr>Apresentação do PowerPoint</vt:lpstr>
      <vt:lpstr>O que é inovação participativa?</vt:lpstr>
      <vt:lpstr>O que é inovação participativa?</vt:lpstr>
      <vt:lpstr>O que é inovação participativa?</vt:lpstr>
      <vt:lpstr>O que é inovação participativa?</vt:lpstr>
      <vt:lpstr>O que é inovação participativa?</vt:lpstr>
      <vt:lpstr>O que é inovação participativa?</vt:lpstr>
      <vt:lpstr>O que é inovação participativa?</vt:lpstr>
      <vt:lpstr>O que é inovação participativa?</vt:lpstr>
      <vt:lpstr>O que é inovação participativa?</vt:lpstr>
      <vt:lpstr>O que é inovação participativa?</vt:lpstr>
      <vt:lpstr>E como usar?</vt:lpstr>
      <vt:lpstr>E como usar?</vt:lpstr>
      <vt:lpstr>E como usar?</vt:lpstr>
      <vt:lpstr>E como usar?</vt:lpstr>
      <vt:lpstr>E como usar?</vt:lpstr>
      <vt:lpstr>Estabelecer os objetivos</vt:lpstr>
      <vt:lpstr>Projetar a rede</vt:lpstr>
      <vt:lpstr>Projetar a rede</vt:lpstr>
      <vt:lpstr>Projetar a rede</vt:lpstr>
      <vt:lpstr>Projetar a rede</vt:lpstr>
      <vt:lpstr>Projetar a rede</vt:lpstr>
      <vt:lpstr>Projetar a rede</vt:lpstr>
      <vt:lpstr>Projetar a rede</vt:lpstr>
      <vt:lpstr>Projetar a rede</vt:lpstr>
      <vt:lpstr>Projetar a rede</vt:lpstr>
      <vt:lpstr>Projetar a rede: as políticas</vt:lpstr>
      <vt:lpstr>Projetar a rede: as políticas</vt:lpstr>
      <vt:lpstr>Projetar a rede: as políticas</vt:lpstr>
      <vt:lpstr>Projetar a rede: as políticas</vt:lpstr>
      <vt:lpstr>Projetar a rede: as políticas</vt:lpstr>
      <vt:lpstr>Projetar a rede: as políticas</vt:lpstr>
      <vt:lpstr>Projetar a rede: segmentando idéias</vt:lpstr>
      <vt:lpstr>Projetar a rede: segmentando idéias</vt:lpstr>
      <vt:lpstr>Projetar a rede: segmentando idéias</vt:lpstr>
      <vt:lpstr>Projetar a rede: segmentando idéias</vt:lpstr>
      <vt:lpstr>Projetar a rede: segmentando idéias</vt:lpstr>
      <vt:lpstr>Projetar a rede: os comitês</vt:lpstr>
      <vt:lpstr>Projetar a rede: cadastrar as idéias</vt:lpstr>
      <vt:lpstr>Projetar a rede: cadastrar as idéias</vt:lpstr>
      <vt:lpstr>Projetar a rede: projetar benefícios</vt:lpstr>
      <vt:lpstr>Projetar a rede: projetar benefícios</vt:lpstr>
      <vt:lpstr>Projetar a rede: implantar projetos</vt:lpstr>
      <vt:lpstr>Projetar a rede: medir resultados</vt:lpstr>
      <vt:lpstr>Projetar a rede: premiar bons projetos</vt:lpstr>
      <vt:lpstr>Projetar a rede: premiar bons projetos</vt:lpstr>
      <vt:lpstr>Projetar a rede: premiar bons projetos</vt:lpstr>
      <vt:lpstr>Projetar a rede: premiar bons projetos</vt:lpstr>
      <vt:lpstr>Implantar e acompanhar</vt:lpstr>
      <vt:lpstr>Implantar e acompanhar</vt:lpstr>
      <vt:lpstr>Conclusões</vt:lpstr>
      <vt:lpstr>Apresentação do PowerPoint</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João Telles Corrêa Filho</dc:creator>
  <cp:lastModifiedBy>João Telles Corrêa Filho</cp:lastModifiedBy>
  <cp:revision>262</cp:revision>
  <dcterms:created xsi:type="dcterms:W3CDTF">2009-04-07T20:22:24Z</dcterms:created>
  <dcterms:modified xsi:type="dcterms:W3CDTF">2014-06-12T12:24:42Z</dcterms:modified>
</cp:coreProperties>
</file>