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3" r:id="rId3"/>
    <p:sldId id="346" r:id="rId4"/>
    <p:sldId id="348" r:id="rId5"/>
    <p:sldId id="349" r:id="rId6"/>
    <p:sldId id="334" r:id="rId7"/>
    <p:sldId id="350" r:id="rId8"/>
    <p:sldId id="335" r:id="rId9"/>
    <p:sldId id="356" r:id="rId10"/>
    <p:sldId id="357" r:id="rId11"/>
    <p:sldId id="358" r:id="rId12"/>
    <p:sldId id="359" r:id="rId13"/>
    <p:sldId id="337" r:id="rId14"/>
    <p:sldId id="360" r:id="rId15"/>
    <p:sldId id="336" r:id="rId16"/>
    <p:sldId id="355" r:id="rId17"/>
    <p:sldId id="351" r:id="rId18"/>
    <p:sldId id="352" r:id="rId19"/>
    <p:sldId id="353" r:id="rId20"/>
    <p:sldId id="354" r:id="rId21"/>
    <p:sldId id="338" r:id="rId22"/>
    <p:sldId id="362" r:id="rId23"/>
    <p:sldId id="361" r:id="rId24"/>
    <p:sldId id="364" r:id="rId25"/>
    <p:sldId id="340" r:id="rId26"/>
    <p:sldId id="341" r:id="rId27"/>
    <p:sldId id="342" r:id="rId28"/>
    <p:sldId id="343" r:id="rId29"/>
    <p:sldId id="344" r:id="rId30"/>
    <p:sldId id="347" r:id="rId31"/>
    <p:sldId id="332" r:id="rId32"/>
  </p:sldIdLst>
  <p:sldSz cx="9906000" cy="6858000" type="A4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00"/>
    <a:srgbClr val="00FF00"/>
    <a:srgbClr val="FF9933"/>
    <a:srgbClr val="DFDFF5"/>
    <a:srgbClr val="FFFF99"/>
    <a:srgbClr val="ACC8E4"/>
    <a:srgbClr val="FFC299"/>
    <a:srgbClr val="8AD8B1"/>
    <a:srgbClr val="C6E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5" autoAdjust="0"/>
    <p:restoredTop sz="94660"/>
  </p:normalViewPr>
  <p:slideViewPr>
    <p:cSldViewPr>
      <p:cViewPr>
        <p:scale>
          <a:sx n="80" d="100"/>
          <a:sy n="80" d="100"/>
        </p:scale>
        <p:origin x="-720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D7F6C-2568-4FC9-94F9-22C515488024}" type="doc">
      <dgm:prSet loTypeId="urn:microsoft.com/office/officeart/2005/8/layout/arrow2" loCatId="process" qsTypeId="urn:microsoft.com/office/officeart/2005/8/quickstyle/simple1" qsCatId="simple" csTypeId="urn:microsoft.com/office/officeart/2005/8/colors/accent2_1" csCatId="accent2" phldr="1"/>
      <dgm:spPr/>
    </dgm:pt>
    <dgm:pt modelId="{E653AECC-BC49-4BE5-8D55-81AD5E6D11E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200"/>
            </a:spcAft>
          </a:pPr>
          <a:r>
            <a:rPr lang="pt-BR" sz="11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Estratégias</a:t>
          </a:r>
          <a:endParaRPr lang="pt-BR" sz="1100" smtClean="0">
            <a:solidFill>
              <a:schemeClr val="bg1"/>
            </a:solidFill>
          </a:endParaRP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RH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Tecnologia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Finanças</a:t>
          </a:r>
          <a:endParaRPr lang="pt-BR" sz="1100" dirty="0">
            <a:solidFill>
              <a:schemeClr val="bg1"/>
            </a:solidFill>
          </a:endParaRPr>
        </a:p>
      </dgm:t>
    </dgm:pt>
    <dgm:pt modelId="{C8724E70-327E-4D78-AC2A-B9F2CE1A6532}" type="parTrans" cxnId="{389DCB4A-7D35-430B-A754-5DA8758A2BC9}">
      <dgm:prSet/>
      <dgm:spPr/>
      <dgm:t>
        <a:bodyPr/>
        <a:lstStyle/>
        <a:p>
          <a:endParaRPr lang="pt-BR" sz="1200"/>
        </a:p>
      </dgm:t>
    </dgm:pt>
    <dgm:pt modelId="{74A2AD20-E8C3-4A27-A28B-C71C56DAA181}" type="sibTrans" cxnId="{389DCB4A-7D35-430B-A754-5DA8758A2BC9}">
      <dgm:prSet/>
      <dgm:spPr/>
      <dgm:t>
        <a:bodyPr/>
        <a:lstStyle/>
        <a:p>
          <a:endParaRPr lang="pt-BR" sz="1200"/>
        </a:p>
      </dgm:t>
    </dgm:pt>
    <dgm:pt modelId="{07B79048-0C61-46A6-AC02-78ADFCADF15E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pt-BR" sz="11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Plano de ação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b="0" smtClean="0">
              <a:solidFill>
                <a:schemeClr val="bg1"/>
              </a:solidFill>
              <a:effectLst/>
            </a:rPr>
            <a:t>- Impactos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b="0" smtClean="0">
              <a:solidFill>
                <a:schemeClr val="bg1"/>
              </a:solidFill>
              <a:effectLst/>
            </a:rPr>
            <a:t>- Prazos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b="0" smtClean="0">
              <a:solidFill>
                <a:schemeClr val="bg1"/>
              </a:solidFill>
              <a:effectLst/>
            </a:rPr>
            <a:t>- Custos</a:t>
          </a:r>
          <a:endParaRPr lang="pt-BR" sz="1100" b="0" dirty="0">
            <a:solidFill>
              <a:schemeClr val="bg1"/>
            </a:solidFill>
            <a:effectLst/>
          </a:endParaRPr>
        </a:p>
      </dgm:t>
    </dgm:pt>
    <dgm:pt modelId="{293A9805-8B6C-44A7-9716-84EA0FE1CBE5}" type="parTrans" cxnId="{C646E123-5B57-4C1F-AC97-5641ADF8D6D4}">
      <dgm:prSet/>
      <dgm:spPr/>
      <dgm:t>
        <a:bodyPr/>
        <a:lstStyle/>
        <a:p>
          <a:endParaRPr lang="pt-BR" sz="1200"/>
        </a:p>
      </dgm:t>
    </dgm:pt>
    <dgm:pt modelId="{EE6C93D8-5F2F-4425-AA9F-BE36DE3A60A3}" type="sibTrans" cxnId="{C646E123-5B57-4C1F-AC97-5641ADF8D6D4}">
      <dgm:prSet/>
      <dgm:spPr/>
      <dgm:t>
        <a:bodyPr/>
        <a:lstStyle/>
        <a:p>
          <a:endParaRPr lang="pt-BR" sz="1200"/>
        </a:p>
      </dgm:t>
    </dgm:pt>
    <dgm:pt modelId="{C821DB22-F0F8-4A21-AA40-40CC4823E2F7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pt-BR" sz="11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Ferramentas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Orçamento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Organograma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BSC e KPI’s</a:t>
          </a:r>
          <a:endParaRPr lang="pt-BR" sz="1100" dirty="0">
            <a:solidFill>
              <a:schemeClr val="bg1"/>
            </a:solidFill>
          </a:endParaRPr>
        </a:p>
      </dgm:t>
    </dgm:pt>
    <dgm:pt modelId="{48D89958-51E3-4421-95CE-9524CBCADB52}" type="parTrans" cxnId="{D6FF90D6-7376-4C31-B8C7-C6B663AE2950}">
      <dgm:prSet/>
      <dgm:spPr/>
      <dgm:t>
        <a:bodyPr/>
        <a:lstStyle/>
        <a:p>
          <a:endParaRPr lang="pt-BR" sz="1200"/>
        </a:p>
      </dgm:t>
    </dgm:pt>
    <dgm:pt modelId="{5F95A4FC-B25B-46E1-88D6-3F1B0D3A89D3}" type="sibTrans" cxnId="{D6FF90D6-7376-4C31-B8C7-C6B663AE2950}">
      <dgm:prSet/>
      <dgm:spPr/>
      <dgm:t>
        <a:bodyPr/>
        <a:lstStyle/>
        <a:p>
          <a:endParaRPr lang="pt-BR" sz="1200"/>
        </a:p>
      </dgm:t>
    </dgm:pt>
    <dgm:pt modelId="{435EE666-1DED-44E4-AA12-E4425A79C53D}" type="pres">
      <dgm:prSet presAssocID="{E2AD7F6C-2568-4FC9-94F9-22C515488024}" presName="arrowDiagram" presStyleCnt="0">
        <dgm:presLayoutVars>
          <dgm:chMax val="5"/>
          <dgm:dir/>
          <dgm:resizeHandles val="exact"/>
        </dgm:presLayoutVars>
      </dgm:prSet>
      <dgm:spPr/>
    </dgm:pt>
    <dgm:pt modelId="{3EB2584E-8D13-4279-9D00-9FDC9646D140}" type="pres">
      <dgm:prSet presAssocID="{E2AD7F6C-2568-4FC9-94F9-22C515488024}" presName="arrow" presStyleLbl="bgShp" presStyleIdx="0" presStyleCnt="1"/>
      <dgm:spPr/>
    </dgm:pt>
    <dgm:pt modelId="{5F51CEC3-7D31-43BB-8C1E-D4F71AAA8873}" type="pres">
      <dgm:prSet presAssocID="{E2AD7F6C-2568-4FC9-94F9-22C515488024}" presName="arrowDiagram3" presStyleCnt="0"/>
      <dgm:spPr/>
    </dgm:pt>
    <dgm:pt modelId="{1B4C24D9-3725-451D-98FD-18F8226A0F8B}" type="pres">
      <dgm:prSet presAssocID="{E653AECC-BC49-4BE5-8D55-81AD5E6D11E4}" presName="bullet3a" presStyleLbl="node1" presStyleIdx="0" presStyleCnt="3"/>
      <dgm:spPr/>
    </dgm:pt>
    <dgm:pt modelId="{A95AA6EC-07C4-4ED5-92CD-90B1184E3501}" type="pres">
      <dgm:prSet presAssocID="{E653AECC-BC49-4BE5-8D55-81AD5E6D11E4}" presName="textBox3a" presStyleLbl="revTx" presStyleIdx="0" presStyleCnt="3" custScaleY="946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07C6D0-2733-4EDE-8DF7-276FDB481A00}" type="pres">
      <dgm:prSet presAssocID="{07B79048-0C61-46A6-AC02-78ADFCADF15E}" presName="bullet3b" presStyleLbl="node1" presStyleIdx="1" presStyleCnt="3"/>
      <dgm:spPr/>
    </dgm:pt>
    <dgm:pt modelId="{772A8C5D-00EC-4CA8-9ACA-7E4194BD6612}" type="pres">
      <dgm:prSet presAssocID="{07B79048-0C61-46A6-AC02-78ADFCADF15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A492AA-00F7-4203-BBD0-2694CB428C9D}" type="pres">
      <dgm:prSet presAssocID="{C821DB22-F0F8-4A21-AA40-40CC4823E2F7}" presName="bullet3c" presStyleLbl="node1" presStyleIdx="2" presStyleCnt="3"/>
      <dgm:spPr/>
    </dgm:pt>
    <dgm:pt modelId="{D04F5662-6A42-43EA-98EC-1D072D2DFED5}" type="pres">
      <dgm:prSet presAssocID="{C821DB22-F0F8-4A21-AA40-40CC4823E2F7}" presName="textBox3c" presStyleLbl="revTx" presStyleIdx="2" presStyleCnt="3" custScaleX="131090" custScaleY="43632" custLinFactNeighborY="-2040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5DFB70E-E736-4F55-AA4F-2C7B8BA9571B}" type="presOf" srcId="{E2AD7F6C-2568-4FC9-94F9-22C515488024}" destId="{435EE666-1DED-44E4-AA12-E4425A79C53D}" srcOrd="0" destOrd="0" presId="urn:microsoft.com/office/officeart/2005/8/layout/arrow2"/>
    <dgm:cxn modelId="{DACBE352-B676-4D36-A83D-33F0BC4707C4}" type="presOf" srcId="{C821DB22-F0F8-4A21-AA40-40CC4823E2F7}" destId="{D04F5662-6A42-43EA-98EC-1D072D2DFED5}" srcOrd="0" destOrd="0" presId="urn:microsoft.com/office/officeart/2005/8/layout/arrow2"/>
    <dgm:cxn modelId="{C646E123-5B57-4C1F-AC97-5641ADF8D6D4}" srcId="{E2AD7F6C-2568-4FC9-94F9-22C515488024}" destId="{07B79048-0C61-46A6-AC02-78ADFCADF15E}" srcOrd="1" destOrd="0" parTransId="{293A9805-8B6C-44A7-9716-84EA0FE1CBE5}" sibTransId="{EE6C93D8-5F2F-4425-AA9F-BE36DE3A60A3}"/>
    <dgm:cxn modelId="{1ADD44A5-7A3B-4D69-85D4-AEB41107D78A}" type="presOf" srcId="{E653AECC-BC49-4BE5-8D55-81AD5E6D11E4}" destId="{A95AA6EC-07C4-4ED5-92CD-90B1184E3501}" srcOrd="0" destOrd="0" presId="urn:microsoft.com/office/officeart/2005/8/layout/arrow2"/>
    <dgm:cxn modelId="{389DCB4A-7D35-430B-A754-5DA8758A2BC9}" srcId="{E2AD7F6C-2568-4FC9-94F9-22C515488024}" destId="{E653AECC-BC49-4BE5-8D55-81AD5E6D11E4}" srcOrd="0" destOrd="0" parTransId="{C8724E70-327E-4D78-AC2A-B9F2CE1A6532}" sibTransId="{74A2AD20-E8C3-4A27-A28B-C71C56DAA181}"/>
    <dgm:cxn modelId="{5556F3AC-DD0B-4B37-A9C0-9F245C9AFA3D}" type="presOf" srcId="{07B79048-0C61-46A6-AC02-78ADFCADF15E}" destId="{772A8C5D-00EC-4CA8-9ACA-7E4194BD6612}" srcOrd="0" destOrd="0" presId="urn:microsoft.com/office/officeart/2005/8/layout/arrow2"/>
    <dgm:cxn modelId="{D6FF90D6-7376-4C31-B8C7-C6B663AE2950}" srcId="{E2AD7F6C-2568-4FC9-94F9-22C515488024}" destId="{C821DB22-F0F8-4A21-AA40-40CC4823E2F7}" srcOrd="2" destOrd="0" parTransId="{48D89958-51E3-4421-95CE-9524CBCADB52}" sibTransId="{5F95A4FC-B25B-46E1-88D6-3F1B0D3A89D3}"/>
    <dgm:cxn modelId="{8285424C-B945-4C93-8E65-025809CB16CD}" type="presParOf" srcId="{435EE666-1DED-44E4-AA12-E4425A79C53D}" destId="{3EB2584E-8D13-4279-9D00-9FDC9646D140}" srcOrd="0" destOrd="0" presId="urn:microsoft.com/office/officeart/2005/8/layout/arrow2"/>
    <dgm:cxn modelId="{8A79FB1E-E20B-4CF9-9D9A-5E4A6B0B3A98}" type="presParOf" srcId="{435EE666-1DED-44E4-AA12-E4425A79C53D}" destId="{5F51CEC3-7D31-43BB-8C1E-D4F71AAA8873}" srcOrd="1" destOrd="0" presId="urn:microsoft.com/office/officeart/2005/8/layout/arrow2"/>
    <dgm:cxn modelId="{5E20C7CE-6854-463E-A9A6-C7509F4B76E7}" type="presParOf" srcId="{5F51CEC3-7D31-43BB-8C1E-D4F71AAA8873}" destId="{1B4C24D9-3725-451D-98FD-18F8226A0F8B}" srcOrd="0" destOrd="0" presId="urn:microsoft.com/office/officeart/2005/8/layout/arrow2"/>
    <dgm:cxn modelId="{1AB88D4C-0E8B-494E-933B-FA54FFC4BD69}" type="presParOf" srcId="{5F51CEC3-7D31-43BB-8C1E-D4F71AAA8873}" destId="{A95AA6EC-07C4-4ED5-92CD-90B1184E3501}" srcOrd="1" destOrd="0" presId="urn:microsoft.com/office/officeart/2005/8/layout/arrow2"/>
    <dgm:cxn modelId="{B4A0F595-2397-4B00-BB81-4742BBF9F49A}" type="presParOf" srcId="{5F51CEC3-7D31-43BB-8C1E-D4F71AAA8873}" destId="{1A07C6D0-2733-4EDE-8DF7-276FDB481A00}" srcOrd="2" destOrd="0" presId="urn:microsoft.com/office/officeart/2005/8/layout/arrow2"/>
    <dgm:cxn modelId="{D4BF7DD4-61F9-4650-A12E-286247D0CEB7}" type="presParOf" srcId="{5F51CEC3-7D31-43BB-8C1E-D4F71AAA8873}" destId="{772A8C5D-00EC-4CA8-9ACA-7E4194BD6612}" srcOrd="3" destOrd="0" presId="urn:microsoft.com/office/officeart/2005/8/layout/arrow2"/>
    <dgm:cxn modelId="{ED8F0095-2982-44A4-A179-10C2319A6C1D}" type="presParOf" srcId="{5F51CEC3-7D31-43BB-8C1E-D4F71AAA8873}" destId="{D8A492AA-00F7-4203-BBD0-2694CB428C9D}" srcOrd="4" destOrd="0" presId="urn:microsoft.com/office/officeart/2005/8/layout/arrow2"/>
    <dgm:cxn modelId="{E9B1F83C-46F5-4E6C-9649-AC988DA578D7}" type="presParOf" srcId="{5F51CEC3-7D31-43BB-8C1E-D4F71AAA8873}" destId="{D04F5662-6A42-43EA-98EC-1D072D2DFED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AD7F6C-2568-4FC9-94F9-22C515488024}" type="doc">
      <dgm:prSet loTypeId="urn:microsoft.com/office/officeart/2005/8/layout/arrow2" loCatId="process" qsTypeId="urn:microsoft.com/office/officeart/2005/8/quickstyle/simple1" qsCatId="simple" csTypeId="urn:microsoft.com/office/officeart/2005/8/colors/accent2_1" csCatId="accent2" phldr="1"/>
      <dgm:spPr/>
    </dgm:pt>
    <dgm:pt modelId="{E653AECC-BC49-4BE5-8D55-81AD5E6D11E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200"/>
            </a:spcAft>
          </a:pPr>
          <a:r>
            <a:rPr lang="pt-BR" sz="11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Estratégias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Marketing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RH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Tecnologia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Finanças</a:t>
          </a:r>
          <a:endParaRPr lang="pt-BR" sz="1100" dirty="0">
            <a:solidFill>
              <a:schemeClr val="bg1"/>
            </a:solidFill>
          </a:endParaRPr>
        </a:p>
      </dgm:t>
    </dgm:pt>
    <dgm:pt modelId="{C8724E70-327E-4D78-AC2A-B9F2CE1A6532}" type="parTrans" cxnId="{389DCB4A-7D35-430B-A754-5DA8758A2BC9}">
      <dgm:prSet/>
      <dgm:spPr/>
      <dgm:t>
        <a:bodyPr/>
        <a:lstStyle/>
        <a:p>
          <a:endParaRPr lang="pt-BR" sz="1200"/>
        </a:p>
      </dgm:t>
    </dgm:pt>
    <dgm:pt modelId="{74A2AD20-E8C3-4A27-A28B-C71C56DAA181}" type="sibTrans" cxnId="{389DCB4A-7D35-430B-A754-5DA8758A2BC9}">
      <dgm:prSet/>
      <dgm:spPr/>
      <dgm:t>
        <a:bodyPr/>
        <a:lstStyle/>
        <a:p>
          <a:endParaRPr lang="pt-BR" sz="1200"/>
        </a:p>
      </dgm:t>
    </dgm:pt>
    <dgm:pt modelId="{07B79048-0C61-46A6-AC02-78ADFCADF15E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pt-BR" sz="11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Plano de ação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b="0" smtClean="0">
              <a:solidFill>
                <a:schemeClr val="bg1"/>
              </a:solidFill>
              <a:effectLst/>
            </a:rPr>
            <a:t>- Impactos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b="0" smtClean="0">
              <a:solidFill>
                <a:schemeClr val="bg1"/>
              </a:solidFill>
              <a:effectLst/>
            </a:rPr>
            <a:t>- Prazos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b="0" smtClean="0">
              <a:solidFill>
                <a:schemeClr val="bg1"/>
              </a:solidFill>
              <a:effectLst/>
            </a:rPr>
            <a:t>- Custos</a:t>
          </a:r>
          <a:endParaRPr lang="pt-BR" sz="1100" b="0" dirty="0">
            <a:solidFill>
              <a:schemeClr val="bg1"/>
            </a:solidFill>
            <a:effectLst/>
          </a:endParaRPr>
        </a:p>
      </dgm:t>
    </dgm:pt>
    <dgm:pt modelId="{293A9805-8B6C-44A7-9716-84EA0FE1CBE5}" type="parTrans" cxnId="{C646E123-5B57-4C1F-AC97-5641ADF8D6D4}">
      <dgm:prSet/>
      <dgm:spPr/>
      <dgm:t>
        <a:bodyPr/>
        <a:lstStyle/>
        <a:p>
          <a:endParaRPr lang="pt-BR" sz="1200"/>
        </a:p>
      </dgm:t>
    </dgm:pt>
    <dgm:pt modelId="{EE6C93D8-5F2F-4425-AA9F-BE36DE3A60A3}" type="sibTrans" cxnId="{C646E123-5B57-4C1F-AC97-5641ADF8D6D4}">
      <dgm:prSet/>
      <dgm:spPr/>
      <dgm:t>
        <a:bodyPr/>
        <a:lstStyle/>
        <a:p>
          <a:endParaRPr lang="pt-BR" sz="1200"/>
        </a:p>
      </dgm:t>
    </dgm:pt>
    <dgm:pt modelId="{C821DB22-F0F8-4A21-AA40-40CC4823E2F7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pt-BR" sz="11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Ferramentas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Orçamento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Organograma</a:t>
          </a:r>
        </a:p>
        <a:p>
          <a:pPr>
            <a:lnSpc>
              <a:spcPct val="110000"/>
            </a:lnSpc>
            <a:spcAft>
              <a:spcPts val="0"/>
            </a:spcAft>
          </a:pPr>
          <a:r>
            <a:rPr lang="pt-BR" sz="1100" smtClean="0">
              <a:solidFill>
                <a:schemeClr val="bg1"/>
              </a:solidFill>
            </a:rPr>
            <a:t>- BSC e KPI’s</a:t>
          </a:r>
          <a:endParaRPr lang="pt-BR" sz="1100" dirty="0">
            <a:solidFill>
              <a:schemeClr val="bg1"/>
            </a:solidFill>
          </a:endParaRPr>
        </a:p>
      </dgm:t>
    </dgm:pt>
    <dgm:pt modelId="{48D89958-51E3-4421-95CE-9524CBCADB52}" type="parTrans" cxnId="{D6FF90D6-7376-4C31-B8C7-C6B663AE2950}">
      <dgm:prSet/>
      <dgm:spPr/>
      <dgm:t>
        <a:bodyPr/>
        <a:lstStyle/>
        <a:p>
          <a:endParaRPr lang="pt-BR" sz="1200"/>
        </a:p>
      </dgm:t>
    </dgm:pt>
    <dgm:pt modelId="{5F95A4FC-B25B-46E1-88D6-3F1B0D3A89D3}" type="sibTrans" cxnId="{D6FF90D6-7376-4C31-B8C7-C6B663AE2950}">
      <dgm:prSet/>
      <dgm:spPr/>
      <dgm:t>
        <a:bodyPr/>
        <a:lstStyle/>
        <a:p>
          <a:endParaRPr lang="pt-BR" sz="1200"/>
        </a:p>
      </dgm:t>
    </dgm:pt>
    <dgm:pt modelId="{435EE666-1DED-44E4-AA12-E4425A79C53D}" type="pres">
      <dgm:prSet presAssocID="{E2AD7F6C-2568-4FC9-94F9-22C515488024}" presName="arrowDiagram" presStyleCnt="0">
        <dgm:presLayoutVars>
          <dgm:chMax val="5"/>
          <dgm:dir/>
          <dgm:resizeHandles val="exact"/>
        </dgm:presLayoutVars>
      </dgm:prSet>
      <dgm:spPr/>
    </dgm:pt>
    <dgm:pt modelId="{3EB2584E-8D13-4279-9D00-9FDC9646D140}" type="pres">
      <dgm:prSet presAssocID="{E2AD7F6C-2568-4FC9-94F9-22C515488024}" presName="arrow" presStyleLbl="bgShp" presStyleIdx="0" presStyleCnt="1"/>
      <dgm:spPr/>
    </dgm:pt>
    <dgm:pt modelId="{5F51CEC3-7D31-43BB-8C1E-D4F71AAA8873}" type="pres">
      <dgm:prSet presAssocID="{E2AD7F6C-2568-4FC9-94F9-22C515488024}" presName="arrowDiagram3" presStyleCnt="0"/>
      <dgm:spPr/>
    </dgm:pt>
    <dgm:pt modelId="{1B4C24D9-3725-451D-98FD-18F8226A0F8B}" type="pres">
      <dgm:prSet presAssocID="{E653AECC-BC49-4BE5-8D55-81AD5E6D11E4}" presName="bullet3a" presStyleLbl="node1" presStyleIdx="0" presStyleCnt="3"/>
      <dgm:spPr/>
    </dgm:pt>
    <dgm:pt modelId="{A95AA6EC-07C4-4ED5-92CD-90B1184E3501}" type="pres">
      <dgm:prSet presAssocID="{E653AECC-BC49-4BE5-8D55-81AD5E6D11E4}" presName="textBox3a" presStyleLbl="revTx" presStyleIdx="0" presStyleCnt="3" custScaleY="946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07C6D0-2733-4EDE-8DF7-276FDB481A00}" type="pres">
      <dgm:prSet presAssocID="{07B79048-0C61-46A6-AC02-78ADFCADF15E}" presName="bullet3b" presStyleLbl="node1" presStyleIdx="1" presStyleCnt="3"/>
      <dgm:spPr/>
    </dgm:pt>
    <dgm:pt modelId="{772A8C5D-00EC-4CA8-9ACA-7E4194BD6612}" type="pres">
      <dgm:prSet presAssocID="{07B79048-0C61-46A6-AC02-78ADFCADF15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A492AA-00F7-4203-BBD0-2694CB428C9D}" type="pres">
      <dgm:prSet presAssocID="{C821DB22-F0F8-4A21-AA40-40CC4823E2F7}" presName="bullet3c" presStyleLbl="node1" presStyleIdx="2" presStyleCnt="3"/>
      <dgm:spPr/>
    </dgm:pt>
    <dgm:pt modelId="{D04F5662-6A42-43EA-98EC-1D072D2DFED5}" type="pres">
      <dgm:prSet presAssocID="{C821DB22-F0F8-4A21-AA40-40CC4823E2F7}" presName="textBox3c" presStyleLbl="revTx" presStyleIdx="2" presStyleCnt="3" custScaleX="131090" custScaleY="43632" custLinFactNeighborY="-2040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646E123-5B57-4C1F-AC97-5641ADF8D6D4}" srcId="{E2AD7F6C-2568-4FC9-94F9-22C515488024}" destId="{07B79048-0C61-46A6-AC02-78ADFCADF15E}" srcOrd="1" destOrd="0" parTransId="{293A9805-8B6C-44A7-9716-84EA0FE1CBE5}" sibTransId="{EE6C93D8-5F2F-4425-AA9F-BE36DE3A60A3}"/>
    <dgm:cxn modelId="{928562E7-1AC1-473D-8D8D-8A2266CA89E9}" type="presOf" srcId="{07B79048-0C61-46A6-AC02-78ADFCADF15E}" destId="{772A8C5D-00EC-4CA8-9ACA-7E4194BD6612}" srcOrd="0" destOrd="0" presId="urn:microsoft.com/office/officeart/2005/8/layout/arrow2"/>
    <dgm:cxn modelId="{B31A1492-00BA-4CF8-A15C-D9F674692220}" type="presOf" srcId="{E2AD7F6C-2568-4FC9-94F9-22C515488024}" destId="{435EE666-1DED-44E4-AA12-E4425A79C53D}" srcOrd="0" destOrd="0" presId="urn:microsoft.com/office/officeart/2005/8/layout/arrow2"/>
    <dgm:cxn modelId="{389DCB4A-7D35-430B-A754-5DA8758A2BC9}" srcId="{E2AD7F6C-2568-4FC9-94F9-22C515488024}" destId="{E653AECC-BC49-4BE5-8D55-81AD5E6D11E4}" srcOrd="0" destOrd="0" parTransId="{C8724E70-327E-4D78-AC2A-B9F2CE1A6532}" sibTransId="{74A2AD20-E8C3-4A27-A28B-C71C56DAA181}"/>
    <dgm:cxn modelId="{44D8B897-3670-48DC-9B6C-4C818CBFC966}" type="presOf" srcId="{E653AECC-BC49-4BE5-8D55-81AD5E6D11E4}" destId="{A95AA6EC-07C4-4ED5-92CD-90B1184E3501}" srcOrd="0" destOrd="0" presId="urn:microsoft.com/office/officeart/2005/8/layout/arrow2"/>
    <dgm:cxn modelId="{1CD09E99-EA75-42B8-AA34-0AC807FAC302}" type="presOf" srcId="{C821DB22-F0F8-4A21-AA40-40CC4823E2F7}" destId="{D04F5662-6A42-43EA-98EC-1D072D2DFED5}" srcOrd="0" destOrd="0" presId="urn:microsoft.com/office/officeart/2005/8/layout/arrow2"/>
    <dgm:cxn modelId="{D6FF90D6-7376-4C31-B8C7-C6B663AE2950}" srcId="{E2AD7F6C-2568-4FC9-94F9-22C515488024}" destId="{C821DB22-F0F8-4A21-AA40-40CC4823E2F7}" srcOrd="2" destOrd="0" parTransId="{48D89958-51E3-4421-95CE-9524CBCADB52}" sibTransId="{5F95A4FC-B25B-46E1-88D6-3F1B0D3A89D3}"/>
    <dgm:cxn modelId="{AA101B81-D479-40A0-8DF4-4D2312BA21E9}" type="presParOf" srcId="{435EE666-1DED-44E4-AA12-E4425A79C53D}" destId="{3EB2584E-8D13-4279-9D00-9FDC9646D140}" srcOrd="0" destOrd="0" presId="urn:microsoft.com/office/officeart/2005/8/layout/arrow2"/>
    <dgm:cxn modelId="{0B43D428-ECDA-492F-8C32-2945BB7F629F}" type="presParOf" srcId="{435EE666-1DED-44E4-AA12-E4425A79C53D}" destId="{5F51CEC3-7D31-43BB-8C1E-D4F71AAA8873}" srcOrd="1" destOrd="0" presId="urn:microsoft.com/office/officeart/2005/8/layout/arrow2"/>
    <dgm:cxn modelId="{401AF8FD-80BC-44A0-8E48-66394D96EE1A}" type="presParOf" srcId="{5F51CEC3-7D31-43BB-8C1E-D4F71AAA8873}" destId="{1B4C24D9-3725-451D-98FD-18F8226A0F8B}" srcOrd="0" destOrd="0" presId="urn:microsoft.com/office/officeart/2005/8/layout/arrow2"/>
    <dgm:cxn modelId="{9C978CBD-0299-4158-947F-F5404F6ADE21}" type="presParOf" srcId="{5F51CEC3-7D31-43BB-8C1E-D4F71AAA8873}" destId="{A95AA6EC-07C4-4ED5-92CD-90B1184E3501}" srcOrd="1" destOrd="0" presId="urn:microsoft.com/office/officeart/2005/8/layout/arrow2"/>
    <dgm:cxn modelId="{B480F04B-1BC8-4E03-B179-58CCF6AB16BC}" type="presParOf" srcId="{5F51CEC3-7D31-43BB-8C1E-D4F71AAA8873}" destId="{1A07C6D0-2733-4EDE-8DF7-276FDB481A00}" srcOrd="2" destOrd="0" presId="urn:microsoft.com/office/officeart/2005/8/layout/arrow2"/>
    <dgm:cxn modelId="{7097725E-BDB2-488C-8CCE-2B7C7C3AA4F1}" type="presParOf" srcId="{5F51CEC3-7D31-43BB-8C1E-D4F71AAA8873}" destId="{772A8C5D-00EC-4CA8-9ACA-7E4194BD6612}" srcOrd="3" destOrd="0" presId="urn:microsoft.com/office/officeart/2005/8/layout/arrow2"/>
    <dgm:cxn modelId="{0372107C-C8B5-411D-B54E-A7A6B353D2C8}" type="presParOf" srcId="{5F51CEC3-7D31-43BB-8C1E-D4F71AAA8873}" destId="{D8A492AA-00F7-4203-BBD0-2694CB428C9D}" srcOrd="4" destOrd="0" presId="urn:microsoft.com/office/officeart/2005/8/layout/arrow2"/>
    <dgm:cxn modelId="{0E1408B6-5C0B-4751-8718-A2E936F2949E}" type="presParOf" srcId="{5F51CEC3-7D31-43BB-8C1E-D4F71AAA8873}" destId="{D04F5662-6A42-43EA-98EC-1D072D2DFED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669D0B-E914-43B4-993B-AFE31164068B}" type="doc">
      <dgm:prSet loTypeId="urn:microsoft.com/office/officeart/2005/8/layout/orgChart1" loCatId="hierarchy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3EC7783-8048-4C6C-9F3E-41600A3C970B}">
      <dgm:prSet phldrT="[Texto]" custT="1"/>
      <dgm:spPr>
        <a:solidFill>
          <a:srgbClr val="C00000"/>
        </a:solidFill>
      </dgm:spPr>
      <dgm:t>
        <a:bodyPr/>
        <a:lstStyle/>
        <a:p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 /</a:t>
          </a:r>
        </a:p>
        <a:p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CEO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B41593-0EA7-420D-9D55-7422DCEA436F}" type="parTrans" cxnId="{B8870A4A-C550-498E-8EB1-841E6311A37B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2BC50C-677A-4348-8491-2521A8577881}" type="sibTrans" cxnId="{B8870A4A-C550-498E-8EB1-841E6311A37B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5A34AE-0D6E-417A-8059-BD3520202A6E}">
      <dgm:prSet phldrT="[Texto]" custT="1"/>
      <dgm:spPr/>
      <dgm:t>
        <a:bodyPr/>
        <a:lstStyle/>
        <a:p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Controladoria /</a:t>
          </a:r>
        </a:p>
        <a:p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Finanças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A53655-05D8-489C-B6AA-225FC203AC9F}" type="parTrans" cxnId="{3AF85CF8-0EEE-42A5-A88E-F2CA59E4EC16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EA9BFF-FDE5-4343-95A5-91B44AC86B67}" type="sibTrans" cxnId="{3AF85CF8-0EEE-42A5-A88E-F2CA59E4EC16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40A49D-F9F4-4CB0-965B-0EE3AC60A87C}">
      <dgm:prSet phldrT="[Texto]" custT="1"/>
      <dgm:spPr/>
      <dgm:t>
        <a:bodyPr/>
        <a:lstStyle/>
        <a:p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Marketing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B3A94D-33CF-4FC8-B3CF-62DACFC70AF7}" type="parTrans" cxnId="{E8AB59FB-7DD3-445F-BE7E-971F535266BA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45E2DE-738A-48D4-A0C8-6A4E55894056}" type="sibTrans" cxnId="{E8AB59FB-7DD3-445F-BE7E-971F535266BA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37AD1B-FB2B-4401-8928-69262CA56611}">
      <dgm:prSet phldrT="[Texto]" custT="1"/>
      <dgm:spPr/>
      <dgm:t>
        <a:bodyPr/>
        <a:lstStyle/>
        <a:p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Tecnologia</a:t>
          </a:r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E019F0-E27B-4D24-A441-B9C4808F8606}" type="parTrans" cxnId="{9A24F4D0-992F-4B40-AD64-0B00A4A3394B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FA1B30-596E-4A0F-B82F-4A5F605D6044}" type="sibTrans" cxnId="{9A24F4D0-992F-4B40-AD64-0B00A4A3394B}">
      <dgm:prSet/>
      <dgm:spPr/>
      <dgm:t>
        <a:bodyPr/>
        <a:lstStyle/>
        <a:p>
          <a:endParaRPr lang="en-US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E198E1-EE7C-451C-B802-83C44C944409}" type="pres">
      <dgm:prSet presAssocID="{81669D0B-E914-43B4-993B-AFE3116406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D00D636-BA00-49A2-94A3-9A1A85D99218}" type="pres">
      <dgm:prSet presAssocID="{A3EC7783-8048-4C6C-9F3E-41600A3C970B}" presName="hierRoot1" presStyleCnt="0">
        <dgm:presLayoutVars>
          <dgm:hierBranch val="init"/>
        </dgm:presLayoutVars>
      </dgm:prSet>
      <dgm:spPr/>
    </dgm:pt>
    <dgm:pt modelId="{A750684D-8C7B-4EEB-94DC-A6B6CC5F5DCD}" type="pres">
      <dgm:prSet presAssocID="{A3EC7783-8048-4C6C-9F3E-41600A3C970B}" presName="rootComposite1" presStyleCnt="0"/>
      <dgm:spPr/>
    </dgm:pt>
    <dgm:pt modelId="{3ACB71C8-C524-48F0-B060-B0B0E00C4168}" type="pres">
      <dgm:prSet presAssocID="{A3EC7783-8048-4C6C-9F3E-41600A3C970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BAE8E4-63C3-4AFA-A343-B7DD925C00FA}" type="pres">
      <dgm:prSet presAssocID="{A3EC7783-8048-4C6C-9F3E-41600A3C970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1A81BD5-92D3-49B8-AB27-DADC7B48D947}" type="pres">
      <dgm:prSet presAssocID="{A3EC7783-8048-4C6C-9F3E-41600A3C970B}" presName="hierChild2" presStyleCnt="0"/>
      <dgm:spPr/>
    </dgm:pt>
    <dgm:pt modelId="{FD50B454-58CD-4EF6-A942-819A1B3CBF80}" type="pres">
      <dgm:prSet presAssocID="{CCA53655-05D8-489C-B6AA-225FC203AC9F}" presName="Name37" presStyleLbl="parChTrans1D2" presStyleIdx="0" presStyleCnt="3"/>
      <dgm:spPr/>
      <dgm:t>
        <a:bodyPr/>
        <a:lstStyle/>
        <a:p>
          <a:endParaRPr lang="en-US"/>
        </a:p>
      </dgm:t>
    </dgm:pt>
    <dgm:pt modelId="{CBB1F853-75F0-4C5B-96C4-415EE8A1457D}" type="pres">
      <dgm:prSet presAssocID="{585A34AE-0D6E-417A-8059-BD3520202A6E}" presName="hierRoot2" presStyleCnt="0">
        <dgm:presLayoutVars>
          <dgm:hierBranch val="init"/>
        </dgm:presLayoutVars>
      </dgm:prSet>
      <dgm:spPr/>
    </dgm:pt>
    <dgm:pt modelId="{187A757A-4984-45AD-97E0-D682EAC4722D}" type="pres">
      <dgm:prSet presAssocID="{585A34AE-0D6E-417A-8059-BD3520202A6E}" presName="rootComposite" presStyleCnt="0"/>
      <dgm:spPr/>
    </dgm:pt>
    <dgm:pt modelId="{574A4EA8-7DE2-47DB-B6C2-D713DCE81832}" type="pres">
      <dgm:prSet presAssocID="{585A34AE-0D6E-417A-8059-BD3520202A6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EFDDF0-4F77-48FF-8023-53F522A88E36}" type="pres">
      <dgm:prSet presAssocID="{585A34AE-0D6E-417A-8059-BD3520202A6E}" presName="rootConnector" presStyleLbl="node2" presStyleIdx="0" presStyleCnt="3"/>
      <dgm:spPr/>
      <dgm:t>
        <a:bodyPr/>
        <a:lstStyle/>
        <a:p>
          <a:endParaRPr lang="en-US"/>
        </a:p>
      </dgm:t>
    </dgm:pt>
    <dgm:pt modelId="{8ECC26FE-F484-4604-84EA-4D032CE63D1E}" type="pres">
      <dgm:prSet presAssocID="{585A34AE-0D6E-417A-8059-BD3520202A6E}" presName="hierChild4" presStyleCnt="0"/>
      <dgm:spPr/>
    </dgm:pt>
    <dgm:pt modelId="{0F073126-9D60-4FFD-9B74-F4ED6827C5BF}" type="pres">
      <dgm:prSet presAssocID="{585A34AE-0D6E-417A-8059-BD3520202A6E}" presName="hierChild5" presStyleCnt="0"/>
      <dgm:spPr/>
    </dgm:pt>
    <dgm:pt modelId="{8E1B4BF5-85F8-4D50-944D-93C6BEB18EA9}" type="pres">
      <dgm:prSet presAssocID="{60B3A94D-33CF-4FC8-B3CF-62DACFC70AF7}" presName="Name37" presStyleLbl="parChTrans1D2" presStyleIdx="1" presStyleCnt="3"/>
      <dgm:spPr/>
      <dgm:t>
        <a:bodyPr/>
        <a:lstStyle/>
        <a:p>
          <a:endParaRPr lang="en-US"/>
        </a:p>
      </dgm:t>
    </dgm:pt>
    <dgm:pt modelId="{A78DE8FA-0060-4854-83F1-BC3686B9E04F}" type="pres">
      <dgm:prSet presAssocID="{1640A49D-F9F4-4CB0-965B-0EE3AC60A87C}" presName="hierRoot2" presStyleCnt="0">
        <dgm:presLayoutVars>
          <dgm:hierBranch val="init"/>
        </dgm:presLayoutVars>
      </dgm:prSet>
      <dgm:spPr/>
    </dgm:pt>
    <dgm:pt modelId="{9A70C26F-AC6D-4CC5-AB90-BB7829FACA8F}" type="pres">
      <dgm:prSet presAssocID="{1640A49D-F9F4-4CB0-965B-0EE3AC60A87C}" presName="rootComposite" presStyleCnt="0"/>
      <dgm:spPr/>
    </dgm:pt>
    <dgm:pt modelId="{E4C1253B-B0B6-428B-B41E-2F710C68C83E}" type="pres">
      <dgm:prSet presAssocID="{1640A49D-F9F4-4CB0-965B-0EE3AC60A87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BEE22A-3C26-4A98-8A80-65F5110B0241}" type="pres">
      <dgm:prSet presAssocID="{1640A49D-F9F4-4CB0-965B-0EE3AC60A87C}" presName="rootConnector" presStyleLbl="node2" presStyleIdx="1" presStyleCnt="3"/>
      <dgm:spPr/>
      <dgm:t>
        <a:bodyPr/>
        <a:lstStyle/>
        <a:p>
          <a:endParaRPr lang="en-US"/>
        </a:p>
      </dgm:t>
    </dgm:pt>
    <dgm:pt modelId="{E3441370-EEE5-4EFF-BF64-F6EA448ABB85}" type="pres">
      <dgm:prSet presAssocID="{1640A49D-F9F4-4CB0-965B-0EE3AC60A87C}" presName="hierChild4" presStyleCnt="0"/>
      <dgm:spPr/>
    </dgm:pt>
    <dgm:pt modelId="{6B132B4F-03E7-4E3E-AE62-492B320D5690}" type="pres">
      <dgm:prSet presAssocID="{1640A49D-F9F4-4CB0-965B-0EE3AC60A87C}" presName="hierChild5" presStyleCnt="0"/>
      <dgm:spPr/>
    </dgm:pt>
    <dgm:pt modelId="{C641175B-0CAA-40BD-88DC-7153D05196D5}" type="pres">
      <dgm:prSet presAssocID="{29E019F0-E27B-4D24-A441-B9C4808F8606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DE57E30-EE16-4EE3-BC34-93ED88701EB8}" type="pres">
      <dgm:prSet presAssocID="{1737AD1B-FB2B-4401-8928-69262CA56611}" presName="hierRoot2" presStyleCnt="0">
        <dgm:presLayoutVars>
          <dgm:hierBranch val="init"/>
        </dgm:presLayoutVars>
      </dgm:prSet>
      <dgm:spPr/>
    </dgm:pt>
    <dgm:pt modelId="{3A678870-CF1E-4FB9-81BC-2BDCCAA6B7BA}" type="pres">
      <dgm:prSet presAssocID="{1737AD1B-FB2B-4401-8928-69262CA56611}" presName="rootComposite" presStyleCnt="0"/>
      <dgm:spPr/>
    </dgm:pt>
    <dgm:pt modelId="{55E8F503-AED7-4918-AFBB-96E512218D80}" type="pres">
      <dgm:prSet presAssocID="{1737AD1B-FB2B-4401-8928-69262CA5661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9BC69E-223E-4D91-A729-16034DDF4733}" type="pres">
      <dgm:prSet presAssocID="{1737AD1B-FB2B-4401-8928-69262CA56611}" presName="rootConnector" presStyleLbl="node2" presStyleIdx="2" presStyleCnt="3"/>
      <dgm:spPr/>
      <dgm:t>
        <a:bodyPr/>
        <a:lstStyle/>
        <a:p>
          <a:endParaRPr lang="en-US"/>
        </a:p>
      </dgm:t>
    </dgm:pt>
    <dgm:pt modelId="{DD4ECAF1-0EA7-4B06-9AFA-38CD11DCB711}" type="pres">
      <dgm:prSet presAssocID="{1737AD1B-FB2B-4401-8928-69262CA56611}" presName="hierChild4" presStyleCnt="0"/>
      <dgm:spPr/>
    </dgm:pt>
    <dgm:pt modelId="{2EF60D02-E7C9-4414-BD23-F9AB7C08261E}" type="pres">
      <dgm:prSet presAssocID="{1737AD1B-FB2B-4401-8928-69262CA56611}" presName="hierChild5" presStyleCnt="0"/>
      <dgm:spPr/>
    </dgm:pt>
    <dgm:pt modelId="{D95F3D65-3DF8-4F0D-9854-E6AF4DDC3AB7}" type="pres">
      <dgm:prSet presAssocID="{A3EC7783-8048-4C6C-9F3E-41600A3C970B}" presName="hierChild3" presStyleCnt="0"/>
      <dgm:spPr/>
    </dgm:pt>
  </dgm:ptLst>
  <dgm:cxnLst>
    <dgm:cxn modelId="{9A24F4D0-992F-4B40-AD64-0B00A4A3394B}" srcId="{A3EC7783-8048-4C6C-9F3E-41600A3C970B}" destId="{1737AD1B-FB2B-4401-8928-69262CA56611}" srcOrd="2" destOrd="0" parTransId="{29E019F0-E27B-4D24-A441-B9C4808F8606}" sibTransId="{3AFA1B30-596E-4A0F-B82F-4A5F605D6044}"/>
    <dgm:cxn modelId="{3AF85CF8-0EEE-42A5-A88E-F2CA59E4EC16}" srcId="{A3EC7783-8048-4C6C-9F3E-41600A3C970B}" destId="{585A34AE-0D6E-417A-8059-BD3520202A6E}" srcOrd="0" destOrd="0" parTransId="{CCA53655-05D8-489C-B6AA-225FC203AC9F}" sibTransId="{B2EA9BFF-FDE5-4343-95A5-91B44AC86B67}"/>
    <dgm:cxn modelId="{B8870A4A-C550-498E-8EB1-841E6311A37B}" srcId="{81669D0B-E914-43B4-993B-AFE31164068B}" destId="{A3EC7783-8048-4C6C-9F3E-41600A3C970B}" srcOrd="0" destOrd="0" parTransId="{91B41593-0EA7-420D-9D55-7422DCEA436F}" sibTransId="{492BC50C-677A-4348-8491-2521A8577881}"/>
    <dgm:cxn modelId="{3FB03788-2B4C-4166-9D42-61D0F28C48BB}" type="presOf" srcId="{1737AD1B-FB2B-4401-8928-69262CA56611}" destId="{55E8F503-AED7-4918-AFBB-96E512218D80}" srcOrd="0" destOrd="0" presId="urn:microsoft.com/office/officeart/2005/8/layout/orgChart1"/>
    <dgm:cxn modelId="{1F1AD9EB-F5BD-40EF-8675-BD931D920EEE}" type="presOf" srcId="{CCA53655-05D8-489C-B6AA-225FC203AC9F}" destId="{FD50B454-58CD-4EF6-A942-819A1B3CBF80}" srcOrd="0" destOrd="0" presId="urn:microsoft.com/office/officeart/2005/8/layout/orgChart1"/>
    <dgm:cxn modelId="{E8AB59FB-7DD3-445F-BE7E-971F535266BA}" srcId="{A3EC7783-8048-4C6C-9F3E-41600A3C970B}" destId="{1640A49D-F9F4-4CB0-965B-0EE3AC60A87C}" srcOrd="1" destOrd="0" parTransId="{60B3A94D-33CF-4FC8-B3CF-62DACFC70AF7}" sibTransId="{6345E2DE-738A-48D4-A0C8-6A4E55894056}"/>
    <dgm:cxn modelId="{F203BB51-DE9B-4239-ABF0-C856C1BDF7E7}" type="presOf" srcId="{29E019F0-E27B-4D24-A441-B9C4808F8606}" destId="{C641175B-0CAA-40BD-88DC-7153D05196D5}" srcOrd="0" destOrd="0" presId="urn:microsoft.com/office/officeart/2005/8/layout/orgChart1"/>
    <dgm:cxn modelId="{2059DB77-2563-4A96-9862-CC79DD49CD1E}" type="presOf" srcId="{81669D0B-E914-43B4-993B-AFE31164068B}" destId="{3BE198E1-EE7C-451C-B802-83C44C944409}" srcOrd="0" destOrd="0" presId="urn:microsoft.com/office/officeart/2005/8/layout/orgChart1"/>
    <dgm:cxn modelId="{82CF612A-4119-45C2-98CC-8FCDCD4CAEF5}" type="presOf" srcId="{1640A49D-F9F4-4CB0-965B-0EE3AC60A87C}" destId="{FABEE22A-3C26-4A98-8A80-65F5110B0241}" srcOrd="1" destOrd="0" presId="urn:microsoft.com/office/officeart/2005/8/layout/orgChart1"/>
    <dgm:cxn modelId="{DFDB7166-7F80-4277-AD2F-42E32CFA8EB4}" type="presOf" srcId="{585A34AE-0D6E-417A-8059-BD3520202A6E}" destId="{574A4EA8-7DE2-47DB-B6C2-D713DCE81832}" srcOrd="0" destOrd="0" presId="urn:microsoft.com/office/officeart/2005/8/layout/orgChart1"/>
    <dgm:cxn modelId="{CE8F96E3-5687-42D9-8BD1-7D719FB4EE68}" type="presOf" srcId="{A3EC7783-8048-4C6C-9F3E-41600A3C970B}" destId="{B1BAE8E4-63C3-4AFA-A343-B7DD925C00FA}" srcOrd="1" destOrd="0" presId="urn:microsoft.com/office/officeart/2005/8/layout/orgChart1"/>
    <dgm:cxn modelId="{60BEFAB5-DCEF-4CC5-B93A-34F7D7E31724}" type="presOf" srcId="{A3EC7783-8048-4C6C-9F3E-41600A3C970B}" destId="{3ACB71C8-C524-48F0-B060-B0B0E00C4168}" srcOrd="0" destOrd="0" presId="urn:microsoft.com/office/officeart/2005/8/layout/orgChart1"/>
    <dgm:cxn modelId="{8FA2E2D1-A2E9-4733-8AEE-253BD4E34ADF}" type="presOf" srcId="{1737AD1B-FB2B-4401-8928-69262CA56611}" destId="{319BC69E-223E-4D91-A729-16034DDF4733}" srcOrd="1" destOrd="0" presId="urn:microsoft.com/office/officeart/2005/8/layout/orgChart1"/>
    <dgm:cxn modelId="{8A53BB01-8B46-459C-868A-5A4B2FC7321A}" type="presOf" srcId="{60B3A94D-33CF-4FC8-B3CF-62DACFC70AF7}" destId="{8E1B4BF5-85F8-4D50-944D-93C6BEB18EA9}" srcOrd="0" destOrd="0" presId="urn:microsoft.com/office/officeart/2005/8/layout/orgChart1"/>
    <dgm:cxn modelId="{C114C114-7DA5-479D-AE1B-B1D329A95A2A}" type="presOf" srcId="{1640A49D-F9F4-4CB0-965B-0EE3AC60A87C}" destId="{E4C1253B-B0B6-428B-B41E-2F710C68C83E}" srcOrd="0" destOrd="0" presId="urn:microsoft.com/office/officeart/2005/8/layout/orgChart1"/>
    <dgm:cxn modelId="{ED48F696-056E-41E7-860F-EE2A50B163DC}" type="presOf" srcId="{585A34AE-0D6E-417A-8059-BD3520202A6E}" destId="{D9EFDDF0-4F77-48FF-8023-53F522A88E36}" srcOrd="1" destOrd="0" presId="urn:microsoft.com/office/officeart/2005/8/layout/orgChart1"/>
    <dgm:cxn modelId="{AF77709B-2AEB-4997-8164-2FBD206B1361}" type="presParOf" srcId="{3BE198E1-EE7C-451C-B802-83C44C944409}" destId="{4D00D636-BA00-49A2-94A3-9A1A85D99218}" srcOrd="0" destOrd="0" presId="urn:microsoft.com/office/officeart/2005/8/layout/orgChart1"/>
    <dgm:cxn modelId="{0A010DEB-4177-4FEC-AEF8-6F82345B3170}" type="presParOf" srcId="{4D00D636-BA00-49A2-94A3-9A1A85D99218}" destId="{A750684D-8C7B-4EEB-94DC-A6B6CC5F5DCD}" srcOrd="0" destOrd="0" presId="urn:microsoft.com/office/officeart/2005/8/layout/orgChart1"/>
    <dgm:cxn modelId="{6CAB9E11-1D1E-4419-9C81-EB3709CCDEDB}" type="presParOf" srcId="{A750684D-8C7B-4EEB-94DC-A6B6CC5F5DCD}" destId="{3ACB71C8-C524-48F0-B060-B0B0E00C4168}" srcOrd="0" destOrd="0" presId="urn:microsoft.com/office/officeart/2005/8/layout/orgChart1"/>
    <dgm:cxn modelId="{672132DC-FED6-47AF-B94C-5BDCE4DD554E}" type="presParOf" srcId="{A750684D-8C7B-4EEB-94DC-A6B6CC5F5DCD}" destId="{B1BAE8E4-63C3-4AFA-A343-B7DD925C00FA}" srcOrd="1" destOrd="0" presId="urn:microsoft.com/office/officeart/2005/8/layout/orgChart1"/>
    <dgm:cxn modelId="{B6CFCB5F-4B9E-4050-A9A6-7E71409B6B58}" type="presParOf" srcId="{4D00D636-BA00-49A2-94A3-9A1A85D99218}" destId="{C1A81BD5-92D3-49B8-AB27-DADC7B48D947}" srcOrd="1" destOrd="0" presId="urn:microsoft.com/office/officeart/2005/8/layout/orgChart1"/>
    <dgm:cxn modelId="{C22D2549-C98A-4992-AC1E-1C547720BA6E}" type="presParOf" srcId="{C1A81BD5-92D3-49B8-AB27-DADC7B48D947}" destId="{FD50B454-58CD-4EF6-A942-819A1B3CBF80}" srcOrd="0" destOrd="0" presId="urn:microsoft.com/office/officeart/2005/8/layout/orgChart1"/>
    <dgm:cxn modelId="{8A0FD793-C34E-41AF-87F4-FF6801DE4539}" type="presParOf" srcId="{C1A81BD5-92D3-49B8-AB27-DADC7B48D947}" destId="{CBB1F853-75F0-4C5B-96C4-415EE8A1457D}" srcOrd="1" destOrd="0" presId="urn:microsoft.com/office/officeart/2005/8/layout/orgChart1"/>
    <dgm:cxn modelId="{2A5FB8B4-FD69-44BC-A37F-ADAA70C4F7A8}" type="presParOf" srcId="{CBB1F853-75F0-4C5B-96C4-415EE8A1457D}" destId="{187A757A-4984-45AD-97E0-D682EAC4722D}" srcOrd="0" destOrd="0" presId="urn:microsoft.com/office/officeart/2005/8/layout/orgChart1"/>
    <dgm:cxn modelId="{1BAB8D5E-A743-4FDF-829E-C7BB688E2039}" type="presParOf" srcId="{187A757A-4984-45AD-97E0-D682EAC4722D}" destId="{574A4EA8-7DE2-47DB-B6C2-D713DCE81832}" srcOrd="0" destOrd="0" presId="urn:microsoft.com/office/officeart/2005/8/layout/orgChart1"/>
    <dgm:cxn modelId="{A0F63479-B516-4D55-9BAD-A063ACF70D61}" type="presParOf" srcId="{187A757A-4984-45AD-97E0-D682EAC4722D}" destId="{D9EFDDF0-4F77-48FF-8023-53F522A88E36}" srcOrd="1" destOrd="0" presId="urn:microsoft.com/office/officeart/2005/8/layout/orgChart1"/>
    <dgm:cxn modelId="{0B4E5678-ACBE-4086-A59B-0E8236D74F79}" type="presParOf" srcId="{CBB1F853-75F0-4C5B-96C4-415EE8A1457D}" destId="{8ECC26FE-F484-4604-84EA-4D032CE63D1E}" srcOrd="1" destOrd="0" presId="urn:microsoft.com/office/officeart/2005/8/layout/orgChart1"/>
    <dgm:cxn modelId="{694BCD2F-E143-4CCF-8F8D-8DB08DAC265B}" type="presParOf" srcId="{CBB1F853-75F0-4C5B-96C4-415EE8A1457D}" destId="{0F073126-9D60-4FFD-9B74-F4ED6827C5BF}" srcOrd="2" destOrd="0" presId="urn:microsoft.com/office/officeart/2005/8/layout/orgChart1"/>
    <dgm:cxn modelId="{5A7C8E8C-0A68-43BA-BAC7-9672C9327FC5}" type="presParOf" srcId="{C1A81BD5-92D3-49B8-AB27-DADC7B48D947}" destId="{8E1B4BF5-85F8-4D50-944D-93C6BEB18EA9}" srcOrd="2" destOrd="0" presId="urn:microsoft.com/office/officeart/2005/8/layout/orgChart1"/>
    <dgm:cxn modelId="{7E8210CC-C7B6-4505-BE7D-F64FF4AF3E33}" type="presParOf" srcId="{C1A81BD5-92D3-49B8-AB27-DADC7B48D947}" destId="{A78DE8FA-0060-4854-83F1-BC3686B9E04F}" srcOrd="3" destOrd="0" presId="urn:microsoft.com/office/officeart/2005/8/layout/orgChart1"/>
    <dgm:cxn modelId="{C150289E-5562-40B2-A932-06987FD580D1}" type="presParOf" srcId="{A78DE8FA-0060-4854-83F1-BC3686B9E04F}" destId="{9A70C26F-AC6D-4CC5-AB90-BB7829FACA8F}" srcOrd="0" destOrd="0" presId="urn:microsoft.com/office/officeart/2005/8/layout/orgChart1"/>
    <dgm:cxn modelId="{8F11E779-F9DA-4848-B329-F744D9838358}" type="presParOf" srcId="{9A70C26F-AC6D-4CC5-AB90-BB7829FACA8F}" destId="{E4C1253B-B0B6-428B-B41E-2F710C68C83E}" srcOrd="0" destOrd="0" presId="urn:microsoft.com/office/officeart/2005/8/layout/orgChart1"/>
    <dgm:cxn modelId="{A3EEAF55-8E02-488F-9F4A-5A78F98FE5D9}" type="presParOf" srcId="{9A70C26F-AC6D-4CC5-AB90-BB7829FACA8F}" destId="{FABEE22A-3C26-4A98-8A80-65F5110B0241}" srcOrd="1" destOrd="0" presId="urn:microsoft.com/office/officeart/2005/8/layout/orgChart1"/>
    <dgm:cxn modelId="{DB1C8078-67FC-417A-984B-77896685DAC2}" type="presParOf" srcId="{A78DE8FA-0060-4854-83F1-BC3686B9E04F}" destId="{E3441370-EEE5-4EFF-BF64-F6EA448ABB85}" srcOrd="1" destOrd="0" presId="urn:microsoft.com/office/officeart/2005/8/layout/orgChart1"/>
    <dgm:cxn modelId="{055CD7D5-A67C-40C4-BA86-1558A1C54ACC}" type="presParOf" srcId="{A78DE8FA-0060-4854-83F1-BC3686B9E04F}" destId="{6B132B4F-03E7-4E3E-AE62-492B320D5690}" srcOrd="2" destOrd="0" presId="urn:microsoft.com/office/officeart/2005/8/layout/orgChart1"/>
    <dgm:cxn modelId="{3E408FD4-E0AE-4260-A546-DDCCC68E5068}" type="presParOf" srcId="{C1A81BD5-92D3-49B8-AB27-DADC7B48D947}" destId="{C641175B-0CAA-40BD-88DC-7153D05196D5}" srcOrd="4" destOrd="0" presId="urn:microsoft.com/office/officeart/2005/8/layout/orgChart1"/>
    <dgm:cxn modelId="{11970552-D93F-431E-AD2C-DC6D81C1BDE9}" type="presParOf" srcId="{C1A81BD5-92D3-49B8-AB27-DADC7B48D947}" destId="{1DE57E30-EE16-4EE3-BC34-93ED88701EB8}" srcOrd="5" destOrd="0" presId="urn:microsoft.com/office/officeart/2005/8/layout/orgChart1"/>
    <dgm:cxn modelId="{42354D24-7BAA-4AB0-AD15-A24136861A6C}" type="presParOf" srcId="{1DE57E30-EE16-4EE3-BC34-93ED88701EB8}" destId="{3A678870-CF1E-4FB9-81BC-2BDCCAA6B7BA}" srcOrd="0" destOrd="0" presId="urn:microsoft.com/office/officeart/2005/8/layout/orgChart1"/>
    <dgm:cxn modelId="{1A86359A-9AA0-4077-BF56-DC41935DD349}" type="presParOf" srcId="{3A678870-CF1E-4FB9-81BC-2BDCCAA6B7BA}" destId="{55E8F503-AED7-4918-AFBB-96E512218D80}" srcOrd="0" destOrd="0" presId="urn:microsoft.com/office/officeart/2005/8/layout/orgChart1"/>
    <dgm:cxn modelId="{EDB72526-4B92-41D1-B8F4-1C1C6DE483C1}" type="presParOf" srcId="{3A678870-CF1E-4FB9-81BC-2BDCCAA6B7BA}" destId="{319BC69E-223E-4D91-A729-16034DDF4733}" srcOrd="1" destOrd="0" presId="urn:microsoft.com/office/officeart/2005/8/layout/orgChart1"/>
    <dgm:cxn modelId="{B802403A-1FE0-46EE-88AB-56F0FBA88985}" type="presParOf" srcId="{1DE57E30-EE16-4EE3-BC34-93ED88701EB8}" destId="{DD4ECAF1-0EA7-4B06-9AFA-38CD11DCB711}" srcOrd="1" destOrd="0" presId="urn:microsoft.com/office/officeart/2005/8/layout/orgChart1"/>
    <dgm:cxn modelId="{026A3962-B927-4015-81F3-D5189EFBF489}" type="presParOf" srcId="{1DE57E30-EE16-4EE3-BC34-93ED88701EB8}" destId="{2EF60D02-E7C9-4414-BD23-F9AB7C08261E}" srcOrd="2" destOrd="0" presId="urn:microsoft.com/office/officeart/2005/8/layout/orgChart1"/>
    <dgm:cxn modelId="{F430AE98-78C1-4EA2-B459-4EC897BE7DAA}" type="presParOf" srcId="{4D00D636-BA00-49A2-94A3-9A1A85D99218}" destId="{D95F3D65-3DF8-4F0D-9854-E6AF4DDC3A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2584E-8D13-4279-9D00-9FDC9646D140}">
      <dsp:nvSpPr>
        <dsp:cNvPr id="0" name=""/>
        <dsp:cNvSpPr/>
      </dsp:nvSpPr>
      <dsp:spPr>
        <a:xfrm>
          <a:off x="0" y="384591"/>
          <a:ext cx="3261303" cy="203831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C24D9-3725-451D-98FD-18F8226A0F8B}">
      <dsp:nvSpPr>
        <dsp:cNvPr id="0" name=""/>
        <dsp:cNvSpPr/>
      </dsp:nvSpPr>
      <dsp:spPr>
        <a:xfrm>
          <a:off x="414185" y="1791436"/>
          <a:ext cx="84793" cy="847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AA6EC-07C4-4ED5-92CD-90B1184E3501}">
      <dsp:nvSpPr>
        <dsp:cNvPr id="0" name=""/>
        <dsp:cNvSpPr/>
      </dsp:nvSpPr>
      <dsp:spPr>
        <a:xfrm>
          <a:off x="456582" y="1849511"/>
          <a:ext cx="759883" cy="557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31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pt-BR" sz="1100" b="1" kern="120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Estratégias</a:t>
          </a:r>
          <a:endParaRPr lang="pt-BR" sz="1100" kern="1200" smtClean="0">
            <a:solidFill>
              <a:schemeClr val="bg1"/>
            </a:solidFill>
          </a:endParaRP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RH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Tecnologia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Finanças</a:t>
          </a:r>
          <a:endParaRPr lang="pt-BR" sz="1100" kern="1200" dirty="0">
            <a:solidFill>
              <a:schemeClr val="bg1"/>
            </a:solidFill>
          </a:endParaRPr>
        </a:p>
      </dsp:txBody>
      <dsp:txXfrm>
        <a:off x="456582" y="1849511"/>
        <a:ext cx="759883" cy="557716"/>
      </dsp:txXfrm>
    </dsp:sp>
    <dsp:sp modelId="{1A07C6D0-2733-4EDE-8DF7-276FDB481A00}">
      <dsp:nvSpPr>
        <dsp:cNvPr id="0" name=""/>
        <dsp:cNvSpPr/>
      </dsp:nvSpPr>
      <dsp:spPr>
        <a:xfrm>
          <a:off x="1162654" y="1237422"/>
          <a:ext cx="153281" cy="153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A8C5D-00EC-4CA8-9ACA-7E4194BD6612}">
      <dsp:nvSpPr>
        <dsp:cNvPr id="0" name=""/>
        <dsp:cNvSpPr/>
      </dsp:nvSpPr>
      <dsp:spPr>
        <a:xfrm>
          <a:off x="1239295" y="1314063"/>
          <a:ext cx="782712" cy="110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21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300"/>
            </a:spcAft>
          </a:pPr>
          <a:r>
            <a:rPr lang="pt-BR" sz="1100" b="1" kern="120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Plano de ação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b="0" kern="1200" smtClean="0">
              <a:solidFill>
                <a:schemeClr val="bg1"/>
              </a:solidFill>
              <a:effectLst/>
            </a:rPr>
            <a:t>- Impactos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b="0" kern="1200" smtClean="0">
              <a:solidFill>
                <a:schemeClr val="bg1"/>
              </a:solidFill>
              <a:effectLst/>
            </a:rPr>
            <a:t>- Prazos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b="0" kern="1200" smtClean="0">
              <a:solidFill>
                <a:schemeClr val="bg1"/>
              </a:solidFill>
              <a:effectLst/>
            </a:rPr>
            <a:t>- Custos</a:t>
          </a:r>
          <a:endParaRPr lang="pt-BR" sz="1100" b="0" kern="1200" dirty="0">
            <a:solidFill>
              <a:schemeClr val="bg1"/>
            </a:solidFill>
            <a:effectLst/>
          </a:endParaRPr>
        </a:p>
      </dsp:txBody>
      <dsp:txXfrm>
        <a:off x="1239295" y="1314063"/>
        <a:ext cx="782712" cy="1108843"/>
      </dsp:txXfrm>
    </dsp:sp>
    <dsp:sp modelId="{D8A492AA-00F7-4203-BBD0-2694CB428C9D}">
      <dsp:nvSpPr>
        <dsp:cNvPr id="0" name=""/>
        <dsp:cNvSpPr/>
      </dsp:nvSpPr>
      <dsp:spPr>
        <a:xfrm>
          <a:off x="2062774" y="900285"/>
          <a:ext cx="211984" cy="211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F5662-6A42-43EA-98EC-1D072D2DFED5}">
      <dsp:nvSpPr>
        <dsp:cNvPr id="0" name=""/>
        <dsp:cNvSpPr/>
      </dsp:nvSpPr>
      <dsp:spPr>
        <a:xfrm>
          <a:off x="2047093" y="1116519"/>
          <a:ext cx="1026058" cy="618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326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300"/>
            </a:spcAft>
          </a:pPr>
          <a:r>
            <a:rPr lang="pt-BR" sz="1100" b="1" kern="120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Ferramentas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Orçamento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Organograma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BSC e KPI’s</a:t>
          </a:r>
          <a:endParaRPr lang="pt-BR" sz="1100" kern="1200" dirty="0">
            <a:solidFill>
              <a:schemeClr val="bg1"/>
            </a:solidFill>
          </a:endParaRPr>
        </a:p>
      </dsp:txBody>
      <dsp:txXfrm>
        <a:off x="2047093" y="1116519"/>
        <a:ext cx="1026058" cy="618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2584E-8D13-4279-9D00-9FDC9646D140}">
      <dsp:nvSpPr>
        <dsp:cNvPr id="0" name=""/>
        <dsp:cNvSpPr/>
      </dsp:nvSpPr>
      <dsp:spPr>
        <a:xfrm>
          <a:off x="0" y="384591"/>
          <a:ext cx="3261303" cy="203831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C24D9-3725-451D-98FD-18F8226A0F8B}">
      <dsp:nvSpPr>
        <dsp:cNvPr id="0" name=""/>
        <dsp:cNvSpPr/>
      </dsp:nvSpPr>
      <dsp:spPr>
        <a:xfrm>
          <a:off x="414185" y="1791436"/>
          <a:ext cx="84793" cy="847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AA6EC-07C4-4ED5-92CD-90B1184E3501}">
      <dsp:nvSpPr>
        <dsp:cNvPr id="0" name=""/>
        <dsp:cNvSpPr/>
      </dsp:nvSpPr>
      <dsp:spPr>
        <a:xfrm>
          <a:off x="456582" y="1849511"/>
          <a:ext cx="759883" cy="557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31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pt-BR" sz="1100" b="1" kern="120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Estratégias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Marketing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RH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Tecnologia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Finanças</a:t>
          </a:r>
          <a:endParaRPr lang="pt-BR" sz="1100" kern="1200" dirty="0">
            <a:solidFill>
              <a:schemeClr val="bg1"/>
            </a:solidFill>
          </a:endParaRPr>
        </a:p>
      </dsp:txBody>
      <dsp:txXfrm>
        <a:off x="456582" y="1849511"/>
        <a:ext cx="759883" cy="557716"/>
      </dsp:txXfrm>
    </dsp:sp>
    <dsp:sp modelId="{1A07C6D0-2733-4EDE-8DF7-276FDB481A00}">
      <dsp:nvSpPr>
        <dsp:cNvPr id="0" name=""/>
        <dsp:cNvSpPr/>
      </dsp:nvSpPr>
      <dsp:spPr>
        <a:xfrm>
          <a:off x="1162654" y="1237422"/>
          <a:ext cx="153281" cy="153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A8C5D-00EC-4CA8-9ACA-7E4194BD6612}">
      <dsp:nvSpPr>
        <dsp:cNvPr id="0" name=""/>
        <dsp:cNvSpPr/>
      </dsp:nvSpPr>
      <dsp:spPr>
        <a:xfrm>
          <a:off x="1239295" y="1314063"/>
          <a:ext cx="782712" cy="1108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21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300"/>
            </a:spcAft>
          </a:pPr>
          <a:r>
            <a:rPr lang="pt-BR" sz="1100" b="1" kern="120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Plano de ação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b="0" kern="1200" smtClean="0">
              <a:solidFill>
                <a:schemeClr val="bg1"/>
              </a:solidFill>
              <a:effectLst/>
            </a:rPr>
            <a:t>- Impactos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b="0" kern="1200" smtClean="0">
              <a:solidFill>
                <a:schemeClr val="bg1"/>
              </a:solidFill>
              <a:effectLst/>
            </a:rPr>
            <a:t>- Prazos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b="0" kern="1200" smtClean="0">
              <a:solidFill>
                <a:schemeClr val="bg1"/>
              </a:solidFill>
              <a:effectLst/>
            </a:rPr>
            <a:t>- Custos</a:t>
          </a:r>
          <a:endParaRPr lang="pt-BR" sz="1100" b="0" kern="1200" dirty="0">
            <a:solidFill>
              <a:schemeClr val="bg1"/>
            </a:solidFill>
            <a:effectLst/>
          </a:endParaRPr>
        </a:p>
      </dsp:txBody>
      <dsp:txXfrm>
        <a:off x="1239295" y="1314063"/>
        <a:ext cx="782712" cy="1108843"/>
      </dsp:txXfrm>
    </dsp:sp>
    <dsp:sp modelId="{D8A492AA-00F7-4203-BBD0-2694CB428C9D}">
      <dsp:nvSpPr>
        <dsp:cNvPr id="0" name=""/>
        <dsp:cNvSpPr/>
      </dsp:nvSpPr>
      <dsp:spPr>
        <a:xfrm>
          <a:off x="2062774" y="900285"/>
          <a:ext cx="211984" cy="2119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F5662-6A42-43EA-98EC-1D072D2DFED5}">
      <dsp:nvSpPr>
        <dsp:cNvPr id="0" name=""/>
        <dsp:cNvSpPr/>
      </dsp:nvSpPr>
      <dsp:spPr>
        <a:xfrm>
          <a:off x="2047093" y="1116519"/>
          <a:ext cx="1026058" cy="618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326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300"/>
            </a:spcAft>
          </a:pPr>
          <a:r>
            <a:rPr lang="pt-BR" sz="1100" b="1" kern="120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Ferramentas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Orçamento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Organograma</a:t>
          </a:r>
        </a:p>
        <a:p>
          <a:pPr lvl="0" algn="l" defTabSz="488950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pt-BR" sz="1100" kern="1200" smtClean="0">
              <a:solidFill>
                <a:schemeClr val="bg1"/>
              </a:solidFill>
            </a:rPr>
            <a:t>- BSC e KPI’s</a:t>
          </a:r>
          <a:endParaRPr lang="pt-BR" sz="1100" kern="1200" dirty="0">
            <a:solidFill>
              <a:schemeClr val="bg1"/>
            </a:solidFill>
          </a:endParaRPr>
        </a:p>
      </dsp:txBody>
      <dsp:txXfrm>
        <a:off x="2047093" y="1116519"/>
        <a:ext cx="1026058" cy="6181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1175B-0CAA-40BD-88DC-7153D05196D5}">
      <dsp:nvSpPr>
        <dsp:cNvPr id="0" name=""/>
        <dsp:cNvSpPr/>
      </dsp:nvSpPr>
      <dsp:spPr>
        <a:xfrm>
          <a:off x="2587130" y="1157858"/>
          <a:ext cx="1830413" cy="317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37"/>
              </a:lnTo>
              <a:lnTo>
                <a:pt x="1830413" y="158837"/>
              </a:lnTo>
              <a:lnTo>
                <a:pt x="1830413" y="31767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B4BF5-85F8-4D50-944D-93C6BEB18EA9}">
      <dsp:nvSpPr>
        <dsp:cNvPr id="0" name=""/>
        <dsp:cNvSpPr/>
      </dsp:nvSpPr>
      <dsp:spPr>
        <a:xfrm>
          <a:off x="2541409" y="1157858"/>
          <a:ext cx="91440" cy="3176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67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0B454-58CD-4EF6-A942-819A1B3CBF80}">
      <dsp:nvSpPr>
        <dsp:cNvPr id="0" name=""/>
        <dsp:cNvSpPr/>
      </dsp:nvSpPr>
      <dsp:spPr>
        <a:xfrm>
          <a:off x="756716" y="1157858"/>
          <a:ext cx="1830413" cy="317675"/>
        </a:xfrm>
        <a:custGeom>
          <a:avLst/>
          <a:gdLst/>
          <a:ahLst/>
          <a:cxnLst/>
          <a:rect l="0" t="0" r="0" b="0"/>
          <a:pathLst>
            <a:path>
              <a:moveTo>
                <a:pt x="1830413" y="0"/>
              </a:moveTo>
              <a:lnTo>
                <a:pt x="1830413" y="158837"/>
              </a:lnTo>
              <a:lnTo>
                <a:pt x="0" y="158837"/>
              </a:lnTo>
              <a:lnTo>
                <a:pt x="0" y="31767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B71C8-C524-48F0-B060-B0B0E00C4168}">
      <dsp:nvSpPr>
        <dsp:cNvPr id="0" name=""/>
        <dsp:cNvSpPr/>
      </dsp:nvSpPr>
      <dsp:spPr>
        <a:xfrm>
          <a:off x="1830760" y="401489"/>
          <a:ext cx="1512738" cy="756369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 /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CEO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30760" y="401489"/>
        <a:ext cx="1512738" cy="756369"/>
      </dsp:txXfrm>
    </dsp:sp>
    <dsp:sp modelId="{574A4EA8-7DE2-47DB-B6C2-D713DCE81832}">
      <dsp:nvSpPr>
        <dsp:cNvPr id="0" name=""/>
        <dsp:cNvSpPr/>
      </dsp:nvSpPr>
      <dsp:spPr>
        <a:xfrm>
          <a:off x="347" y="1475534"/>
          <a:ext cx="1512738" cy="75636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Controladoria /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Finanças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7" y="1475534"/>
        <a:ext cx="1512738" cy="756369"/>
      </dsp:txXfrm>
    </dsp:sp>
    <dsp:sp modelId="{E4C1253B-B0B6-428B-B41E-2F710C68C83E}">
      <dsp:nvSpPr>
        <dsp:cNvPr id="0" name=""/>
        <dsp:cNvSpPr/>
      </dsp:nvSpPr>
      <dsp:spPr>
        <a:xfrm>
          <a:off x="1830760" y="1475534"/>
          <a:ext cx="1512738" cy="75636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Marketing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30760" y="1475534"/>
        <a:ext cx="1512738" cy="756369"/>
      </dsp:txXfrm>
    </dsp:sp>
    <dsp:sp modelId="{55E8F503-AED7-4918-AFBB-96E512218D80}">
      <dsp:nvSpPr>
        <dsp:cNvPr id="0" name=""/>
        <dsp:cNvSpPr/>
      </dsp:nvSpPr>
      <dsp:spPr>
        <a:xfrm>
          <a:off x="3661174" y="1475534"/>
          <a:ext cx="1512738" cy="75636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Tecnologia</a:t>
          </a:r>
          <a:endParaRPr lang="en-US" sz="1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61174" y="1475534"/>
        <a:ext cx="1512738" cy="756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3944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3944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75150" cy="50688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50688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116540"/>
            <a:ext cx="89154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412720"/>
            <a:ext cx="8915400" cy="518435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 marL="628650" indent="-273050">
              <a:spcAft>
                <a:spcPts val="300"/>
              </a:spcAft>
              <a:defRPr sz="2000" b="0">
                <a:latin typeface="Calibri" panose="020F0502020204030204" pitchFamily="34" charset="0"/>
              </a:defRPr>
            </a:lvl2pPr>
            <a:lvl3pPr marL="903288" indent="-274638">
              <a:spcAft>
                <a:spcPts val="300"/>
              </a:spcAft>
              <a:defRPr sz="1800" b="0">
                <a:latin typeface="Calibri" panose="020F0502020204030204" pitchFamily="34" charset="0"/>
              </a:defRPr>
            </a:lvl3pPr>
            <a:lvl4pPr marL="1163638" indent="-260350">
              <a:spcAft>
                <a:spcPts val="300"/>
              </a:spcAft>
              <a:defRPr sz="1600" b="0">
                <a:latin typeface="Calibri" panose="020F0502020204030204" pitchFamily="34" charset="0"/>
              </a:defRPr>
            </a:lvl4pPr>
            <a:lvl5pPr marL="1436688" indent="-273050">
              <a:spcAft>
                <a:spcPts val="300"/>
              </a:spcAft>
              <a:defRPr sz="1400" b="0">
                <a:latin typeface="Calibri" panose="020F0502020204030204" pitchFamily="34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C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6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Pesquisa feita com 350 estrategistas em todo o mundo</a:t>
            </a:r>
            <a:r>
              <a:rPr lang="en-US" sz="2000" baseline="30000" smtClean="0"/>
              <a:t>(*)</a:t>
            </a:r>
            <a:r>
              <a:rPr lang="en-US" sz="2000" smtClean="0"/>
              <a:t> conduziu a cinco novos perfis e treze novas facetas dos estrategistas.</a:t>
            </a:r>
            <a:endParaRPr lang="en-US" sz="2000"/>
          </a:p>
        </p:txBody>
      </p:sp>
      <p:sp>
        <p:nvSpPr>
          <p:cNvPr id="24" name="Retângulo 23"/>
          <p:cNvSpPr/>
          <p:nvPr/>
        </p:nvSpPr>
        <p:spPr>
          <a:xfrm>
            <a:off x="956065" y="221712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Executivo de vantagens competitivas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956065" y="24331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56065" y="26491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956065" y="304520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Construtor de capacidade estratégica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956065" y="3297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956065" y="3549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Entregador de projetos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956065" y="394529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956065" y="419736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Inovador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956065" y="444936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riângulo isósceles 32"/>
          <p:cNvSpPr/>
          <p:nvPr/>
        </p:nvSpPr>
        <p:spPr>
          <a:xfrm rot="5400000">
            <a:off x="3863145" y="235779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ângulo isósceles 33"/>
          <p:cNvSpPr/>
          <p:nvPr/>
        </p:nvSpPr>
        <p:spPr>
          <a:xfrm rot="5400000">
            <a:off x="3857760" y="323426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riângulo isósceles 34"/>
          <p:cNvSpPr/>
          <p:nvPr/>
        </p:nvSpPr>
        <p:spPr>
          <a:xfrm rot="5400000">
            <a:off x="3857760" y="414617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ixaDeTexto 37"/>
          <p:cNvSpPr txBox="1"/>
          <p:nvPr/>
        </p:nvSpPr>
        <p:spPr>
          <a:xfrm>
            <a:off x="4520940" y="238782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arquiteto	40% dos pesquisados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520940" y="325194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mobilizador	20</a:t>
            </a:r>
            <a:r>
              <a:rPr lang="en-US" sz="1600">
                <a:solidFill>
                  <a:schemeClr val="bg1"/>
                </a:solidFill>
              </a:rPr>
              <a:t>% dos pesquisados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4520940" y="418807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visionário 	14% </a:t>
            </a:r>
            <a:r>
              <a:rPr lang="en-US" sz="1600">
                <a:solidFill>
                  <a:schemeClr val="bg1"/>
                </a:solidFill>
              </a:rPr>
              <a:t>dos pesquisados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5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Pesquisa feita com 350 estrategistas em todo o mundo</a:t>
            </a:r>
            <a:r>
              <a:rPr lang="en-US" sz="2000" baseline="30000" smtClean="0"/>
              <a:t>(*)</a:t>
            </a:r>
            <a:r>
              <a:rPr lang="en-US" sz="2000" smtClean="0"/>
              <a:t> conduziu a cinco novos perfis e treze novas facetas dos estrategistas.</a:t>
            </a:r>
            <a:endParaRPr lang="en-US" sz="2000"/>
          </a:p>
        </p:txBody>
      </p:sp>
      <p:sp>
        <p:nvSpPr>
          <p:cNvPr id="21" name="Retângulo 20"/>
          <p:cNvSpPr/>
          <p:nvPr/>
        </p:nvSpPr>
        <p:spPr>
          <a:xfrm>
            <a:off x="956065" y="48453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956065" y="50974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</a:t>
            </a:r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956065" y="53494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Estrategista regulatório / governamental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956065" y="221712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Executivo de vantagens competitivas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956065" y="24331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56065" y="26491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956065" y="304520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Construtor de capacidade estratégica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956065" y="3297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956065" y="3549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Entregador de projetos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956065" y="394529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956065" y="419736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Inovador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956065" y="444936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riângulo isósceles 32"/>
          <p:cNvSpPr/>
          <p:nvPr/>
        </p:nvSpPr>
        <p:spPr>
          <a:xfrm rot="5400000">
            <a:off x="3863145" y="235779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ângulo isósceles 33"/>
          <p:cNvSpPr/>
          <p:nvPr/>
        </p:nvSpPr>
        <p:spPr>
          <a:xfrm rot="5400000">
            <a:off x="3857760" y="323426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riângulo isósceles 34"/>
          <p:cNvSpPr/>
          <p:nvPr/>
        </p:nvSpPr>
        <p:spPr>
          <a:xfrm rot="5400000">
            <a:off x="3857760" y="414617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ângulo isósceles 35"/>
          <p:cNvSpPr/>
          <p:nvPr/>
        </p:nvSpPr>
        <p:spPr>
          <a:xfrm rot="5400000">
            <a:off x="3863905" y="502311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ixaDeTexto 37"/>
          <p:cNvSpPr txBox="1"/>
          <p:nvPr/>
        </p:nvSpPr>
        <p:spPr>
          <a:xfrm>
            <a:off x="4520940" y="238782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arquiteto	40% dos pesquisados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520940" y="325194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mobilizador	20</a:t>
            </a:r>
            <a:r>
              <a:rPr lang="en-US" sz="1600">
                <a:solidFill>
                  <a:schemeClr val="bg1"/>
                </a:solidFill>
              </a:rPr>
              <a:t>% dos pesquisados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4520940" y="418807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visionário 	14% </a:t>
            </a:r>
            <a:r>
              <a:rPr lang="en-US" sz="1600">
                <a:solidFill>
                  <a:schemeClr val="bg1"/>
                </a:solidFill>
              </a:rPr>
              <a:t>dos pesquisados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4520940" y="505219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pesquisador	14% </a:t>
            </a:r>
            <a:r>
              <a:rPr lang="en-US" sz="1600">
                <a:solidFill>
                  <a:schemeClr val="bg1"/>
                </a:solidFill>
              </a:rPr>
              <a:t>dos pesquisados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5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Pesquisa feita com 350 estrategistas em todo o mundo</a:t>
            </a:r>
            <a:r>
              <a:rPr lang="en-US" sz="2000" baseline="30000" smtClean="0"/>
              <a:t>(*)</a:t>
            </a:r>
            <a:r>
              <a:rPr lang="en-US" sz="2000" smtClean="0"/>
              <a:t> conduziu a cinco novos perfis e treze novas facetas dos estrategistas.</a:t>
            </a:r>
            <a:endParaRPr lang="en-US" sz="2000"/>
          </a:p>
        </p:txBody>
      </p:sp>
      <p:sp>
        <p:nvSpPr>
          <p:cNvPr id="18" name="Retângulo 17"/>
          <p:cNvSpPr/>
          <p:nvPr/>
        </p:nvSpPr>
        <p:spPr>
          <a:xfrm>
            <a:off x="956065" y="574561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Otimizador de portfólios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956065" y="59976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Realocador de recursos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56065" y="62496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Facilitador de processos decisórios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956065" y="48453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956065" y="50974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</a:t>
            </a:r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956065" y="53494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Estrategista regulatório / governamental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956065" y="221712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Executivo de vantagens competitivas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956065" y="24331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56065" y="26491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956065" y="304520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Construtor de capacidade estratégica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956065" y="3297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956065" y="3549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Entregador de projetos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956065" y="394529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956065" y="419736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Inovador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956065" y="444936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riângulo isósceles 32"/>
          <p:cNvSpPr/>
          <p:nvPr/>
        </p:nvSpPr>
        <p:spPr>
          <a:xfrm rot="5400000">
            <a:off x="3863145" y="235779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ângulo isósceles 33"/>
          <p:cNvSpPr/>
          <p:nvPr/>
        </p:nvSpPr>
        <p:spPr>
          <a:xfrm rot="5400000">
            <a:off x="3857760" y="323426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riângulo isósceles 34"/>
          <p:cNvSpPr/>
          <p:nvPr/>
        </p:nvSpPr>
        <p:spPr>
          <a:xfrm rot="5400000">
            <a:off x="3857760" y="414617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ângulo isósceles 35"/>
          <p:cNvSpPr/>
          <p:nvPr/>
        </p:nvSpPr>
        <p:spPr>
          <a:xfrm rot="5400000">
            <a:off x="3863905" y="502311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riângulo isósceles 36"/>
          <p:cNvSpPr/>
          <p:nvPr/>
        </p:nvSpPr>
        <p:spPr>
          <a:xfrm rot="5400000">
            <a:off x="3863905" y="593502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ixaDeTexto 37"/>
          <p:cNvSpPr txBox="1"/>
          <p:nvPr/>
        </p:nvSpPr>
        <p:spPr>
          <a:xfrm>
            <a:off x="4520940" y="238782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arquiteto	40% dos pesquisados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520940" y="325194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mobilizador	20</a:t>
            </a:r>
            <a:r>
              <a:rPr lang="en-US" sz="1600">
                <a:solidFill>
                  <a:schemeClr val="bg1"/>
                </a:solidFill>
              </a:rPr>
              <a:t>% dos pesquisados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4520940" y="418807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visionário 	14% </a:t>
            </a:r>
            <a:r>
              <a:rPr lang="en-US" sz="1600">
                <a:solidFill>
                  <a:schemeClr val="bg1"/>
                </a:solidFill>
              </a:rPr>
              <a:t>dos pesquisados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4520940" y="505219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pesquisador	14% </a:t>
            </a:r>
            <a:r>
              <a:rPr lang="en-US" sz="1600">
                <a:solidFill>
                  <a:schemeClr val="bg1"/>
                </a:solidFill>
              </a:rPr>
              <a:t>dos pesquisados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4520940" y="5988328"/>
            <a:ext cx="4094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gestor de fundos	12% </a:t>
            </a:r>
            <a:r>
              <a:rPr lang="en-US" sz="1600">
                <a:solidFill>
                  <a:schemeClr val="bg1"/>
                </a:solidFill>
              </a:rPr>
              <a:t>dos pesquisados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  <p:sp>
        <p:nvSpPr>
          <p:cNvPr id="44" name="Chave direita 43"/>
          <p:cNvSpPr/>
          <p:nvPr/>
        </p:nvSpPr>
        <p:spPr>
          <a:xfrm>
            <a:off x="8462746" y="2457410"/>
            <a:ext cx="152585" cy="3780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ixaDeTexto 44"/>
          <p:cNvSpPr txBox="1"/>
          <p:nvPr/>
        </p:nvSpPr>
        <p:spPr>
          <a:xfrm rot="5400000">
            <a:off x="8142846" y="4199705"/>
            <a:ext cx="133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E R F I S</a:t>
            </a:r>
            <a:endParaRPr lang="en-US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065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0">
              <a:buNone/>
            </a:pPr>
            <a:r>
              <a:rPr lang="en-US" sz="2000" smtClean="0"/>
              <a:t>Onde</a:t>
            </a:r>
            <a:r>
              <a:rPr lang="en-US" sz="2000" baseline="30000" smtClean="0"/>
              <a:t>(*)</a:t>
            </a:r>
            <a:endParaRPr lang="en-US" sz="2000"/>
          </a:p>
        </p:txBody>
      </p:sp>
      <p:sp>
        <p:nvSpPr>
          <p:cNvPr id="18" name="Retângulo 17"/>
          <p:cNvSpPr/>
          <p:nvPr/>
        </p:nvSpPr>
        <p:spPr>
          <a:xfrm>
            <a:off x="956065" y="574561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Otimizador de portfólios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956065" y="599768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Realocador de recursos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56065" y="624968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Facilitador de processos decisórios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956065" y="484538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956065" y="509745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</a:t>
            </a:r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956065" y="534945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Estrategista regulatório / governamental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956065" y="221712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Executivo de vantagens competitivas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956065" y="243315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56065" y="264918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956065" y="304520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Construtor de capacidade estratégica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956065" y="329727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956065" y="354927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Entregador de projetos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956065" y="394529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956065" y="419736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Inovador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956065" y="444936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riângulo isósceles 32"/>
          <p:cNvSpPr/>
          <p:nvPr/>
        </p:nvSpPr>
        <p:spPr>
          <a:xfrm rot="5400000">
            <a:off x="3863145" y="235779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ângulo isósceles 33"/>
          <p:cNvSpPr/>
          <p:nvPr/>
        </p:nvSpPr>
        <p:spPr>
          <a:xfrm rot="5400000">
            <a:off x="3857760" y="323426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riângulo isósceles 34"/>
          <p:cNvSpPr/>
          <p:nvPr/>
        </p:nvSpPr>
        <p:spPr>
          <a:xfrm rot="5400000">
            <a:off x="3857760" y="414617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ângulo isósceles 35"/>
          <p:cNvSpPr/>
          <p:nvPr/>
        </p:nvSpPr>
        <p:spPr>
          <a:xfrm rot="5400000">
            <a:off x="3863905" y="502311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riângulo isósceles 36"/>
          <p:cNvSpPr/>
          <p:nvPr/>
        </p:nvSpPr>
        <p:spPr>
          <a:xfrm rot="5400000">
            <a:off x="3863905" y="593502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CaixaDeTexto 42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0">
              <a:buNone/>
            </a:pPr>
            <a:r>
              <a:rPr lang="en-US" sz="2000" smtClean="0"/>
              <a:t>Onde</a:t>
            </a:r>
            <a:r>
              <a:rPr lang="en-US" sz="2000" baseline="30000" smtClean="0"/>
              <a:t>(*)</a:t>
            </a:r>
            <a:endParaRPr lang="en-US" sz="2000"/>
          </a:p>
        </p:txBody>
      </p:sp>
      <p:sp>
        <p:nvSpPr>
          <p:cNvPr id="18" name="Retângulo 17"/>
          <p:cNvSpPr/>
          <p:nvPr/>
        </p:nvSpPr>
        <p:spPr>
          <a:xfrm>
            <a:off x="956065" y="574561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Otimizador de portfólios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956065" y="599768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Realocador de recursos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56065" y="624968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Facilitador de processos decisórios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956065" y="484538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956065" y="509745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</a:t>
            </a:r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956065" y="534945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Estrategista regulatório / governamental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956065" y="221712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Executivo de vantagens competitivas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956065" y="243315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56065" y="264918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956065" y="304520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Construtor de capacidade estratégica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956065" y="3297270"/>
            <a:ext cx="3024420" cy="252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956065" y="354927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Entregador de projetos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956065" y="3945290"/>
            <a:ext cx="3024420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Profeta de tendências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956065" y="419736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Inovador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956065" y="4449360"/>
            <a:ext cx="3024420" cy="252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riângulo isósceles 32"/>
          <p:cNvSpPr/>
          <p:nvPr/>
        </p:nvSpPr>
        <p:spPr>
          <a:xfrm rot="5400000">
            <a:off x="3863145" y="235779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ângulo isósceles 33"/>
          <p:cNvSpPr/>
          <p:nvPr/>
        </p:nvSpPr>
        <p:spPr>
          <a:xfrm rot="5400000">
            <a:off x="3857760" y="323426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riângulo isósceles 34"/>
          <p:cNvSpPr/>
          <p:nvPr/>
        </p:nvSpPr>
        <p:spPr>
          <a:xfrm rot="5400000">
            <a:off x="3857760" y="414617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ângulo isósceles 35"/>
          <p:cNvSpPr/>
          <p:nvPr/>
        </p:nvSpPr>
        <p:spPr>
          <a:xfrm rot="5400000">
            <a:off x="3863905" y="502311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riângulo isósceles 36"/>
          <p:cNvSpPr/>
          <p:nvPr/>
        </p:nvSpPr>
        <p:spPr>
          <a:xfrm rot="5400000">
            <a:off x="3863905" y="5935020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CaixaDeTexto 42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  <p:sp>
        <p:nvSpPr>
          <p:cNvPr id="44" name="Retângulo 43"/>
          <p:cNvSpPr/>
          <p:nvPr/>
        </p:nvSpPr>
        <p:spPr>
          <a:xfrm>
            <a:off x="4713220" y="3573020"/>
            <a:ext cx="360000" cy="36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4713220" y="4149150"/>
            <a:ext cx="360000" cy="36000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4713220" y="4725230"/>
            <a:ext cx="360000" cy="3600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145230" y="3584895"/>
            <a:ext cx="1414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Gera visões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5145231" y="4170596"/>
            <a:ext cx="3768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Define e viabiliza decisões estratégicas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145230" y="4746676"/>
            <a:ext cx="3768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Detém alavancas específicas de valor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49" name="Chave direita 48"/>
          <p:cNvSpPr/>
          <p:nvPr/>
        </p:nvSpPr>
        <p:spPr>
          <a:xfrm>
            <a:off x="9029542" y="3537540"/>
            <a:ext cx="152585" cy="1692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aixaDeTexto 49"/>
          <p:cNvSpPr txBox="1"/>
          <p:nvPr/>
        </p:nvSpPr>
        <p:spPr>
          <a:xfrm rot="5400000">
            <a:off x="8589771" y="4211580"/>
            <a:ext cx="1574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A C E T A S</a:t>
            </a:r>
            <a:endParaRPr lang="en-US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28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53423"/>
              </p:ext>
            </p:extLst>
          </p:nvPr>
        </p:nvGraphicFramePr>
        <p:xfrm>
          <a:off x="379985" y="1268700"/>
          <a:ext cx="9210360" cy="836116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64625"/>
                <a:gridCol w="5400750"/>
                <a:gridCol w="2044985"/>
              </a:tblGrid>
              <a:tr h="836116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PERFIL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PRINCIPAIS CARACTERÍSTICAS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OCORRÊNCIA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CaixaDeTexto 26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9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900203"/>
              </p:ext>
            </p:extLst>
          </p:nvPr>
        </p:nvGraphicFramePr>
        <p:xfrm>
          <a:off x="379985" y="1268700"/>
          <a:ext cx="9210360" cy="1672232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64625"/>
                <a:gridCol w="5400750"/>
                <a:gridCol w="2044985"/>
              </a:tblGrid>
              <a:tr h="836116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PERFIL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PRINCIPAIS CARACTERÍSTICAS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OCORRÊNCIA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ARQUITETO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Baseia-se em fatos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com crescimento e resultados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Propõe metas ambiciosas, fusões e aquisições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( estrategistas tradicionais)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7" name="CaixaDeTexto 26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93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79731"/>
              </p:ext>
            </p:extLst>
          </p:nvPr>
        </p:nvGraphicFramePr>
        <p:xfrm>
          <a:off x="379985" y="1268700"/>
          <a:ext cx="9210360" cy="2508348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64625"/>
                <a:gridCol w="5400750"/>
                <a:gridCol w="2044985"/>
              </a:tblGrid>
              <a:tr h="836116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PERFIL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PRINCIPAIS CARACTERÍSTICAS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OCORRÊNCIA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ARQUITETO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Baseia-se em fatos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com crescimento e resultados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Propõe metas ambiciosas, fusões e aquisições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( estrategistas tradicionais)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MOBILIZADOR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reuniões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estratégicas sejam realmente estratégicas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 com o perfil da equipe de estratégias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a organização seja aberta a informações de for 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CaixaDeTexto 26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9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84734"/>
              </p:ext>
            </p:extLst>
          </p:nvPr>
        </p:nvGraphicFramePr>
        <p:xfrm>
          <a:off x="379985" y="1268700"/>
          <a:ext cx="9210360" cy="3344464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64625"/>
                <a:gridCol w="5400750"/>
                <a:gridCol w="2044985"/>
              </a:tblGrid>
              <a:tr h="836116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PERFIL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PRINCIPAIS CARACTERÍSTICAS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OCORRÊNCIA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ARQUITETO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Baseia-se em fatos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com crescimento e resultados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Propõe metas ambiciosas, fusões e aquisições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( estrategistas tradicionais)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MOBILIZADOR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reuniões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estratégicas sejam realmente estratégicas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 com o perfil da equipe de estratégias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a organização seja aberta a informações de fora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VISIONÁRIO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 com as tendências  e consequentes oportunidades / riscos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Usa o </a:t>
                      </a:r>
                      <a:r>
                        <a:rPr lang="en-US" sz="140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big data</a:t>
                      </a: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para criar perspectivas únicas sobre o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futuro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Média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7" name="CaixaDeTexto 26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9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403817"/>
              </p:ext>
            </p:extLst>
          </p:nvPr>
        </p:nvGraphicFramePr>
        <p:xfrm>
          <a:off x="379985" y="1268700"/>
          <a:ext cx="9210360" cy="418058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64625"/>
                <a:gridCol w="5400750"/>
                <a:gridCol w="2044985"/>
              </a:tblGrid>
              <a:tr h="836116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PERFIL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PRINCIPAIS CARACTERÍSTICAS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OCORRÊNCIA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ARQUITETO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Baseia-se em fatos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com crescimento e resultados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Propõe metas ambiciosas, fusões e aquisições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( estrategistas tradicionais)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MOBILIZADOR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reuniões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estratégicas sejam realmente estratégicas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 com o perfil da equipe de estratégias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a organização seja aberta a informações de fora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VISIONÁRIO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 com as tendências  e consequentes oportunidades / riscos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Usa o </a:t>
                      </a:r>
                      <a:r>
                        <a:rPr lang="en-US" sz="140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big data</a:t>
                      </a: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para criar perspectivas únicas sobre o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futuro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Média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PESQUISADOR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Identifica mudanças potenciais e aconselha sobre as oportunidades decorrentes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Tem os olhos nas mudanças de longo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prazo e suas consequências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Média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CaixaDeTexto 26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9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09563" y="319088"/>
            <a:ext cx="9364266" cy="6124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O  Brasil vem enfrentando uma crise como há muito não se via: instabilidade política, insatisfação popular, descrédito do Governo, falta d’água e de luz e graves turbulências econômicas combinaram-se para formar a tão temida “tempestade perfeita”, cujos reflexos são evidenciados pelo mercado financeiro. 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1200"/>
              </a:spcAft>
              <a:defRPr/>
            </a:pPr>
            <a:endParaRPr lang="pt-BR" sz="1500" dirty="0" smtClean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Aft>
                <a:spcPts val="1200"/>
              </a:spcAft>
              <a:defRPr/>
            </a:pP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Em uma conjuntura tão desfavorável é hora de repensar estratégias e mapear as oportunidades que sempre surgem em momentos como o atual. Nesta pequena apresentação procuro sugerir alguns passos que podem ser de grande valia para que os Escritórios de Advocacia reflitam sobre os caminhos a seguir aplicando conceitos de planejamento testados e aprovados por organizações empresariais de diversos países.</a:t>
            </a:r>
          </a:p>
          <a:p>
            <a:pPr algn="just">
              <a:spcAft>
                <a:spcPts val="1200"/>
              </a:spcAft>
              <a:defRPr/>
            </a:pPr>
            <a:r>
              <a:rPr lang="pt-BR" sz="1600" dirty="0" smtClean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Aproveito para me colocar à sua disposição para apresentar o assunto pessoalmente.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  <a:cs typeface="+mn-cs"/>
            </a:endParaRPr>
          </a:p>
          <a:p>
            <a:pPr algn="just">
              <a:spcBef>
                <a:spcPts val="1200"/>
              </a:spcBef>
              <a:defRPr/>
            </a:pP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João Telles Corrêa </a:t>
            </a:r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+mn-cs"/>
              </a:rPr>
              <a:t>Filho</a:t>
            </a:r>
            <a:endParaRPr lang="pt-B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407" y="1340710"/>
            <a:ext cx="6069013" cy="276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6000">
        <p:fade/>
      </p:transition>
    </mc:Choice>
    <mc:Fallback xmlns="">
      <p:transition spd="med" advTm="2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0461"/>
              </p:ext>
            </p:extLst>
          </p:nvPr>
        </p:nvGraphicFramePr>
        <p:xfrm>
          <a:off x="379985" y="1268700"/>
          <a:ext cx="9210360" cy="5016696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764625"/>
                <a:gridCol w="5400750"/>
                <a:gridCol w="2044985"/>
              </a:tblGrid>
              <a:tr h="836116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PERFIL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PRINCIPAIS CARACTERÍSTICAS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OCORRÊNCIA</a:t>
                      </a:r>
                      <a:endParaRPr lang="en-US" sz="2000"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ARQUITETO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Baseia-se em fatos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com crescimento e resultados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Propõe metas ambiciosas, fusões e aquisições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( estrategistas tradicionais)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MOBILIZADOR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reuniões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estratégicas sejam realmente estratégicas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 com o perfil da equipe de estratégias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Garante que a organização seja aberta a informações de fora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Alta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VISIONÁRIO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Preocupa-se com as tendências  e consequentes oportunidades / riscos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Usa o </a:t>
                      </a:r>
                      <a:r>
                        <a:rPr lang="en-US" sz="140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big data</a:t>
                      </a: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para criar perspectivas únicas sobre o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futuro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Média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PESQUISADOR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Identifica mudanças potenciais e aconselha sobre as oportunidades decorrentes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Tem os olhos nas mudanças de longo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prazo e suas consequências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Média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611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GESTOR DE FUNDOS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Enfatiza a realocação</a:t>
                      </a: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de recursos e a otimização de portfólios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Mantém o foco no desempenho das operações</a:t>
                      </a:r>
                    </a:p>
                    <a:p>
                      <a:pPr marL="177800" indent="-17780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Baseia-se em análises detalhadas para formular estratégias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</a:pPr>
                      <a:r>
                        <a:rPr lang="en-US" sz="14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Média</a:t>
                      </a:r>
                      <a:endParaRPr lang="en-US" sz="1400">
                        <a:solidFill>
                          <a:schemeClr val="accent6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2000" marR="72000" marT="18000" marB="18000" anchor="ctr">
                    <a:solidFill>
                      <a:srgbClr val="DFDFF5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7" name="CaixaDeTexto 26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9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 que considerar para escolher o perfil “certo” para o estrategista de sua organização:</a:t>
            </a:r>
          </a:p>
          <a:p>
            <a:pPr lvl="1"/>
            <a:r>
              <a:rPr lang="en-US" smtClean="0"/>
              <a:t>Cultura interna – estrutura hierarquizada ou “democrática”;</a:t>
            </a:r>
          </a:p>
          <a:p>
            <a:pPr lvl="1"/>
            <a:r>
              <a:rPr lang="en-US" smtClean="0"/>
              <a:t>Disponibilidade de pessoas tecnicamente aptas a participar de um eventual time de planejamento;</a:t>
            </a:r>
          </a:p>
          <a:p>
            <a:pPr lvl="1"/>
            <a:r>
              <a:rPr lang="en-US" smtClean="0"/>
              <a:t>Disponibilidade de tempo destas pessoas;</a:t>
            </a:r>
          </a:p>
          <a:p>
            <a:pPr lvl="1"/>
            <a:r>
              <a:rPr lang="en-US" smtClean="0"/>
              <a:t>Vontade de participar;</a:t>
            </a:r>
          </a:p>
          <a:p>
            <a:pPr lvl="1"/>
            <a:r>
              <a:rPr lang="en-US" smtClean="0"/>
              <a:t>Disposição de sócios e diretores para escutar o que tem a dizer o segundo escalão.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4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000">
        <p:fade/>
      </p:transition>
    </mc:Choice>
    <mc:Fallback xmlns="">
      <p:transition spd="med" advTm="1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 que considerar para escolher o perfil “certo” para o estrategista de sua organização:</a:t>
            </a:r>
          </a:p>
          <a:p>
            <a:pPr lvl="1"/>
            <a:r>
              <a:rPr lang="en-US" smtClean="0"/>
              <a:t>Cultura interna – </a:t>
            </a:r>
            <a:r>
              <a:rPr lang="en-US" smtClean="0"/>
              <a:t>estrutura hierarquizada </a:t>
            </a:r>
            <a:r>
              <a:rPr lang="en-US" smtClean="0"/>
              <a:t>ou “democrática”;</a:t>
            </a:r>
          </a:p>
          <a:p>
            <a:pPr lvl="1"/>
            <a:r>
              <a:rPr lang="en-US" smtClean="0"/>
              <a:t>Disponibilidade de pessoas tecnicamente aptas a participar de um eventual time de planejamento;</a:t>
            </a:r>
          </a:p>
          <a:p>
            <a:pPr lvl="1"/>
            <a:r>
              <a:rPr lang="en-US" smtClean="0"/>
              <a:t>Disponibilidade de tempo destas pessoas;</a:t>
            </a:r>
          </a:p>
          <a:p>
            <a:pPr lvl="1"/>
            <a:r>
              <a:rPr lang="en-US" smtClean="0"/>
              <a:t>Vontade de participar;</a:t>
            </a:r>
          </a:p>
          <a:p>
            <a:pPr lvl="1"/>
            <a:r>
              <a:rPr lang="en-US" smtClean="0"/>
              <a:t>Disposição de sócios e diretores para escutar o que tem a dizer o segundo escalão.</a:t>
            </a:r>
          </a:p>
          <a:p>
            <a:pPr lvl="1"/>
            <a:endParaRPr lang="en-US"/>
          </a:p>
        </p:txBody>
      </p:sp>
      <p:sp>
        <p:nvSpPr>
          <p:cNvPr id="5" name="Seta para a direita listrada 4"/>
          <p:cNvSpPr/>
          <p:nvPr/>
        </p:nvSpPr>
        <p:spPr>
          <a:xfrm rot="5400000">
            <a:off x="4808980" y="4437140"/>
            <a:ext cx="360050" cy="1656230"/>
          </a:xfrm>
          <a:prstGeom prst="stripedRightArrow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ângulo de cantos arredondados 6"/>
          <p:cNvSpPr/>
          <p:nvPr/>
        </p:nvSpPr>
        <p:spPr>
          <a:xfrm>
            <a:off x="2324255" y="5589300"/>
            <a:ext cx="5328740" cy="79211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PERFIL E ATRIBUIÇÕES DO(S) ESTRATEGISTA(S)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768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Planejamento “se paga”?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smtClean="0"/>
              <a:t>Muitas pessoas respondem “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!</a:t>
            </a:r>
            <a:r>
              <a:rPr lang="en-US" smtClean="0"/>
              <a:t>” a esta pergunta e isso pode ser verdade em várias situações por um motivo muito simples: </a:t>
            </a:r>
          </a:p>
          <a:p>
            <a:pPr marL="355600" indent="0">
              <a:spcAft>
                <a:spcPts val="600"/>
              </a:spcAft>
              <a:buNone/>
            </a:pPr>
            <a:r>
              <a:rPr lang="en-US" smtClean="0"/>
              <a:t>As projeções e premissas para os próximos anos geralmente não contemplam mudanças futuras na economia ou nos mercados, ou seja, 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há construção de diferentes cenários para o planejamento</a:t>
            </a:r>
            <a:r>
              <a:rPr lang="en-US" smtClean="0"/>
              <a:t>.</a:t>
            </a:r>
          </a:p>
          <a:p>
            <a:pPr marL="355600" indent="0">
              <a:spcAft>
                <a:spcPts val="600"/>
              </a:spcAft>
              <a:buNone/>
            </a:pPr>
            <a:r>
              <a:rPr lang="en-US" smtClean="0"/>
              <a:t>Este é um erro grave, visto que 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mudanças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são cada vez mais frequentes desde o início do processo de  globalização e da revolução da internet.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2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Planejamento “se paga”?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smtClean="0"/>
              <a:t>Muitas pessoas respondem “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!</a:t>
            </a:r>
            <a:r>
              <a:rPr lang="en-US" smtClean="0"/>
              <a:t>” a esta pergunta e isso pode ser verdade em várias situações por um motivo muito simples: </a:t>
            </a:r>
          </a:p>
          <a:p>
            <a:pPr marL="355600" indent="0">
              <a:spcAft>
                <a:spcPts val="600"/>
              </a:spcAft>
              <a:buNone/>
            </a:pPr>
            <a:r>
              <a:rPr lang="en-US" smtClean="0"/>
              <a:t>As projeções e premissas para os próximos anos geralmente não contemplam mudanças futuras na economia ou nos mercados, ou seja, 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há construção de diferentes cenários para o planejamento</a:t>
            </a:r>
            <a:r>
              <a:rPr lang="en-US" smtClean="0"/>
              <a:t>.</a:t>
            </a:r>
          </a:p>
          <a:p>
            <a:pPr marL="355600" indent="0">
              <a:spcAft>
                <a:spcPts val="600"/>
              </a:spcAft>
              <a:buNone/>
            </a:pPr>
            <a:r>
              <a:rPr lang="en-US" smtClean="0"/>
              <a:t>Este é um erro grave, visto que 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mudanças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são cada vez mais frequentes desde o início do processo de  globalização e da revolução da internet.</a:t>
            </a:r>
            <a:endParaRPr lang="en-US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072600" y="5517290"/>
            <a:ext cx="5688790" cy="100814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DESTE MODO HÁ SOMENTE A MERA REPETIÇÃO DO PASSADO.</a:t>
            </a:r>
            <a:endParaRPr 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531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Planejamento “se paga”?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 como solucionar esta falha?</a:t>
            </a:r>
          </a:p>
          <a:p>
            <a:pPr marL="712788" lvl="1" indent="-357188">
              <a:buFont typeface="+mj-lt"/>
              <a:buAutoNum type="arabicPeriod"/>
            </a:pPr>
            <a:r>
              <a:rPr lang="en-US" smtClean="0"/>
              <a:t>Procedendo a uma profunda análise dos pontos fortes e fracos existentes (ambiente </a:t>
            </a:r>
            <a:r>
              <a:rPr lang="en-US" smtClean="0">
                <a:solidFill>
                  <a:srgbClr val="FF0000"/>
                </a:solidFill>
              </a:rPr>
              <a:t>interno</a:t>
            </a:r>
            <a:r>
              <a:rPr lang="en-US" smtClean="0"/>
              <a:t>);</a:t>
            </a:r>
          </a:p>
          <a:p>
            <a:pPr marL="712788" lvl="1" indent="-357188">
              <a:buFont typeface="+mj-lt"/>
              <a:buAutoNum type="arabicPeriod"/>
            </a:pPr>
            <a:r>
              <a:rPr lang="en-US" smtClean="0"/>
              <a:t>Elaborando o consequente plano de metas de melhorias;</a:t>
            </a:r>
            <a:endParaRPr lang="en-US"/>
          </a:p>
        </p:txBody>
      </p:sp>
      <p:grpSp>
        <p:nvGrpSpPr>
          <p:cNvPr id="10" name="Grupo 9"/>
          <p:cNvGrpSpPr/>
          <p:nvPr/>
        </p:nvGrpSpPr>
        <p:grpSpPr>
          <a:xfrm>
            <a:off x="848556" y="3069038"/>
            <a:ext cx="7776954" cy="3168352"/>
            <a:chOff x="416496" y="1124744"/>
            <a:chExt cx="8928992" cy="4968552"/>
          </a:xfrm>
        </p:grpSpPr>
        <p:sp>
          <p:nvSpPr>
            <p:cNvPr id="5" name="Retângulo de cantos arredondados 4"/>
            <p:cNvSpPr/>
            <p:nvPr/>
          </p:nvSpPr>
          <p:spPr>
            <a:xfrm>
              <a:off x="560512" y="3270316"/>
              <a:ext cx="2340261" cy="2678966"/>
            </a:xfrm>
            <a:prstGeom prst="roundRect">
              <a:avLst/>
            </a:prstGeom>
            <a:solidFill>
              <a:srgbClr val="96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Análise do Ambiente </a:t>
              </a: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Interno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Cadeia </a:t>
              </a: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de </a:t>
              </a:r>
              <a:r>
                <a:rPr lang="pt-BR" sz="14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Valor </a:t>
              </a:r>
              <a:endPara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Recursos </a:t>
              </a: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e </a:t>
              </a:r>
              <a:r>
                <a:rPr lang="pt-BR" sz="14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Competências</a:t>
              </a:r>
              <a:endPara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Forças </a:t>
              </a:r>
              <a:r>
                <a:rPr lang="pt-BR" sz="1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/ Fraquezas</a:t>
              </a:r>
            </a:p>
          </p:txBody>
        </p:sp>
        <p:sp>
          <p:nvSpPr>
            <p:cNvPr id="6" name="Retângulo de cantos arredondados 5"/>
            <p:cNvSpPr/>
            <p:nvPr/>
          </p:nvSpPr>
          <p:spPr>
            <a:xfrm>
              <a:off x="416496" y="2708920"/>
              <a:ext cx="2664296" cy="3384376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pt-BR" sz="1400" b="1" i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PONTOS CRÍTICOS</a:t>
              </a:r>
              <a:endParaRPr lang="pt-BR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7" name="Retângulo de cantos arredondados 6"/>
            <p:cNvSpPr/>
            <p:nvPr/>
          </p:nvSpPr>
          <p:spPr>
            <a:xfrm>
              <a:off x="6825208" y="1725583"/>
              <a:ext cx="2340261" cy="154473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pt-BR" sz="14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Objetivos estratégicos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Objetivos táticos</a:t>
              </a:r>
              <a:endParaRPr lang="pt-BR" sz="1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b="1" dirty="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Metas</a:t>
              </a:r>
              <a:endParaRPr lang="pt-BR" sz="1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6681192" y="1124744"/>
              <a:ext cx="2664296" cy="237142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pt-BR" sz="1400" b="1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SITUAÇÃO DESEJADA</a:t>
              </a:r>
              <a:endParaRPr lang="pt-BR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graphicFrame>
          <p:nvGraphicFramePr>
            <p:cNvPr id="9" name="Diagrama 8"/>
            <p:cNvGraphicFramePr/>
            <p:nvPr>
              <p:extLst>
                <p:ext uri="{D42A27DB-BD31-4B8C-83A1-F6EECF244321}">
                  <p14:modId xmlns:p14="http://schemas.microsoft.com/office/powerpoint/2010/main" val="302742970"/>
                </p:ext>
              </p:extLst>
            </p:nvPr>
          </p:nvGraphicFramePr>
          <p:xfrm>
            <a:off x="3080792" y="1227666"/>
            <a:ext cx="3744416" cy="4402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7333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000">
        <p:fade/>
      </p:transition>
    </mc:Choice>
    <mc:Fallback xmlns="">
      <p:transition spd="med" advTm="1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Planejamento “se paga”?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2788" lvl="1" indent="-357188">
              <a:buFont typeface="+mj-lt"/>
              <a:buAutoNum type="arabicPeriod" startAt="3"/>
            </a:pPr>
            <a:r>
              <a:rPr lang="en-US" smtClean="0"/>
              <a:t>Os pontos críticos – aqueles que geram objetivos – não podem ser mais do que cinco ou seis, caso contrário não são críticos;</a:t>
            </a:r>
          </a:p>
          <a:p>
            <a:pPr marL="712788" lvl="1" indent="-357188">
              <a:buFont typeface="+mj-lt"/>
              <a:buAutoNum type="arabicPeriod" startAt="3"/>
            </a:pPr>
            <a:r>
              <a:rPr lang="en-US" smtClean="0"/>
              <a:t>Se as decisões tomadas a respeito dos pontos críticos não envolverem investimentos e/ou mudanças significativas ou não necessitarem de implantação rápida / imediata, então não são as decisões corretas;</a:t>
            </a:r>
          </a:p>
          <a:p>
            <a:pPr marL="712788" lvl="1" indent="-357188">
              <a:buFont typeface="+mj-lt"/>
              <a:buAutoNum type="arabicPeriod" startAt="3"/>
            </a:pPr>
            <a:endParaRPr lang="en-US" smtClean="0"/>
          </a:p>
          <a:p>
            <a:pPr marL="712788" lvl="1" indent="-357188">
              <a:buFont typeface="+mj-lt"/>
              <a:buAutoNum type="arabicPeriod" startAt="3"/>
            </a:pPr>
            <a:endParaRPr lang="en-US"/>
          </a:p>
          <a:p>
            <a:pPr marL="712788" lvl="1" indent="-357188">
              <a:buFont typeface="+mj-lt"/>
              <a:buAutoNum type="arabicPeriod" startAt="3"/>
            </a:pPr>
            <a:endParaRPr lang="en-US" smtClean="0"/>
          </a:p>
          <a:p>
            <a:pPr marL="712788" lvl="1" indent="-357188">
              <a:buNone/>
            </a:pPr>
            <a:endParaRPr lang="en-US" smtClean="0"/>
          </a:p>
          <a:p>
            <a:pPr marL="712788" lvl="1" indent="-357188">
              <a:spcAft>
                <a:spcPts val="1800"/>
              </a:spcAft>
              <a:buFont typeface="+mj-lt"/>
              <a:buAutoNum type="arabicPeriod" startAt="5"/>
            </a:pPr>
            <a:r>
              <a:rPr lang="en-US" smtClean="0"/>
              <a:t>Sempre pergunte: “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faremos </a:t>
            </a:r>
            <a:r>
              <a:rPr lang="en-US" u="sng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</a:t>
            </a:r>
            <a:r>
              <a:rPr lang="en-U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como resultado deste plano?</a:t>
            </a:r>
            <a:r>
              <a:rPr lang="en-US" smtClean="0"/>
              <a:t>”</a:t>
            </a:r>
          </a:p>
          <a:p>
            <a:pPr marL="69850" indent="0">
              <a:buNone/>
            </a:pPr>
            <a:r>
              <a:rPr lang="en-US" smtClean="0"/>
              <a:t>Isso requer liderança, pode ser arriscado e é quase sempre difícil.</a:t>
            </a:r>
            <a:endParaRPr lang="en-US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072600" y="3501010"/>
            <a:ext cx="5688790" cy="100814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NÃO FAÇA APENAS PLANOS.</a:t>
            </a:r>
          </a:p>
          <a:p>
            <a:pPr algn="ctr"/>
            <a:r>
              <a:rPr 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TOME DECISÕES !</a:t>
            </a:r>
            <a:endParaRPr 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515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6000">
        <p:fade/>
      </p:transition>
    </mc:Choice>
    <mc:Fallback xmlns="">
      <p:transition spd="med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Planejamento “se paga”?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2788" lvl="1" indent="-357188">
              <a:buFont typeface="+mj-lt"/>
              <a:buAutoNum type="arabicPeriod" startAt="6"/>
            </a:pPr>
            <a:r>
              <a:rPr lang="en-US" smtClean="0"/>
              <a:t>Proceder a uma profunda análise do ambiente </a:t>
            </a:r>
            <a:r>
              <a:rPr lang="en-US" smtClean="0">
                <a:solidFill>
                  <a:srgbClr val="FF0000"/>
                </a:solidFill>
              </a:rPr>
              <a:t>externo</a:t>
            </a:r>
            <a:r>
              <a:rPr lang="en-US" smtClean="0"/>
              <a:t> – as oportunidades e ameaças presentes no mercado:</a:t>
            </a:r>
          </a:p>
          <a:p>
            <a:pPr marL="355600" lvl="1" indent="0">
              <a:buNone/>
            </a:pPr>
            <a:endParaRPr lang="en-US"/>
          </a:p>
        </p:txBody>
      </p:sp>
      <p:grpSp>
        <p:nvGrpSpPr>
          <p:cNvPr id="4" name="Grupo 3"/>
          <p:cNvGrpSpPr/>
          <p:nvPr/>
        </p:nvGrpSpPr>
        <p:grpSpPr>
          <a:xfrm>
            <a:off x="848556" y="2420860"/>
            <a:ext cx="7776954" cy="3168352"/>
            <a:chOff x="416496" y="1124744"/>
            <a:chExt cx="8928992" cy="4968552"/>
          </a:xfrm>
        </p:grpSpPr>
        <p:sp>
          <p:nvSpPr>
            <p:cNvPr id="5" name="Retângulo de cantos arredondados 4"/>
            <p:cNvSpPr/>
            <p:nvPr/>
          </p:nvSpPr>
          <p:spPr>
            <a:xfrm>
              <a:off x="560512" y="3270316"/>
              <a:ext cx="2340261" cy="2678966"/>
            </a:xfrm>
            <a:prstGeom prst="roundRect">
              <a:avLst/>
            </a:prstGeom>
            <a:solidFill>
              <a:srgbClr val="FF9933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400" b="1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Análise do Ambiente Externo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Macro-Ambiente </a:t>
              </a:r>
              <a:endParaRPr lang="pt-BR" sz="14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Análise </a:t>
              </a:r>
              <a:r>
                <a:rPr lang="pt-BR" sz="140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Setorial </a:t>
              </a:r>
              <a:endParaRPr lang="pt-BR" sz="14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Mercados</a:t>
              </a:r>
              <a:endParaRPr lang="pt-BR" sz="14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Oportunidades / Ameaças</a:t>
              </a:r>
              <a:endParaRPr lang="pt-BR" sz="1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Retângulo de cantos arredondados 5"/>
            <p:cNvSpPr/>
            <p:nvPr/>
          </p:nvSpPr>
          <p:spPr>
            <a:xfrm>
              <a:off x="416496" y="2708920"/>
              <a:ext cx="2664296" cy="3384376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pt-BR" sz="1400" b="1" i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PONTOS CRÍTICOS</a:t>
              </a:r>
              <a:endParaRPr lang="pt-BR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7" name="Retângulo de cantos arredondados 6"/>
            <p:cNvSpPr/>
            <p:nvPr/>
          </p:nvSpPr>
          <p:spPr>
            <a:xfrm>
              <a:off x="6825208" y="1725583"/>
              <a:ext cx="2340261" cy="1544731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pt-BR" sz="14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Objetivos estratégicos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Objetivos táticos</a:t>
              </a:r>
              <a:endParaRPr lang="pt-BR" sz="1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pt-BR" sz="1400" b="1" dirty="0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Metas</a:t>
              </a:r>
              <a:endParaRPr lang="pt-BR" sz="1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6681192" y="1124744"/>
              <a:ext cx="2664296" cy="237142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pt-BR" sz="1400" b="1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SITUAÇÃO DESEJADA</a:t>
              </a:r>
              <a:endParaRPr lang="pt-BR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graphicFrame>
          <p:nvGraphicFramePr>
            <p:cNvPr id="9" name="Diagrama 8"/>
            <p:cNvGraphicFramePr/>
            <p:nvPr>
              <p:extLst>
                <p:ext uri="{D42A27DB-BD31-4B8C-83A1-F6EECF244321}">
                  <p14:modId xmlns:p14="http://schemas.microsoft.com/office/powerpoint/2010/main" val="1137136232"/>
                </p:ext>
              </p:extLst>
            </p:nvPr>
          </p:nvGraphicFramePr>
          <p:xfrm>
            <a:off x="3080792" y="1227666"/>
            <a:ext cx="3744416" cy="4402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7111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000">
        <p:fade/>
      </p:transition>
    </mc:Choice>
    <mc:Fallback xmlns="">
      <p:transition spd="med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Planejamento “se paga”?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2788" lvl="1" indent="-357188">
              <a:buFont typeface="+mj-lt"/>
              <a:buAutoNum type="arabicPeriod" startAt="7"/>
            </a:pPr>
            <a:r>
              <a:rPr lang="en-US" smtClean="0"/>
              <a:t>Elaborar planos de contingência para diferentes cenários:</a:t>
            </a:r>
            <a:endParaRPr lang="en-US"/>
          </a:p>
        </p:txBody>
      </p:sp>
      <p:grpSp>
        <p:nvGrpSpPr>
          <p:cNvPr id="16" name="Grupo 15"/>
          <p:cNvGrpSpPr/>
          <p:nvPr/>
        </p:nvGrpSpPr>
        <p:grpSpPr>
          <a:xfrm>
            <a:off x="1856570" y="2204830"/>
            <a:ext cx="5983230" cy="3816530"/>
            <a:chOff x="1349300" y="2060810"/>
            <a:chExt cx="5983230" cy="3816530"/>
          </a:xfrm>
        </p:grpSpPr>
        <p:cxnSp>
          <p:nvCxnSpPr>
            <p:cNvPr id="5" name="Conector de seta reta 4"/>
            <p:cNvCxnSpPr/>
            <p:nvPr/>
          </p:nvCxnSpPr>
          <p:spPr>
            <a:xfrm flipV="1">
              <a:off x="4232900" y="2564880"/>
              <a:ext cx="0" cy="2736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de seta reta 5"/>
            <p:cNvCxnSpPr/>
            <p:nvPr/>
          </p:nvCxnSpPr>
          <p:spPr>
            <a:xfrm rot="5400000" flipH="1" flipV="1">
              <a:off x="4304910" y="2492870"/>
              <a:ext cx="0" cy="2736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ixaDeTexto 6"/>
            <p:cNvSpPr txBox="1"/>
            <p:nvPr/>
          </p:nvSpPr>
          <p:spPr>
            <a:xfrm>
              <a:off x="3152750" y="2060810"/>
              <a:ext cx="21804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Mercado financeiro / capitais </a:t>
              </a:r>
            </a:p>
            <a:p>
              <a:pPr algn="ctr"/>
              <a:r>
                <a:rPr lang="en-US" sz="1200" smtClean="0">
                  <a:solidFill>
                    <a:srgbClr val="00FF00"/>
                  </a:solidFill>
                </a:rPr>
                <a:t>favorável</a:t>
              </a:r>
              <a:r>
                <a:rPr lang="en-US" sz="1200" smtClean="0">
                  <a:solidFill>
                    <a:schemeClr val="bg1"/>
                  </a:solidFill>
                </a:rPr>
                <a:t> a investimentos</a:t>
              </a:r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152750" y="5415675"/>
              <a:ext cx="21804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Mercado financeiro / capitais </a:t>
              </a:r>
            </a:p>
            <a:p>
              <a:pPr algn="ctr"/>
              <a:r>
                <a:rPr lang="en-US" sz="1200" smtClean="0">
                  <a:solidFill>
                    <a:srgbClr val="FF0000"/>
                  </a:solidFill>
                </a:rPr>
                <a:t>desfavorável</a:t>
              </a:r>
              <a:r>
                <a:rPr lang="en-US" sz="1200" smtClean="0">
                  <a:solidFill>
                    <a:schemeClr val="bg1"/>
                  </a:solidFill>
                </a:rPr>
                <a:t> a investimentos</a:t>
              </a:r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5673100" y="3645030"/>
              <a:ext cx="16594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Mercado consumidor </a:t>
              </a:r>
            </a:p>
            <a:p>
              <a:pPr algn="ctr"/>
              <a:r>
                <a:rPr lang="en-US" sz="1200" smtClean="0">
                  <a:solidFill>
                    <a:srgbClr val="00FF00"/>
                  </a:solidFill>
                </a:rPr>
                <a:t>favorável</a:t>
              </a:r>
              <a:endParaRPr lang="en-US" sz="1200">
                <a:solidFill>
                  <a:srgbClr val="00FF00"/>
                </a:solidFill>
              </a:endParaRP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1349300" y="3645030"/>
              <a:ext cx="16594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Mercado consumidor </a:t>
              </a:r>
            </a:p>
            <a:p>
              <a:pPr algn="ctr"/>
              <a:r>
                <a:rPr lang="en-US" sz="1200" smtClean="0">
                  <a:solidFill>
                    <a:srgbClr val="FF0000"/>
                  </a:solidFill>
                </a:rPr>
                <a:t>desfavorável</a:t>
              </a: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12" name="Elipse 11"/>
            <p:cNvSpPr/>
            <p:nvPr/>
          </p:nvSpPr>
          <p:spPr>
            <a:xfrm>
              <a:off x="2072601" y="2780910"/>
              <a:ext cx="2055600" cy="792110"/>
            </a:xfrm>
            <a:prstGeom prst="ellipse">
              <a:avLst/>
            </a:prstGeom>
            <a:solidFill>
              <a:srgbClr val="FFFF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Cenário</a:t>
              </a:r>
            </a:p>
            <a:p>
              <a:pPr algn="ctr"/>
              <a:r>
                <a:rPr lang="en-US" sz="12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DESAFIO</a:t>
              </a:r>
              <a:endParaRPr lang="en-US" sz="12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Elipse 12"/>
            <p:cNvSpPr/>
            <p:nvPr/>
          </p:nvSpPr>
          <p:spPr>
            <a:xfrm>
              <a:off x="2072601" y="4221110"/>
              <a:ext cx="2055600" cy="792110"/>
            </a:xfrm>
            <a:prstGeom prst="ellipse">
              <a:avLst/>
            </a:prstGeom>
            <a:solidFill>
              <a:srgbClr val="CC0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Cenário PESSIMISTA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Elipse 13"/>
            <p:cNvSpPr/>
            <p:nvPr/>
          </p:nvSpPr>
          <p:spPr>
            <a:xfrm>
              <a:off x="4376919" y="2780910"/>
              <a:ext cx="2053885" cy="792110"/>
            </a:xfrm>
            <a:prstGeom prst="ellipse">
              <a:avLst/>
            </a:prstGeom>
            <a:solidFill>
              <a:srgbClr val="00FF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Cenário OTIMISTA</a:t>
              </a:r>
              <a:endParaRPr lang="en-US" sz="12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Elipse 14"/>
            <p:cNvSpPr/>
            <p:nvPr/>
          </p:nvSpPr>
          <p:spPr>
            <a:xfrm>
              <a:off x="4448929" y="4221110"/>
              <a:ext cx="2053885" cy="792110"/>
            </a:xfrm>
            <a:prstGeom prst="ellipse">
              <a:avLst/>
            </a:prstGeom>
            <a:solidFill>
              <a:srgbClr val="FFFF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Cenário CONSOLIDAÇÃO</a:t>
              </a:r>
              <a:endParaRPr lang="en-US" sz="12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91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000">
        <p:fade/>
      </p:transition>
    </mc:Choice>
    <mc:Fallback xmlns="">
      <p:transition spd="med" advTm="1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Planejamento “se paga”?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2788" lvl="1" indent="-357188">
              <a:buFont typeface="+mj-lt"/>
              <a:buAutoNum type="arabicPeriod" startAt="8"/>
            </a:pPr>
            <a:r>
              <a:rPr lang="en-US" smtClean="0"/>
              <a:t>Garantir uma liderança </a:t>
            </a:r>
            <a:r>
              <a:rPr lang="en-US" i="1" smtClean="0"/>
              <a:t>top-down</a:t>
            </a:r>
            <a:r>
              <a:rPr lang="en-US" smtClean="0"/>
              <a:t> para o processo de planejamento – isso facilita a tomada das decisões resultantes do processo de análises e projeções;</a:t>
            </a:r>
          </a:p>
          <a:p>
            <a:pPr lvl="1">
              <a:buFont typeface="+mj-lt"/>
              <a:buAutoNum type="arabicPeriod" startAt="8"/>
            </a:pPr>
            <a:endParaRPr lang="en-US" smtClean="0"/>
          </a:p>
          <a:p>
            <a:pPr lvl="1">
              <a:buFont typeface="+mj-lt"/>
              <a:buAutoNum type="arabicPeriod" startAt="8"/>
            </a:pPr>
            <a:endParaRPr lang="en-US"/>
          </a:p>
          <a:p>
            <a:pPr lvl="1">
              <a:buFont typeface="+mj-lt"/>
              <a:buAutoNum type="arabicPeriod" startAt="8"/>
            </a:pPr>
            <a:endParaRPr lang="en-US" smtClean="0"/>
          </a:p>
          <a:p>
            <a:pPr lvl="1">
              <a:buFont typeface="+mj-lt"/>
              <a:buAutoNum type="arabicPeriod" startAt="8"/>
            </a:pPr>
            <a:endParaRPr lang="en-US"/>
          </a:p>
          <a:p>
            <a:pPr lvl="1">
              <a:buFont typeface="+mj-lt"/>
              <a:buAutoNum type="arabicPeriod" startAt="8"/>
            </a:pPr>
            <a:endParaRPr lang="en-US" smtClean="0"/>
          </a:p>
          <a:p>
            <a:pPr lvl="1">
              <a:buFont typeface="+mj-lt"/>
              <a:buAutoNum type="arabicPeriod" startAt="8"/>
            </a:pPr>
            <a:endParaRPr lang="en-US"/>
          </a:p>
          <a:p>
            <a:pPr lvl="1">
              <a:buFont typeface="+mj-lt"/>
              <a:buAutoNum type="arabicPeriod" startAt="8"/>
            </a:pPr>
            <a:endParaRPr lang="en-US" smtClean="0"/>
          </a:p>
          <a:p>
            <a:pPr lvl="1">
              <a:buFont typeface="+mj-lt"/>
              <a:buAutoNum type="arabicPeriod" startAt="8"/>
            </a:pPr>
            <a:endParaRPr lang="en-US"/>
          </a:p>
          <a:p>
            <a:pPr marL="712788" lvl="1" indent="-357188">
              <a:buFont typeface="+mj-lt"/>
              <a:buAutoNum type="arabicPeriod" startAt="9"/>
            </a:pPr>
            <a:r>
              <a:rPr lang="en-US" smtClean="0"/>
              <a:t>Definir </a:t>
            </a:r>
            <a:r>
              <a:rPr lang="en-US"/>
              <a:t>responsabilidades e </a:t>
            </a:r>
            <a:r>
              <a:rPr lang="en-US" smtClean="0"/>
              <a:t>recompensas;</a:t>
            </a:r>
          </a:p>
          <a:p>
            <a:pPr marL="712788" lvl="1" indent="-357188">
              <a:buFont typeface="+mj-lt"/>
              <a:buAutoNum type="arabicPeriod" startAt="9"/>
            </a:pPr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Acompanhar resultados – custo X benefício das ações e projetos.</a:t>
            </a:r>
            <a:endParaRPr lang="en-US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496520" y="2555598"/>
            <a:ext cx="6840950" cy="2817672"/>
            <a:chOff x="1568530" y="2276840"/>
            <a:chExt cx="6840950" cy="2817672"/>
          </a:xfrm>
        </p:grpSpPr>
        <p:graphicFrame>
          <p:nvGraphicFramePr>
            <p:cNvPr id="4" name="Diagrama 3"/>
            <p:cNvGraphicFramePr/>
            <p:nvPr>
              <p:extLst>
                <p:ext uri="{D42A27DB-BD31-4B8C-83A1-F6EECF244321}">
                  <p14:modId xmlns:p14="http://schemas.microsoft.com/office/powerpoint/2010/main" val="2261155456"/>
                </p:ext>
              </p:extLst>
            </p:nvPr>
          </p:nvGraphicFramePr>
          <p:xfrm>
            <a:off x="2371100" y="2276840"/>
            <a:ext cx="5174260" cy="263339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Chave direita 4"/>
            <p:cNvSpPr/>
            <p:nvPr/>
          </p:nvSpPr>
          <p:spPr>
            <a:xfrm rot="5400000">
              <a:off x="4916995" y="2024805"/>
              <a:ext cx="72010" cy="5184720"/>
            </a:xfrm>
            <a:prstGeom prst="rightBrac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2792700" y="4725180"/>
              <a:ext cx="4322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bg1"/>
                  </a:solidFill>
                </a:rPr>
                <a:t>ANÁLISES / CENÁRIOS / PROPOSTAS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5817120" y="2744525"/>
              <a:ext cx="16210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mtClean="0">
                  <a:solidFill>
                    <a:schemeClr val="bg1"/>
                  </a:solidFill>
                </a:rPr>
                <a:t>LIDERANÇA /</a:t>
              </a:r>
            </a:p>
            <a:p>
              <a:pPr algn="ctr"/>
              <a:r>
                <a:rPr lang="en-US" smtClean="0">
                  <a:solidFill>
                    <a:schemeClr val="bg1"/>
                  </a:solidFill>
                </a:rPr>
                <a:t>DECISÃO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" name="Chave direita 7"/>
            <p:cNvSpPr/>
            <p:nvPr/>
          </p:nvSpPr>
          <p:spPr>
            <a:xfrm>
              <a:off x="5771401" y="2708900"/>
              <a:ext cx="45719" cy="718341"/>
            </a:xfrm>
            <a:prstGeom prst="rightBrac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eta em curva para a esquerda 9"/>
            <p:cNvSpPr/>
            <p:nvPr/>
          </p:nvSpPr>
          <p:spPr>
            <a:xfrm>
              <a:off x="7689380" y="2924930"/>
              <a:ext cx="720100" cy="2169582"/>
            </a:xfrm>
            <a:prstGeom prst="curvedLeftArrow">
              <a:avLst/>
            </a:prstGeom>
            <a:gradFill>
              <a:gsLst>
                <a:gs pos="0">
                  <a:srgbClr val="C00000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Seta em curva para a esquerda 10"/>
            <p:cNvSpPr/>
            <p:nvPr/>
          </p:nvSpPr>
          <p:spPr>
            <a:xfrm flipH="1" flipV="1">
              <a:off x="1568530" y="2924930"/>
              <a:ext cx="720100" cy="2169582"/>
            </a:xfrm>
            <a:prstGeom prst="curvedLeftArrow">
              <a:avLst/>
            </a:prstGeom>
            <a:gradFill>
              <a:gsLst>
                <a:gs pos="0">
                  <a:srgbClr val="C00000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832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000">
        <p:fade/>
      </p:transition>
    </mc:Choice>
    <mc:Fallback xmlns="">
      <p:transition spd="med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Roteiro </a:t>
            </a:r>
            <a:r>
              <a:rPr lang="pt-BR" dirty="0" smtClean="0"/>
              <a:t>clássico</a:t>
            </a:r>
            <a:r>
              <a:rPr lang="en-US" dirty="0" smtClean="0"/>
              <a:t> para o </a:t>
            </a:r>
            <a:r>
              <a:rPr lang="en-US" dirty="0" err="1" smtClean="0"/>
              <a:t>planejamento</a:t>
            </a:r>
            <a:r>
              <a:rPr lang="en-US" smtClean="0"/>
              <a:t> </a:t>
            </a:r>
            <a:r>
              <a:rPr lang="pt-BR" dirty="0" smtClean="0"/>
              <a:t>estratégico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Cinco </a:t>
            </a:r>
            <a:r>
              <a:rPr lang="pt-BR" dirty="0" smtClean="0"/>
              <a:t>são</a:t>
            </a:r>
            <a:r>
              <a:rPr lang="en-US" dirty="0" smtClean="0"/>
              <a:t> os </a:t>
            </a:r>
            <a:r>
              <a:rPr lang="en-US" dirty="0" err="1" smtClean="0"/>
              <a:t>passos</a:t>
            </a:r>
            <a:r>
              <a:rPr lang="en-US" dirty="0" smtClean="0"/>
              <a:t> para o </a:t>
            </a:r>
            <a:r>
              <a:rPr lang="en-US" dirty="0" err="1" smtClean="0"/>
              <a:t>planejamento</a:t>
            </a:r>
            <a:r>
              <a:rPr lang="en-US" dirty="0" smtClean="0"/>
              <a:t> </a:t>
            </a:r>
            <a:r>
              <a:rPr lang="en-US" dirty="0" err="1" smtClean="0"/>
              <a:t>estratégico</a:t>
            </a:r>
            <a:r>
              <a:rPr lang="en-US" dirty="0" smtClean="0"/>
              <a:t>: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dirty="0" err="1" smtClean="0"/>
              <a:t>Análise</a:t>
            </a:r>
            <a:r>
              <a:rPr lang="en-US" dirty="0" smtClean="0"/>
              <a:t> SWOT – </a:t>
            </a:r>
            <a:r>
              <a:rPr lang="en-US" dirty="0" err="1" smtClean="0"/>
              <a:t>discussão</a:t>
            </a:r>
            <a:r>
              <a:rPr lang="en-US" dirty="0" smtClean="0"/>
              <a:t> dos </a:t>
            </a:r>
            <a:r>
              <a:rPr lang="en-US" dirty="0" err="1" smtClean="0"/>
              <a:t>pontos</a:t>
            </a:r>
            <a:r>
              <a:rPr lang="en-US" dirty="0" smtClean="0"/>
              <a:t> fortes e </a:t>
            </a:r>
            <a:r>
              <a:rPr lang="en-US" dirty="0" err="1" smtClean="0"/>
              <a:t>fracos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da</a:t>
            </a:r>
            <a:r>
              <a:rPr lang="en-US" dirty="0" smtClean="0"/>
              <a:t> </a:t>
            </a:r>
            <a:r>
              <a:rPr lang="en-US" dirty="0" err="1" smtClean="0"/>
              <a:t>organização</a:t>
            </a:r>
            <a:r>
              <a:rPr lang="en-US" dirty="0" smtClean="0"/>
              <a:t>, </a:t>
            </a:r>
            <a:r>
              <a:rPr lang="en-US" dirty="0" err="1" smtClean="0"/>
              <a:t>oportunidades</a:t>
            </a:r>
            <a:r>
              <a:rPr lang="en-US" dirty="0" smtClean="0"/>
              <a:t> e </a:t>
            </a:r>
            <a:r>
              <a:rPr lang="en-US" dirty="0" err="1" smtClean="0"/>
              <a:t>ameaças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para a</a:t>
            </a:r>
            <a:r>
              <a:rPr lang="en-US" dirty="0" smtClean="0"/>
              <a:t> </a:t>
            </a:r>
            <a:r>
              <a:rPr lang="en-US" dirty="0" err="1" smtClean="0"/>
              <a:t>organização</a:t>
            </a:r>
            <a:r>
              <a:rPr lang="en-US" dirty="0" smtClean="0"/>
              <a:t>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dirty="0" err="1" smtClean="0"/>
              <a:t>Estabelecimento</a:t>
            </a:r>
            <a:r>
              <a:rPr lang="en-US" dirty="0" smtClean="0"/>
              <a:t> da </a:t>
            </a:r>
            <a:r>
              <a:rPr lang="en-US" dirty="0" err="1" smtClean="0"/>
              <a:t>missão</a:t>
            </a:r>
            <a:r>
              <a:rPr lang="en-US" dirty="0" smtClean="0"/>
              <a:t>, </a:t>
            </a:r>
            <a:r>
              <a:rPr lang="en-US" dirty="0" err="1" smtClean="0"/>
              <a:t>visão</a:t>
            </a:r>
            <a:r>
              <a:rPr lang="en-US" dirty="0" smtClean="0"/>
              <a:t> e </a:t>
            </a:r>
            <a:r>
              <a:rPr lang="en-US" dirty="0" err="1" smtClean="0"/>
              <a:t>valores</a:t>
            </a:r>
            <a:r>
              <a:rPr lang="en-US" dirty="0" smtClean="0"/>
              <a:t>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dirty="0" err="1" smtClean="0"/>
              <a:t>Estabelecimento</a:t>
            </a:r>
            <a:r>
              <a:rPr lang="en-US" dirty="0" smtClean="0"/>
              <a:t> das </a:t>
            </a:r>
            <a:r>
              <a:rPr lang="en-US" dirty="0" err="1" smtClean="0"/>
              <a:t>metas</a:t>
            </a:r>
            <a:r>
              <a:rPr lang="en-US" dirty="0" smtClean="0"/>
              <a:t> e </a:t>
            </a:r>
            <a:r>
              <a:rPr lang="en-US" dirty="0" err="1" smtClean="0"/>
              <a:t>objetivos</a:t>
            </a:r>
            <a:r>
              <a:rPr lang="en-US" dirty="0" smtClean="0"/>
              <a:t> para o </a:t>
            </a:r>
            <a:r>
              <a:rPr lang="en-US" dirty="0" err="1" smtClean="0"/>
              <a:t>futuro</a:t>
            </a:r>
            <a:r>
              <a:rPr lang="en-US" dirty="0" smtClean="0"/>
              <a:t>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dirty="0" err="1" smtClean="0"/>
              <a:t>Definição</a:t>
            </a:r>
            <a:r>
              <a:rPr lang="en-US" dirty="0" smtClean="0"/>
              <a:t> das </a:t>
            </a:r>
            <a:r>
              <a:rPr lang="en-US" dirty="0" err="1" smtClean="0"/>
              <a:t>estratégias</a:t>
            </a:r>
            <a:r>
              <a:rPr lang="en-US" dirty="0" smtClean="0"/>
              <a:t>.</a:t>
            </a:r>
          </a:p>
          <a:p>
            <a:pPr marL="712788" lvl="1" indent="-357188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Plano de </a:t>
            </a:r>
            <a:r>
              <a:rPr lang="en-US" dirty="0" err="1" smtClean="0"/>
              <a:t>ação</a:t>
            </a:r>
            <a:r>
              <a:rPr lang="en-US" dirty="0" smtClean="0"/>
              <a:t> e </a:t>
            </a:r>
            <a:r>
              <a:rPr lang="en-US" dirty="0" err="1" smtClean="0"/>
              <a:t>orçamento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2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000">
        <p:fade/>
      </p:transition>
    </mc:Choice>
    <mc:Fallback xmlns="">
      <p:transition spd="med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Conclusão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000" b="0" smtClean="0"/>
              <a:t>Planejamento estratégico é importante para qualquer organização, seja ela uma indústria, um escritório de advocacia ou uma ONG. 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000" b="0" smtClean="0"/>
              <a:t>Planejamento em momentos de crise é </a:t>
            </a:r>
            <a:r>
              <a:rPr lang="en-US" sz="2000" smtClean="0">
                <a:solidFill>
                  <a:srgbClr val="FF0000"/>
                </a:solidFill>
              </a:rPr>
              <a:t>essencial</a:t>
            </a:r>
            <a:r>
              <a:rPr lang="en-US" sz="2000" b="0" smtClean="0"/>
              <a:t> para a continuidade e o sucesso das operações. Por este motivo há que se aplicar as melhores práticas no processo de definição das estratégias de modo que tal processo seja auto-financiado e que as pessoas escaladas para conduzí-lo tenham o perfil indicado para tarefa de tamanha importância.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b="0" smtClean="0"/>
              <a:t>O conjunto de crises que tanto nos assusta neste momento não pode ser visto como um obstáculo intransponível e sim como uma oportunidade que se abre para repensarmos a maneira como nos posicionamos no mercado.</a:t>
            </a:r>
            <a:endParaRPr lang="en-US" sz="2000" b="0"/>
          </a:p>
        </p:txBody>
      </p:sp>
    </p:spTree>
    <p:extLst>
      <p:ext uri="{BB962C8B-B14F-4D97-AF65-F5344CB8AC3E}">
        <p14:creationId xmlns:p14="http://schemas.microsoft.com/office/powerpoint/2010/main" val="1215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8000">
        <p:fade/>
      </p:transition>
    </mc:Choice>
    <mc:Fallback xmlns="">
      <p:transition spd="med" advTm="1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Roteiro clássico para o planejamento estratégico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Cinco são os passos para o planejamento estratégico: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Análise SWOT – discussão dos pontos fortes e fracos </a:t>
            </a:r>
            <a:r>
              <a:rPr lang="en-US" smtClean="0">
                <a:solidFill>
                  <a:srgbClr val="FF0000"/>
                </a:solidFill>
              </a:rPr>
              <a:t>da</a:t>
            </a:r>
            <a:r>
              <a:rPr lang="en-US" smtClean="0"/>
              <a:t> organização, oportunidades e ameaças </a:t>
            </a:r>
            <a:r>
              <a:rPr lang="en-US" smtClean="0">
                <a:solidFill>
                  <a:srgbClr val="FF0000"/>
                </a:solidFill>
              </a:rPr>
              <a:t>para a</a:t>
            </a:r>
            <a:r>
              <a:rPr lang="en-US" smtClean="0"/>
              <a:t> organização.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Estabelecimento da missão, visão e valores.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Estabelecimento das metas e objetivos para o futuro.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Definição das estratégias.</a:t>
            </a:r>
          </a:p>
          <a:p>
            <a:pPr marL="712788" lvl="1" indent="-357188">
              <a:spcAft>
                <a:spcPts val="1200"/>
              </a:spcAft>
              <a:buFont typeface="+mj-lt"/>
              <a:buAutoNum type="arabicPeriod"/>
            </a:pPr>
            <a:r>
              <a:rPr lang="en-US" smtClean="0"/>
              <a:t>Plano de ação e orçamento.</a:t>
            </a:r>
          </a:p>
          <a:p>
            <a:pPr marL="355600" indent="-355600">
              <a:spcAft>
                <a:spcPts val="0"/>
              </a:spcAft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é um excelente roteiro, porém há outras duas questões a serem tratadas: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o perfil e o papel do estrategista responsável pelo planejamento?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plano é economicamente viável (ele “se paga”)?</a:t>
            </a:r>
          </a:p>
        </p:txBody>
      </p:sp>
    </p:spTree>
    <p:extLst>
      <p:ext uri="{BB962C8B-B14F-4D97-AF65-F5344CB8AC3E}">
        <p14:creationId xmlns:p14="http://schemas.microsoft.com/office/powerpoint/2010/main" val="85273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Roteiro clássico para o planejamento estratégico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Cinco são os passos para o planejamento estratégico: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Análise SWOT – discussão dos pontos fortes e fracos </a:t>
            </a:r>
            <a:r>
              <a:rPr lang="en-US" smtClean="0">
                <a:solidFill>
                  <a:srgbClr val="FF0000"/>
                </a:solidFill>
              </a:rPr>
              <a:t>da</a:t>
            </a:r>
            <a:r>
              <a:rPr lang="en-US" smtClean="0"/>
              <a:t> organização, oportunidades e ameaças </a:t>
            </a:r>
            <a:r>
              <a:rPr lang="en-US" smtClean="0">
                <a:solidFill>
                  <a:srgbClr val="FF0000"/>
                </a:solidFill>
              </a:rPr>
              <a:t>para a</a:t>
            </a:r>
            <a:r>
              <a:rPr lang="en-US" smtClean="0"/>
              <a:t> organização.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Estabelecimento da missão, visão e valores.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Estabelecimento das metas e objetivos para o futuro.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/>
              <a:t>Definição das estratégias.</a:t>
            </a:r>
          </a:p>
          <a:p>
            <a:pPr marL="712788" lvl="1" indent="-357188">
              <a:spcAft>
                <a:spcPts val="1200"/>
              </a:spcAft>
              <a:buFont typeface="+mj-lt"/>
              <a:buAutoNum type="arabicPeriod"/>
            </a:pPr>
            <a:r>
              <a:rPr lang="en-US" smtClean="0"/>
              <a:t>Plano de ação e orçamento.</a:t>
            </a:r>
          </a:p>
          <a:p>
            <a:pPr marL="355600" indent="-355600">
              <a:spcAft>
                <a:spcPts val="0"/>
              </a:spcAft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é um excelente roteiro, porém há outras duas questões a serem tratadas: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o perfil e o papel do estrategista responsável pelo planejamento?</a:t>
            </a:r>
          </a:p>
          <a:p>
            <a:pPr marL="712788" lvl="1" indent="-357188">
              <a:spcAft>
                <a:spcPts val="300"/>
              </a:spcAft>
              <a:buFont typeface="+mj-lt"/>
              <a:buAutoNum type="arabicPeriod"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plano é economicamente viável (ele “se paga”)?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776420" y="5949350"/>
            <a:ext cx="8353160" cy="72010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SOBRE ESTES DOIS PONTOS QUE TRATA ESTA APRESENTAÇÃO.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072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atual imprevisibilidade do ambiente de negócios mudou a atuação e a responsabilidade dos estrategistas.</a:t>
            </a: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1352500" y="2492870"/>
            <a:ext cx="2232310" cy="288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ABORDAGEM TRADICIONAL</a:t>
            </a:r>
            <a:endParaRPr lang="en-US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52500" y="3140960"/>
            <a:ext cx="2232310" cy="3096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 dedicado à formulação e ao acompanhamento das estratégias;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Calendário anual rígido;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Envolvimento da cúpula da organização.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US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640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atual imprevisibilidade do ambiente de negócios mudou a atuação e a responsabilidade dos estrategistas.</a:t>
            </a: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1352500" y="2492870"/>
            <a:ext cx="2232310" cy="288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ABORDAGEM TRADICIONAL</a:t>
            </a:r>
            <a:endParaRPr lang="en-US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52500" y="3140960"/>
            <a:ext cx="2232310" cy="3096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Profissional dedicado à formulação e acompanhamento das estratégias;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Calendário anual rígido;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Envolvimento da cúpula da organização.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US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033150" y="2492870"/>
            <a:ext cx="2232310" cy="288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ABORDAGEM INOVADORA</a:t>
            </a:r>
            <a:endParaRPr lang="en-US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033150" y="3140960"/>
            <a:ext cx="2232310" cy="3096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Envolvimento de um grupo maior de pessoas, </a:t>
            </a:r>
            <a:r>
              <a:rPr lang="en-US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incluindo externos</a:t>
            </a: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Planejamento passa a ser um </a:t>
            </a:r>
            <a:r>
              <a:rPr lang="en-US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contínuo</a:t>
            </a: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Maior diversidade dos temas discutidos;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US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ta para a direita listrada 3"/>
          <p:cNvSpPr/>
          <p:nvPr/>
        </p:nvSpPr>
        <p:spPr>
          <a:xfrm>
            <a:off x="3944860" y="3861060"/>
            <a:ext cx="1872260" cy="1080150"/>
          </a:xfrm>
          <a:prstGeom prst="stripedRightArrow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3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Pesquisa feita com 350 estrategistas em todo o mundo</a:t>
            </a:r>
            <a:r>
              <a:rPr lang="en-US" sz="2000" baseline="30000" smtClean="0"/>
              <a:t>(*)</a:t>
            </a:r>
            <a:r>
              <a:rPr lang="en-US" sz="2000" smtClean="0"/>
              <a:t> conduziu a cinco novos perfis e treze novas facetas dos estrategistas.</a:t>
            </a:r>
            <a:endParaRPr lang="en-US" sz="2000"/>
          </a:p>
        </p:txBody>
      </p:sp>
      <p:sp>
        <p:nvSpPr>
          <p:cNvPr id="24" name="Retângulo 23"/>
          <p:cNvSpPr/>
          <p:nvPr/>
        </p:nvSpPr>
        <p:spPr>
          <a:xfrm>
            <a:off x="956065" y="221712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Executivo de vantagens competitivas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956065" y="24331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56065" y="26491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riângulo isósceles 32"/>
          <p:cNvSpPr/>
          <p:nvPr/>
        </p:nvSpPr>
        <p:spPr>
          <a:xfrm rot="5400000">
            <a:off x="3863145" y="235779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ixaDeTexto 37"/>
          <p:cNvSpPr txBox="1"/>
          <p:nvPr/>
        </p:nvSpPr>
        <p:spPr>
          <a:xfrm>
            <a:off x="4520940" y="238782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arquiteto	40% dos pesquisados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000">
        <p:fade/>
      </p:transition>
    </mc:Choice>
    <mc:Fallback xmlns="">
      <p:transition spd="med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Revendo o papel do estrategista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Pesquisa feita com 350 estrategistas em todo o mundo</a:t>
            </a:r>
            <a:r>
              <a:rPr lang="en-US" sz="2000" baseline="30000" smtClean="0"/>
              <a:t>(*)</a:t>
            </a:r>
            <a:r>
              <a:rPr lang="en-US" sz="2000" smtClean="0"/>
              <a:t> conduziu a cinco novos perfis e treze novas facetas dos estrategistas.</a:t>
            </a:r>
            <a:endParaRPr lang="en-US" sz="2000"/>
          </a:p>
        </p:txBody>
      </p:sp>
      <p:sp>
        <p:nvSpPr>
          <p:cNvPr id="24" name="Retângulo 23"/>
          <p:cNvSpPr/>
          <p:nvPr/>
        </p:nvSpPr>
        <p:spPr>
          <a:xfrm>
            <a:off x="956065" y="221712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Executivo de vantagens competitivas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956065" y="243315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956065" y="264918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Desenvolvedor de negócios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956065" y="304520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Construtor de capacidade estratégica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956065" y="3297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Desafiante de desempenho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956065" y="3549270"/>
            <a:ext cx="3024420" cy="2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Entregador de projetos</a:t>
            </a:r>
            <a:endParaRPr lang="en-US" sz="1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riângulo isósceles 32"/>
          <p:cNvSpPr/>
          <p:nvPr/>
        </p:nvSpPr>
        <p:spPr>
          <a:xfrm rot="5400000">
            <a:off x="3863145" y="235779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ângulo isósceles 33"/>
          <p:cNvSpPr/>
          <p:nvPr/>
        </p:nvSpPr>
        <p:spPr>
          <a:xfrm rot="5400000">
            <a:off x="3857760" y="3234265"/>
            <a:ext cx="684000" cy="3780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ixaDeTexto 37"/>
          <p:cNvSpPr txBox="1"/>
          <p:nvPr/>
        </p:nvSpPr>
        <p:spPr>
          <a:xfrm>
            <a:off x="4520940" y="238782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arquiteto	40% dos pesquisados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520940" y="3251948"/>
            <a:ext cx="4036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 mobilizador	20</a:t>
            </a:r>
            <a:r>
              <a:rPr lang="en-US" sz="1600">
                <a:solidFill>
                  <a:schemeClr val="bg1"/>
                </a:solidFill>
              </a:rPr>
              <a:t>% dos pesquisados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7148925" y="6510628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smtClean="0">
                <a:solidFill>
                  <a:schemeClr val="bg1"/>
                </a:solidFill>
              </a:rPr>
              <a:t>(*) MacKinsey &amp; Company – 2014, November</a:t>
            </a:r>
            <a:endParaRPr lang="en-US" sz="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5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2257</Words>
  <Application>Microsoft Office PowerPoint</Application>
  <PresentationFormat>Papel A4 (210 x 297 mm)</PresentationFormat>
  <Paragraphs>403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Design padrão</vt:lpstr>
      <vt:lpstr>Apresentação do PowerPoint</vt:lpstr>
      <vt:lpstr>Apresentação do PowerPoint</vt:lpstr>
      <vt:lpstr>Roteiro clássico para o planejamento estratégico</vt:lpstr>
      <vt:lpstr>Roteiro clássico para o planejamento estratégico</vt:lpstr>
      <vt:lpstr>Roteiro clássico para o planejamento estratégico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Revendo o papel do estrategista</vt:lpstr>
      <vt:lpstr>Planejamento “se paga”?</vt:lpstr>
      <vt:lpstr>Planejamento “se paga”?</vt:lpstr>
      <vt:lpstr>Planejamento “se paga”?</vt:lpstr>
      <vt:lpstr>Planejamento “se paga”?</vt:lpstr>
      <vt:lpstr>Planejamento “se paga”?</vt:lpstr>
      <vt:lpstr>Planejamento “se paga”?</vt:lpstr>
      <vt:lpstr>Planejamento “se paga”?</vt:lpstr>
      <vt:lpstr>Conclusão</vt:lpstr>
      <vt:lpstr>Apresentação do PowerPoint</vt:lpstr>
    </vt:vector>
  </TitlesOfParts>
  <Company>Telles Corrêa Ltda.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Corrêa Filho</dc:creator>
  <cp:lastModifiedBy>João Telles Corrêa Filho</cp:lastModifiedBy>
  <cp:revision>257</cp:revision>
  <dcterms:created xsi:type="dcterms:W3CDTF">2004-12-28T20:01:13Z</dcterms:created>
  <dcterms:modified xsi:type="dcterms:W3CDTF">2015-03-26T14:12:15Z</dcterms:modified>
</cp:coreProperties>
</file>