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43" r:id="rId2"/>
    <p:sldId id="285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361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441" r:id="rId22"/>
    <p:sldId id="371" r:id="rId23"/>
    <p:sldId id="372" r:id="rId24"/>
    <p:sldId id="373" r:id="rId25"/>
    <p:sldId id="374" r:id="rId26"/>
    <p:sldId id="375" r:id="rId27"/>
    <p:sldId id="376" r:id="rId28"/>
    <p:sldId id="377" r:id="rId29"/>
    <p:sldId id="378" r:id="rId30"/>
    <p:sldId id="379" r:id="rId31"/>
    <p:sldId id="380" r:id="rId32"/>
    <p:sldId id="381" r:id="rId33"/>
    <p:sldId id="382" r:id="rId34"/>
    <p:sldId id="383" r:id="rId35"/>
    <p:sldId id="384" r:id="rId36"/>
    <p:sldId id="385" r:id="rId37"/>
    <p:sldId id="386" r:id="rId38"/>
    <p:sldId id="387" r:id="rId39"/>
    <p:sldId id="391" r:id="rId40"/>
    <p:sldId id="392" r:id="rId41"/>
    <p:sldId id="393" r:id="rId42"/>
    <p:sldId id="394" r:id="rId43"/>
    <p:sldId id="395" r:id="rId44"/>
    <p:sldId id="396" r:id="rId45"/>
    <p:sldId id="397" r:id="rId46"/>
    <p:sldId id="398" r:id="rId47"/>
    <p:sldId id="399" r:id="rId48"/>
    <p:sldId id="400" r:id="rId49"/>
    <p:sldId id="401" r:id="rId50"/>
    <p:sldId id="418" r:id="rId51"/>
    <p:sldId id="402" r:id="rId52"/>
    <p:sldId id="403" r:id="rId53"/>
    <p:sldId id="404" r:id="rId54"/>
    <p:sldId id="405" r:id="rId55"/>
    <p:sldId id="406" r:id="rId56"/>
    <p:sldId id="407" r:id="rId57"/>
    <p:sldId id="408" r:id="rId58"/>
    <p:sldId id="409" r:id="rId59"/>
    <p:sldId id="410" r:id="rId60"/>
    <p:sldId id="411" r:id="rId61"/>
    <p:sldId id="442" r:id="rId62"/>
    <p:sldId id="412" r:id="rId63"/>
    <p:sldId id="413" r:id="rId64"/>
    <p:sldId id="414" r:id="rId65"/>
    <p:sldId id="415" r:id="rId66"/>
    <p:sldId id="416" r:id="rId67"/>
    <p:sldId id="417" r:id="rId68"/>
    <p:sldId id="419" r:id="rId69"/>
    <p:sldId id="420" r:id="rId70"/>
    <p:sldId id="421" r:id="rId71"/>
    <p:sldId id="422" r:id="rId72"/>
    <p:sldId id="423" r:id="rId73"/>
    <p:sldId id="424" r:id="rId74"/>
    <p:sldId id="425" r:id="rId75"/>
    <p:sldId id="426" r:id="rId76"/>
    <p:sldId id="427" r:id="rId77"/>
    <p:sldId id="428" r:id="rId78"/>
    <p:sldId id="429" r:id="rId79"/>
    <p:sldId id="430" r:id="rId80"/>
    <p:sldId id="431" r:id="rId81"/>
    <p:sldId id="432" r:id="rId82"/>
    <p:sldId id="433" r:id="rId83"/>
    <p:sldId id="434" r:id="rId84"/>
    <p:sldId id="435" r:id="rId85"/>
    <p:sldId id="436" r:id="rId86"/>
    <p:sldId id="437" r:id="rId87"/>
    <p:sldId id="439" r:id="rId88"/>
    <p:sldId id="440" r:id="rId89"/>
    <p:sldId id="340" r:id="rId90"/>
    <p:sldId id="444" r:id="rId91"/>
  </p:sldIdLst>
  <p:sldSz cx="9144000" cy="6858000" type="screen4x3"/>
  <p:notesSz cx="6858000" cy="954405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vgWwmmc/IIPdumrry5SjrQ==" hashData="AvDkty0RLdaiXIzNqLmJIJCnEus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accent2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6049"/>
    <a:srgbClr val="FF572F"/>
    <a:srgbClr val="FF3300"/>
    <a:srgbClr val="AFDDCA"/>
    <a:srgbClr val="D9EFE6"/>
    <a:srgbClr val="3FCDFF"/>
    <a:srgbClr val="FF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51" autoAdjust="0"/>
    <p:restoredTop sz="94660"/>
  </p:normalViewPr>
  <p:slideViewPr>
    <p:cSldViewPr>
      <p:cViewPr>
        <p:scale>
          <a:sx n="66" d="100"/>
          <a:sy n="66" d="100"/>
        </p:scale>
        <p:origin x="-1026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0" y="1644"/>
            <a:ext cx="9169126" cy="6856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0" y="1644"/>
            <a:ext cx="9169126" cy="6856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0" y="1644"/>
            <a:ext cx="9169126" cy="6856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9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 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Click="0"/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just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just" rtl="0" fontAlgn="base">
        <a:spcBef>
          <a:spcPct val="20000"/>
        </a:spcBef>
        <a:spcAft>
          <a:spcPct val="0"/>
        </a:spcAft>
        <a:buChar char="–"/>
        <a:defRPr sz="2600" b="1">
          <a:solidFill>
            <a:schemeClr val="bg1"/>
          </a:solidFill>
          <a:latin typeface="+mn-lt"/>
        </a:defRPr>
      </a:lvl2pPr>
      <a:lvl3pPr marL="1143000" indent="-228600" algn="just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</a:defRPr>
      </a:lvl3pPr>
      <a:lvl4pPr marL="1600200" indent="-228600" algn="just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bg1"/>
          </a:solidFill>
          <a:latin typeface="+mn-lt"/>
        </a:defRPr>
      </a:lvl4pPr>
      <a:lvl5pPr marL="20574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C:\Users\Pi e John\Documents\João\Formulários\JT_site.apresenta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370" y="-24"/>
            <a:ext cx="9178403" cy="68580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28923735"/>
      </p:ext>
    </p:extLst>
  </p:cSld>
  <p:clrMapOvr>
    <a:masterClrMapping/>
  </p:clrMapOvr>
  <p:transition spd="med" advTm="2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Sobre eficácia empresarial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080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Para medir o lucro – ou retorno dos investimentos ... </a:t>
            </a:r>
          </a:p>
        </p:txBody>
      </p:sp>
      <p:sp>
        <p:nvSpPr>
          <p:cNvPr id="304132" name="Rectangle 4"/>
          <p:cNvSpPr>
            <a:spLocks noChangeArrowheads="1"/>
          </p:cNvSpPr>
          <p:nvPr/>
        </p:nvSpPr>
        <p:spPr bwMode="auto">
          <a:xfrm>
            <a:off x="2195513" y="2781300"/>
            <a:ext cx="4608512" cy="792163"/>
          </a:xfrm>
          <a:prstGeom prst="rect">
            <a:avLst/>
          </a:prstGeom>
          <a:gradFill rotWithShape="1">
            <a:gsLst>
              <a:gs pos="0">
                <a:srgbClr val="3FADB5">
                  <a:alpha val="83000"/>
                </a:srgbClr>
              </a:gs>
              <a:gs pos="100000">
                <a:srgbClr val="3FADB5">
                  <a:gamma/>
                  <a:shade val="46275"/>
                  <a:invGamma/>
                  <a:alpha val="84000"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LUCRO COMO MEDIDA DA EFICÁCIA</a:t>
            </a:r>
          </a:p>
        </p:txBody>
      </p:sp>
      <p:sp>
        <p:nvSpPr>
          <p:cNvPr id="304133" name="Rectangle 5"/>
          <p:cNvSpPr>
            <a:spLocks noChangeArrowheads="1"/>
          </p:cNvSpPr>
          <p:nvPr/>
        </p:nvSpPr>
        <p:spPr bwMode="auto">
          <a:xfrm>
            <a:off x="2195513" y="4005263"/>
            <a:ext cx="4608512" cy="792162"/>
          </a:xfrm>
          <a:prstGeom prst="rect">
            <a:avLst/>
          </a:prstGeom>
          <a:gradFill rotWithShape="1">
            <a:gsLst>
              <a:gs pos="0">
                <a:srgbClr val="7BCB90">
                  <a:alpha val="81000"/>
                </a:srgbClr>
              </a:gs>
              <a:gs pos="100000">
                <a:srgbClr val="7BCB90">
                  <a:gamma/>
                  <a:shade val="46275"/>
                  <a:invGamma/>
                  <a:alpha val="78999"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PLANEJAMENTO E CONTROLE COM FOCO NOS RESULTADOS</a:t>
            </a:r>
          </a:p>
        </p:txBody>
      </p:sp>
      <p:sp>
        <p:nvSpPr>
          <p:cNvPr id="304134" name="Rectangle 6"/>
          <p:cNvSpPr>
            <a:spLocks noChangeArrowheads="1"/>
          </p:cNvSpPr>
          <p:nvPr/>
        </p:nvSpPr>
        <p:spPr bwMode="auto">
          <a:xfrm>
            <a:off x="2195513" y="5229225"/>
            <a:ext cx="4608512" cy="792163"/>
          </a:xfrm>
          <a:prstGeom prst="rect">
            <a:avLst/>
          </a:prstGeom>
          <a:gradFill rotWithShape="1">
            <a:gsLst>
              <a:gs pos="0">
                <a:srgbClr val="E6D9AA">
                  <a:alpha val="78999"/>
                </a:srgbClr>
              </a:gs>
              <a:gs pos="100000">
                <a:srgbClr val="E6D9AA">
                  <a:gamma/>
                  <a:shade val="46275"/>
                  <a:invGamma/>
                  <a:alpha val="78999"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DETERMINAÇÃO E INCREMENTO DO VALOR DO ESCRITÓRIO</a:t>
            </a:r>
          </a:p>
        </p:txBody>
      </p:sp>
      <p:sp>
        <p:nvSpPr>
          <p:cNvPr id="304135" name="Line 7"/>
          <p:cNvSpPr>
            <a:spLocks noChangeShapeType="1"/>
          </p:cNvSpPr>
          <p:nvPr/>
        </p:nvSpPr>
        <p:spPr bwMode="auto">
          <a:xfrm>
            <a:off x="4572000" y="3573463"/>
            <a:ext cx="0" cy="4318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4136" name="Line 8"/>
          <p:cNvSpPr>
            <a:spLocks noChangeShapeType="1"/>
          </p:cNvSpPr>
          <p:nvPr/>
        </p:nvSpPr>
        <p:spPr bwMode="auto">
          <a:xfrm>
            <a:off x="4572000" y="4797425"/>
            <a:ext cx="0" cy="4318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Sobre eficácia empresarial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>
                <a:solidFill>
                  <a:srgbClr val="FFCC66"/>
                </a:solidFill>
              </a:rPr>
              <a:t>Assim, o Escritório somente poderá cumprir sua missão junto à comunidade se obtiver resultados compensadores para aqueles que investiram em sua formação.</a:t>
            </a:r>
          </a:p>
          <a:p>
            <a:pPr marL="0" indent="0">
              <a:buFont typeface="Wingdings" pitchFamily="2" charset="2"/>
              <a:buNone/>
            </a:pPr>
            <a:endParaRPr lang="pt-BR" sz="1800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Sobre eficácia empresarial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Assim, o Escritório somente poderá cumprir sua missão junto à comunidade se obtiver resultados compensadores para aqueles que investiram em sua formação.</a:t>
            </a:r>
          </a:p>
          <a:p>
            <a:pPr marL="0" indent="0">
              <a:buFont typeface="Wingdings" pitchFamily="2" charset="2"/>
              <a:buNone/>
            </a:pPr>
            <a:endParaRPr lang="pt-BR"/>
          </a:p>
          <a:p>
            <a:pPr marL="0" indent="0">
              <a:buFont typeface="Wingdings" pitchFamily="2" charset="2"/>
              <a:buNone/>
            </a:pPr>
            <a:r>
              <a:rPr lang="pt-BR">
                <a:solidFill>
                  <a:srgbClr val="FFCC66"/>
                </a:solidFill>
              </a:rPr>
              <a:t>Isso quer dizer que, em última instância, todas as ações dos gestores deverão ser voltadas à criação de valor para os Sócios.</a:t>
            </a:r>
          </a:p>
          <a:p>
            <a:pPr marL="906463" lvl="1">
              <a:buFont typeface="Wingdings" pitchFamily="2" charset="2"/>
              <a:buChar char="ü"/>
            </a:pPr>
            <a:endParaRPr lang="pt-BR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processo de gestão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>
                <a:solidFill>
                  <a:srgbClr val="FFCC66"/>
                </a:solidFill>
              </a:rPr>
              <a:t>Conseqüentemente, a atividade dos gestores passa a ser um conjunto de processos voltados à maximização dos resultados.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processo de gestão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129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Conseqüentemente, a atividade dos gestores passa a ser um conjunto de processos voltados à maximização dos resultados.</a:t>
            </a:r>
          </a:p>
        </p:txBody>
      </p:sp>
      <p:sp>
        <p:nvSpPr>
          <p:cNvPr id="310276" name="Rectangle 4"/>
          <p:cNvSpPr>
            <a:spLocks noChangeArrowheads="1"/>
          </p:cNvSpPr>
          <p:nvPr/>
        </p:nvSpPr>
        <p:spPr bwMode="auto">
          <a:xfrm>
            <a:off x="941388" y="3754438"/>
            <a:ext cx="2089150" cy="792162"/>
          </a:xfrm>
          <a:prstGeom prst="rect">
            <a:avLst/>
          </a:prstGeom>
          <a:gradFill rotWithShape="1">
            <a:gsLst>
              <a:gs pos="0">
                <a:srgbClr val="FFFF99">
                  <a:alpha val="89999"/>
                </a:srgbClr>
              </a:gs>
              <a:gs pos="100000">
                <a:srgbClr val="FFFF99">
                  <a:gamma/>
                  <a:shade val="46275"/>
                  <a:invGamma/>
                  <a:alpha val="89999"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b="1">
                <a:solidFill>
                  <a:srgbClr val="001F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PLANEJAMENTO ESTRATÉGICO</a:t>
            </a:r>
          </a:p>
        </p:txBody>
      </p:sp>
      <p:sp>
        <p:nvSpPr>
          <p:cNvPr id="310277" name="Text Box 5"/>
          <p:cNvSpPr txBox="1">
            <a:spLocks noChangeArrowheads="1"/>
          </p:cNvSpPr>
          <p:nvPr/>
        </p:nvSpPr>
        <p:spPr bwMode="auto">
          <a:xfrm>
            <a:off x="863600" y="4578350"/>
            <a:ext cx="2093913" cy="13716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Definir:</a:t>
            </a:r>
          </a:p>
          <a:p>
            <a:pPr marL="363538" lvl="1" indent="-184150" algn="l">
              <a:buFontTx/>
              <a:buChar char="•"/>
            </a:pPr>
            <a:r>
              <a:rPr lang="pt-BR" sz="2000" b="1">
                <a:solidFill>
                  <a:srgbClr val="FFFF99"/>
                </a:solidFill>
                <a:latin typeface="Garamond" pitchFamily="18" charset="0"/>
              </a:rPr>
              <a:t>Objetivos</a:t>
            </a:r>
          </a:p>
          <a:p>
            <a:pPr marL="363538" lvl="1" indent="-184150" algn="l">
              <a:buFontTx/>
              <a:buChar char="•"/>
            </a:pPr>
            <a:r>
              <a:rPr lang="pt-BR" sz="2000" b="1">
                <a:solidFill>
                  <a:srgbClr val="FFFF99"/>
                </a:solidFill>
                <a:latin typeface="Garamond" pitchFamily="18" charset="0"/>
              </a:rPr>
              <a:t>Políticas</a:t>
            </a:r>
          </a:p>
          <a:p>
            <a:pPr marL="363538" lvl="1" indent="-184150" algn="l">
              <a:buFontTx/>
              <a:buChar char="•"/>
            </a:pPr>
            <a:r>
              <a:rPr lang="pt-BR" sz="2000" b="1">
                <a:solidFill>
                  <a:srgbClr val="FFFF99"/>
                </a:solidFill>
                <a:latin typeface="Garamond" pitchFamily="18" charset="0"/>
              </a:rPr>
              <a:t>Diretrizes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processo de gestão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129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Conseqüentemente, a atividade dos gestores passa a ser um conjunto de processos voltados à maximização dos resultados.</a:t>
            </a:r>
          </a:p>
        </p:txBody>
      </p:sp>
      <p:sp>
        <p:nvSpPr>
          <p:cNvPr id="311300" name="Rectangle 4"/>
          <p:cNvSpPr>
            <a:spLocks noChangeArrowheads="1"/>
          </p:cNvSpPr>
          <p:nvPr/>
        </p:nvSpPr>
        <p:spPr bwMode="auto">
          <a:xfrm>
            <a:off x="941388" y="3754438"/>
            <a:ext cx="2089150" cy="792162"/>
          </a:xfrm>
          <a:prstGeom prst="rect">
            <a:avLst/>
          </a:prstGeom>
          <a:gradFill rotWithShape="1">
            <a:gsLst>
              <a:gs pos="0">
                <a:srgbClr val="FFFF99">
                  <a:alpha val="89999"/>
                </a:srgbClr>
              </a:gs>
              <a:gs pos="100000">
                <a:srgbClr val="FFFF99">
                  <a:gamma/>
                  <a:shade val="46275"/>
                  <a:invGamma/>
                  <a:alpha val="89999"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b="1">
                <a:solidFill>
                  <a:srgbClr val="001F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PLANEJAMENTO ESTRATÉGICO</a:t>
            </a:r>
          </a:p>
        </p:txBody>
      </p:sp>
      <p:sp>
        <p:nvSpPr>
          <p:cNvPr id="311301" name="Text Box 5"/>
          <p:cNvSpPr txBox="1">
            <a:spLocks noChangeArrowheads="1"/>
          </p:cNvSpPr>
          <p:nvPr/>
        </p:nvSpPr>
        <p:spPr bwMode="auto">
          <a:xfrm>
            <a:off x="863600" y="4578350"/>
            <a:ext cx="2093913" cy="13716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Definir:</a:t>
            </a:r>
          </a:p>
          <a:p>
            <a:pPr marL="363538" lvl="1" indent="-184150" algn="l">
              <a:buFontTx/>
              <a:buChar char="•"/>
            </a:pPr>
            <a:r>
              <a:rPr lang="pt-BR" sz="2000" b="1">
                <a:solidFill>
                  <a:srgbClr val="FFFF99"/>
                </a:solidFill>
                <a:latin typeface="Garamond" pitchFamily="18" charset="0"/>
              </a:rPr>
              <a:t>Objetivos</a:t>
            </a:r>
          </a:p>
          <a:p>
            <a:pPr marL="363538" lvl="1" indent="-184150" algn="l">
              <a:buFontTx/>
              <a:buChar char="•"/>
            </a:pPr>
            <a:r>
              <a:rPr lang="pt-BR" sz="2000" b="1">
                <a:solidFill>
                  <a:srgbClr val="FFFF99"/>
                </a:solidFill>
                <a:latin typeface="Garamond" pitchFamily="18" charset="0"/>
              </a:rPr>
              <a:t>Políticas</a:t>
            </a:r>
          </a:p>
          <a:p>
            <a:pPr marL="363538" lvl="1" indent="-184150" algn="l">
              <a:buFontTx/>
              <a:buChar char="•"/>
            </a:pPr>
            <a:r>
              <a:rPr lang="pt-BR" sz="2000" b="1">
                <a:solidFill>
                  <a:srgbClr val="FFFF99"/>
                </a:solidFill>
                <a:latin typeface="Garamond" pitchFamily="18" charset="0"/>
              </a:rPr>
              <a:t>Diretrizes</a:t>
            </a:r>
          </a:p>
        </p:txBody>
      </p:sp>
      <p:sp>
        <p:nvSpPr>
          <p:cNvPr id="311302" name="Rectangle 6"/>
          <p:cNvSpPr>
            <a:spLocks noChangeArrowheads="1"/>
          </p:cNvSpPr>
          <p:nvPr/>
        </p:nvSpPr>
        <p:spPr bwMode="auto">
          <a:xfrm>
            <a:off x="3533775" y="3754438"/>
            <a:ext cx="2089150" cy="792162"/>
          </a:xfrm>
          <a:prstGeom prst="rect">
            <a:avLst/>
          </a:prstGeom>
          <a:gradFill rotWithShape="1">
            <a:gsLst>
              <a:gs pos="0">
                <a:srgbClr val="95DCFF">
                  <a:alpha val="89999"/>
                </a:srgbClr>
              </a:gs>
              <a:gs pos="100000">
                <a:srgbClr val="95DCFF">
                  <a:gamma/>
                  <a:shade val="46275"/>
                  <a:invGamma/>
                  <a:alpha val="89999"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b="1">
                <a:solidFill>
                  <a:srgbClr val="001F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PLANEJAMENTO OPERACIONAL</a:t>
            </a:r>
          </a:p>
        </p:txBody>
      </p:sp>
      <p:sp>
        <p:nvSpPr>
          <p:cNvPr id="311303" name="Text Box 7"/>
          <p:cNvSpPr txBox="1">
            <a:spLocks noChangeArrowheads="1"/>
          </p:cNvSpPr>
          <p:nvPr/>
        </p:nvSpPr>
        <p:spPr bwMode="auto">
          <a:xfrm>
            <a:off x="3455988" y="4572000"/>
            <a:ext cx="2093912" cy="10668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2400" b="1">
                <a:solidFill>
                  <a:srgbClr val="95DCFF"/>
                </a:solidFill>
                <a:latin typeface="Garamond" pitchFamily="18" charset="0"/>
              </a:rPr>
              <a:t>Definir:</a:t>
            </a:r>
          </a:p>
          <a:p>
            <a:pPr marL="363538" lvl="1" indent="-184150" algn="l">
              <a:buFontTx/>
              <a:buChar char="•"/>
            </a:pPr>
            <a:r>
              <a:rPr lang="pt-BR" sz="2000" b="1">
                <a:solidFill>
                  <a:srgbClr val="95DCFF"/>
                </a:solidFill>
                <a:latin typeface="Garamond" pitchFamily="18" charset="0"/>
              </a:rPr>
              <a:t>Ações</a:t>
            </a:r>
          </a:p>
          <a:p>
            <a:pPr marL="363538" lvl="1" indent="-184150" algn="l">
              <a:buFontTx/>
              <a:buChar char="•"/>
            </a:pPr>
            <a:r>
              <a:rPr lang="pt-BR" sz="2000" b="1">
                <a:solidFill>
                  <a:srgbClr val="95DCFF"/>
                </a:solidFill>
                <a:latin typeface="Garamond" pitchFamily="18" charset="0"/>
              </a:rPr>
              <a:t>Metas</a:t>
            </a:r>
          </a:p>
        </p:txBody>
      </p:sp>
      <p:sp>
        <p:nvSpPr>
          <p:cNvPr id="311304" name="Line 8"/>
          <p:cNvSpPr>
            <a:spLocks noChangeShapeType="1"/>
          </p:cNvSpPr>
          <p:nvPr/>
        </p:nvSpPr>
        <p:spPr bwMode="auto">
          <a:xfrm>
            <a:off x="3030538" y="4113213"/>
            <a:ext cx="503237" cy="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processo de gestão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129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Conseqüentemente, a atividade dos gestores passa a ser um conjunto de processos voltados à maximização dos resultados.</a:t>
            </a:r>
          </a:p>
        </p:txBody>
      </p:sp>
      <p:sp>
        <p:nvSpPr>
          <p:cNvPr id="312324" name="Rectangle 4"/>
          <p:cNvSpPr>
            <a:spLocks noChangeArrowheads="1"/>
          </p:cNvSpPr>
          <p:nvPr/>
        </p:nvSpPr>
        <p:spPr bwMode="auto">
          <a:xfrm>
            <a:off x="941388" y="3754438"/>
            <a:ext cx="2089150" cy="792162"/>
          </a:xfrm>
          <a:prstGeom prst="rect">
            <a:avLst/>
          </a:prstGeom>
          <a:gradFill rotWithShape="1">
            <a:gsLst>
              <a:gs pos="0">
                <a:srgbClr val="FFFF99">
                  <a:alpha val="89999"/>
                </a:srgbClr>
              </a:gs>
              <a:gs pos="100000">
                <a:srgbClr val="FFFF99">
                  <a:gamma/>
                  <a:shade val="46275"/>
                  <a:invGamma/>
                  <a:alpha val="89999"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b="1">
                <a:solidFill>
                  <a:srgbClr val="001F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PLANEJAMENTO ESTRATÉGICO</a:t>
            </a:r>
          </a:p>
        </p:txBody>
      </p:sp>
      <p:sp>
        <p:nvSpPr>
          <p:cNvPr id="312325" name="Text Box 5"/>
          <p:cNvSpPr txBox="1">
            <a:spLocks noChangeArrowheads="1"/>
          </p:cNvSpPr>
          <p:nvPr/>
        </p:nvSpPr>
        <p:spPr bwMode="auto">
          <a:xfrm>
            <a:off x="863600" y="4578350"/>
            <a:ext cx="2093913" cy="13716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Definir:</a:t>
            </a:r>
          </a:p>
          <a:p>
            <a:pPr marL="363538" lvl="1" indent="-184150" algn="l">
              <a:buFontTx/>
              <a:buChar char="•"/>
            </a:pPr>
            <a:r>
              <a:rPr lang="pt-BR" sz="2000" b="1">
                <a:solidFill>
                  <a:srgbClr val="FFFF99"/>
                </a:solidFill>
                <a:latin typeface="Garamond" pitchFamily="18" charset="0"/>
              </a:rPr>
              <a:t>Objetivos</a:t>
            </a:r>
          </a:p>
          <a:p>
            <a:pPr marL="363538" lvl="1" indent="-184150" algn="l">
              <a:buFontTx/>
              <a:buChar char="•"/>
            </a:pPr>
            <a:r>
              <a:rPr lang="pt-BR" sz="2000" b="1">
                <a:solidFill>
                  <a:srgbClr val="FFFF99"/>
                </a:solidFill>
                <a:latin typeface="Garamond" pitchFamily="18" charset="0"/>
              </a:rPr>
              <a:t>Políticas</a:t>
            </a:r>
          </a:p>
          <a:p>
            <a:pPr marL="363538" lvl="1" indent="-184150" algn="l">
              <a:buFontTx/>
              <a:buChar char="•"/>
            </a:pPr>
            <a:r>
              <a:rPr lang="pt-BR" sz="2000" b="1">
                <a:solidFill>
                  <a:srgbClr val="FFFF99"/>
                </a:solidFill>
                <a:latin typeface="Garamond" pitchFamily="18" charset="0"/>
              </a:rPr>
              <a:t>Diretrizes</a:t>
            </a:r>
          </a:p>
        </p:txBody>
      </p:sp>
      <p:sp>
        <p:nvSpPr>
          <p:cNvPr id="312326" name="Rectangle 6"/>
          <p:cNvSpPr>
            <a:spLocks noChangeArrowheads="1"/>
          </p:cNvSpPr>
          <p:nvPr/>
        </p:nvSpPr>
        <p:spPr bwMode="auto">
          <a:xfrm>
            <a:off x="3533775" y="3754438"/>
            <a:ext cx="2089150" cy="792162"/>
          </a:xfrm>
          <a:prstGeom prst="rect">
            <a:avLst/>
          </a:prstGeom>
          <a:gradFill rotWithShape="1">
            <a:gsLst>
              <a:gs pos="0">
                <a:srgbClr val="95DCFF">
                  <a:alpha val="89999"/>
                </a:srgbClr>
              </a:gs>
              <a:gs pos="100000">
                <a:srgbClr val="95DCFF">
                  <a:gamma/>
                  <a:shade val="46275"/>
                  <a:invGamma/>
                  <a:alpha val="89999"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b="1">
                <a:solidFill>
                  <a:srgbClr val="001F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PLANEJAMENTO OPERACIONAL</a:t>
            </a:r>
          </a:p>
        </p:txBody>
      </p:sp>
      <p:sp>
        <p:nvSpPr>
          <p:cNvPr id="312327" name="Text Box 7"/>
          <p:cNvSpPr txBox="1">
            <a:spLocks noChangeArrowheads="1"/>
          </p:cNvSpPr>
          <p:nvPr/>
        </p:nvSpPr>
        <p:spPr bwMode="auto">
          <a:xfrm>
            <a:off x="3455988" y="4572000"/>
            <a:ext cx="2093912" cy="10668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2400" b="1">
                <a:solidFill>
                  <a:srgbClr val="95DCFF"/>
                </a:solidFill>
                <a:latin typeface="Garamond" pitchFamily="18" charset="0"/>
              </a:rPr>
              <a:t>Definir:</a:t>
            </a:r>
          </a:p>
          <a:p>
            <a:pPr marL="363538" lvl="1" indent="-184150" algn="l">
              <a:buFontTx/>
              <a:buChar char="•"/>
            </a:pPr>
            <a:r>
              <a:rPr lang="pt-BR" sz="2000" b="1">
                <a:solidFill>
                  <a:srgbClr val="95DCFF"/>
                </a:solidFill>
                <a:latin typeface="Garamond" pitchFamily="18" charset="0"/>
              </a:rPr>
              <a:t>Ações</a:t>
            </a:r>
          </a:p>
          <a:p>
            <a:pPr marL="363538" lvl="1" indent="-184150" algn="l">
              <a:buFontTx/>
              <a:buChar char="•"/>
            </a:pPr>
            <a:r>
              <a:rPr lang="pt-BR" sz="2000" b="1">
                <a:solidFill>
                  <a:srgbClr val="95DCFF"/>
                </a:solidFill>
                <a:latin typeface="Garamond" pitchFamily="18" charset="0"/>
              </a:rPr>
              <a:t>Metas</a:t>
            </a:r>
          </a:p>
        </p:txBody>
      </p:sp>
      <p:sp>
        <p:nvSpPr>
          <p:cNvPr id="312328" name="Line 8"/>
          <p:cNvSpPr>
            <a:spLocks noChangeShapeType="1"/>
          </p:cNvSpPr>
          <p:nvPr/>
        </p:nvSpPr>
        <p:spPr bwMode="auto">
          <a:xfrm>
            <a:off x="3030538" y="4113213"/>
            <a:ext cx="503237" cy="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12329" name="Rectangle 9"/>
          <p:cNvSpPr>
            <a:spLocks noChangeArrowheads="1"/>
          </p:cNvSpPr>
          <p:nvPr/>
        </p:nvSpPr>
        <p:spPr bwMode="auto">
          <a:xfrm>
            <a:off x="6126163" y="3754438"/>
            <a:ext cx="2089150" cy="792162"/>
          </a:xfrm>
          <a:prstGeom prst="rect">
            <a:avLst/>
          </a:prstGeom>
          <a:gradFill rotWithShape="1">
            <a:gsLst>
              <a:gs pos="0">
                <a:srgbClr val="FFCC99">
                  <a:alpha val="89999"/>
                </a:srgbClr>
              </a:gs>
              <a:gs pos="100000">
                <a:srgbClr val="FFCC99">
                  <a:gamma/>
                  <a:shade val="46275"/>
                  <a:invGamma/>
                  <a:alpha val="89999"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b="1">
                <a:solidFill>
                  <a:srgbClr val="001F3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EXECUÇÃO E CONTROLE</a:t>
            </a:r>
          </a:p>
        </p:txBody>
      </p:sp>
      <p:sp>
        <p:nvSpPr>
          <p:cNvPr id="312330" name="Text Box 10"/>
          <p:cNvSpPr txBox="1">
            <a:spLocks noChangeArrowheads="1"/>
          </p:cNvSpPr>
          <p:nvPr/>
        </p:nvSpPr>
        <p:spPr bwMode="auto">
          <a:xfrm>
            <a:off x="6048375" y="4572000"/>
            <a:ext cx="2093913" cy="10668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pt-BR" sz="2400" b="1">
                <a:solidFill>
                  <a:srgbClr val="FFCC99"/>
                </a:solidFill>
                <a:latin typeface="Garamond" pitchFamily="18" charset="0"/>
              </a:rPr>
              <a:t>Definir:</a:t>
            </a:r>
          </a:p>
          <a:p>
            <a:pPr marL="363538" lvl="1" indent="-184150" algn="l">
              <a:buFontTx/>
              <a:buChar char="•"/>
            </a:pPr>
            <a:r>
              <a:rPr lang="pt-BR" sz="2000" b="1">
                <a:solidFill>
                  <a:srgbClr val="FFCC99"/>
                </a:solidFill>
                <a:latin typeface="Garamond" pitchFamily="18" charset="0"/>
              </a:rPr>
              <a:t>Indicadores</a:t>
            </a:r>
          </a:p>
          <a:p>
            <a:pPr marL="363538" lvl="1" indent="-184150" algn="l">
              <a:buFontTx/>
              <a:buChar char="•"/>
            </a:pPr>
            <a:r>
              <a:rPr lang="pt-BR" sz="2000" b="1">
                <a:solidFill>
                  <a:srgbClr val="FFCC99"/>
                </a:solidFill>
                <a:latin typeface="Garamond" pitchFamily="18" charset="0"/>
              </a:rPr>
              <a:t>Responsáveis</a:t>
            </a:r>
          </a:p>
        </p:txBody>
      </p:sp>
      <p:sp>
        <p:nvSpPr>
          <p:cNvPr id="312331" name="Line 11"/>
          <p:cNvSpPr>
            <a:spLocks noChangeShapeType="1"/>
          </p:cNvSpPr>
          <p:nvPr/>
        </p:nvSpPr>
        <p:spPr bwMode="auto">
          <a:xfrm>
            <a:off x="5622925" y="4113213"/>
            <a:ext cx="503238" cy="0"/>
          </a:xfrm>
          <a:prstGeom prst="line">
            <a:avLst/>
          </a:prstGeom>
          <a:noFill/>
          <a:ln w="76200">
            <a:solidFill>
              <a:srgbClr val="DDDDDD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processo de gestão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>
                <a:solidFill>
                  <a:srgbClr val="FFCC66"/>
                </a:solidFill>
              </a:rPr>
              <a:t>Para que isso possa ocorrer, várias ferramentas são necessárias. A mais importante é conhecida como SIGE – Sistema de Integrado de Gestão Empresarial.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processo de gestão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Para que isso possa ocorrer, várias ferramentas são necessárias. A mais importante é conhecida como SIGE – Sistema de Integrado de Gestão Empresarial.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>
                <a:solidFill>
                  <a:srgbClr val="FFCC66"/>
                </a:solidFill>
              </a:rPr>
              <a:t>Integra e consolida todas as informações por meio de um denominador comum: o valor financeiro ou moeda;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processo de gestão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Para que isso possa ocorrer, várias ferramentas são necessárias. A mais importante é conhecida como SIGE – Sistema de Integrado de Gestão Empresarial.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Integra e consolida todas as informações por meio de um denominador comum: o valor financeiro ou moeda;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>
                <a:solidFill>
                  <a:srgbClr val="FFCC66"/>
                </a:solidFill>
              </a:rPr>
              <a:t>Proporciona a visão horizontal (processos produtivos) e vertical (centros de responsabilidades hierárquicos).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01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6048375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pt-BR" sz="2000" b="0" dirty="0"/>
              <a:t>Escritórios de advocacia são, em sua maioria, empresas com grande capacidade de  geração de caixa. A importância de seus serviços para a sociedade faz com que haja um demanda permanente e que as atividades sejam remuneradas por preços compensadores.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pt-BR" sz="2000" b="0" dirty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pt-BR" sz="2000" b="0" dirty="0"/>
              <a:t>Então, o que explica uma rentabilidade muitas vezes abaixo do esperado e um “índice de mortalidade” elevado para as organizações deste segmento? Em ocasiões anteriores, tive a oportunidade de apresentar temas como administração de custos, investimentos em tecnologia e gestão de recursos humanos, os quais representam, em boa parte, o conjunto das práticas necessárias ao sucesso das organizações.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pt-BR" sz="2000" b="0" dirty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pt-BR" sz="2000" b="0" dirty="0"/>
              <a:t>Nesta apresentação é abordado um dos temas mais importantes para os Sócios dos Escritórios: a administração financeira. Nela serão tratados assuntos pertinentes ao planejamento e controle dos ativos e passivos da organização, vistos como ferramenta de alavancagem dos lucros.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pt-BR" sz="2000" b="0" dirty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pt-BR" sz="2000" b="0" dirty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João Telles </a:t>
            </a:r>
            <a:r>
              <a:rPr lang="pt-BR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Corrêa </a:t>
            </a:r>
            <a:r>
              <a:rPr lang="pt-BR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Filho</a:t>
            </a: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39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processo de gestão</a:t>
            </a:r>
          </a:p>
        </p:txBody>
      </p:sp>
      <p:grpSp>
        <p:nvGrpSpPr>
          <p:cNvPr id="316452" name="Group 36"/>
          <p:cNvGrpSpPr>
            <a:grpSpLocks/>
          </p:cNvGrpSpPr>
          <p:nvPr/>
        </p:nvGrpSpPr>
        <p:grpSpPr bwMode="auto">
          <a:xfrm>
            <a:off x="323850" y="1341438"/>
            <a:ext cx="8424863" cy="2592387"/>
            <a:chOff x="204" y="890"/>
            <a:chExt cx="5307" cy="1633"/>
          </a:xfrm>
        </p:grpSpPr>
        <p:grpSp>
          <p:nvGrpSpPr>
            <p:cNvPr id="316431" name="Group 15"/>
            <p:cNvGrpSpPr>
              <a:grpSpLocks/>
            </p:cNvGrpSpPr>
            <p:nvPr/>
          </p:nvGrpSpPr>
          <p:grpSpPr bwMode="auto">
            <a:xfrm>
              <a:off x="295" y="981"/>
              <a:ext cx="1360" cy="771"/>
              <a:chOff x="295" y="1162"/>
              <a:chExt cx="1360" cy="771"/>
            </a:xfrm>
          </p:grpSpPr>
          <p:sp>
            <p:nvSpPr>
              <p:cNvPr id="316421" name="Rectangle 5"/>
              <p:cNvSpPr>
                <a:spLocks noChangeArrowheads="1"/>
              </p:cNvSpPr>
              <p:nvPr/>
            </p:nvSpPr>
            <p:spPr bwMode="auto">
              <a:xfrm>
                <a:off x="295" y="1162"/>
                <a:ext cx="1360" cy="771"/>
              </a:xfrm>
              <a:prstGeom prst="rect">
                <a:avLst/>
              </a:prstGeom>
              <a:gradFill rotWithShape="1">
                <a:gsLst>
                  <a:gs pos="0">
                    <a:schemeClr val="accent1">
                      <a:alpha val="89999"/>
                    </a:schemeClr>
                  </a:gs>
                  <a:gs pos="10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</a:gsLst>
                <a:lin ang="5400000" scaled="1"/>
              </a:gradFill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r>
                  <a:rPr lang="pt-BR" b="1">
                    <a:solidFill>
                      <a:srgbClr val="000F2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CONTABILIDADE</a:t>
                </a:r>
              </a:p>
              <a:p>
                <a:endParaRPr lang="pt-BR" sz="900" b="1">
                  <a:solidFill>
                    <a:srgbClr val="000F2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  <a:p>
                <a:r>
                  <a:rPr lang="pt-BR" b="1">
                    <a:solidFill>
                      <a:srgbClr val="000F2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Balanços</a:t>
                </a:r>
              </a:p>
              <a:p>
                <a:r>
                  <a:rPr lang="pt-BR" b="1">
                    <a:solidFill>
                      <a:srgbClr val="000F2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Lucros e Perdas</a:t>
                </a:r>
              </a:p>
            </p:txBody>
          </p:sp>
          <p:sp>
            <p:nvSpPr>
              <p:cNvPr id="316423" name="Line 7"/>
              <p:cNvSpPr>
                <a:spLocks noChangeShapeType="1"/>
              </p:cNvSpPr>
              <p:nvPr/>
            </p:nvSpPr>
            <p:spPr bwMode="auto">
              <a:xfrm>
                <a:off x="295" y="1480"/>
                <a:ext cx="1360" cy="0"/>
              </a:xfrm>
              <a:prstGeom prst="line">
                <a:avLst/>
              </a:prstGeom>
              <a:noFill/>
              <a:ln w="3175">
                <a:solidFill>
                  <a:srgbClr val="000F2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316424" name="Rectangle 8"/>
            <p:cNvSpPr>
              <a:spLocks noChangeArrowheads="1"/>
            </p:cNvSpPr>
            <p:nvPr/>
          </p:nvSpPr>
          <p:spPr bwMode="auto">
            <a:xfrm>
              <a:off x="2245" y="1389"/>
              <a:ext cx="1179" cy="59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89999"/>
                  </a:schemeClr>
                </a:gs>
                <a:gs pos="100000">
                  <a:schemeClr val="accent1">
                    <a:gamma/>
                    <a:shade val="46275"/>
                    <a:invGamma/>
                    <a:alpha val="89999"/>
                  </a:schemeClr>
                </a:gs>
              </a:gsLst>
              <a:lin ang="5400000" scaled="1"/>
            </a:gradFill>
            <a:ln w="317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pt-BR" b="1">
                  <a:solidFill>
                    <a:srgbClr val="000F2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ORÇAMENTO EMPRESARIAL</a:t>
              </a:r>
            </a:p>
          </p:txBody>
        </p:sp>
        <p:grpSp>
          <p:nvGrpSpPr>
            <p:cNvPr id="316430" name="Group 14"/>
            <p:cNvGrpSpPr>
              <a:grpSpLocks/>
            </p:cNvGrpSpPr>
            <p:nvPr/>
          </p:nvGrpSpPr>
          <p:grpSpPr bwMode="auto">
            <a:xfrm>
              <a:off x="3923" y="1208"/>
              <a:ext cx="1497" cy="862"/>
              <a:chOff x="3243" y="1207"/>
              <a:chExt cx="1497" cy="862"/>
            </a:xfrm>
          </p:grpSpPr>
          <p:sp>
            <p:nvSpPr>
              <p:cNvPr id="316427" name="Rectangle 11"/>
              <p:cNvSpPr>
                <a:spLocks noChangeArrowheads="1"/>
              </p:cNvSpPr>
              <p:nvPr/>
            </p:nvSpPr>
            <p:spPr bwMode="auto">
              <a:xfrm>
                <a:off x="3243" y="1207"/>
                <a:ext cx="1497" cy="862"/>
              </a:xfrm>
              <a:prstGeom prst="rect">
                <a:avLst/>
              </a:prstGeom>
              <a:gradFill rotWithShape="1">
                <a:gsLst>
                  <a:gs pos="0">
                    <a:schemeClr val="accent1">
                      <a:alpha val="89999"/>
                    </a:schemeClr>
                  </a:gs>
                  <a:gs pos="10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</a:gsLst>
                <a:lin ang="5400000" scaled="1"/>
              </a:gradFill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marL="174625" indent="-174625"/>
                <a:r>
                  <a:rPr lang="pt-BR" b="1">
                    <a:solidFill>
                      <a:srgbClr val="000F2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CUSTOS</a:t>
                </a:r>
              </a:p>
              <a:p>
                <a:pPr marL="174625" indent="-174625"/>
                <a:endParaRPr lang="pt-BR" sz="1000" b="1">
                  <a:solidFill>
                    <a:srgbClr val="000F2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  <a:p>
                <a:pPr marL="174625" indent="-174625" algn="l">
                  <a:buFontTx/>
                  <a:buChar char="•"/>
                </a:pPr>
                <a:r>
                  <a:rPr lang="pt-BR" b="1">
                    <a:solidFill>
                      <a:srgbClr val="000F2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Por serviço</a:t>
                </a:r>
              </a:p>
              <a:p>
                <a:pPr marL="174625" indent="-174625" algn="l">
                  <a:buFontTx/>
                  <a:buChar char="•"/>
                </a:pPr>
                <a:r>
                  <a:rPr lang="pt-BR" b="1">
                    <a:solidFill>
                      <a:srgbClr val="000F2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Por Centro de Responsabilidade</a:t>
                </a:r>
              </a:p>
            </p:txBody>
          </p:sp>
          <p:sp>
            <p:nvSpPr>
              <p:cNvPr id="316428" name="Line 12"/>
              <p:cNvSpPr>
                <a:spLocks noChangeShapeType="1"/>
              </p:cNvSpPr>
              <p:nvPr/>
            </p:nvSpPr>
            <p:spPr bwMode="auto">
              <a:xfrm>
                <a:off x="3243" y="1480"/>
                <a:ext cx="149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316429" name="Rectangle 13"/>
            <p:cNvSpPr>
              <a:spLocks noChangeArrowheads="1"/>
            </p:cNvSpPr>
            <p:nvPr/>
          </p:nvSpPr>
          <p:spPr bwMode="auto">
            <a:xfrm>
              <a:off x="340" y="1842"/>
              <a:ext cx="1179" cy="59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89999"/>
                  </a:schemeClr>
                </a:gs>
                <a:gs pos="100000">
                  <a:schemeClr val="accent1">
                    <a:gamma/>
                    <a:shade val="46275"/>
                    <a:invGamma/>
                    <a:alpha val="89999"/>
                  </a:schemeClr>
                </a:gs>
              </a:gsLst>
              <a:lin ang="5400000" scaled="1"/>
            </a:gradFill>
            <a:ln w="317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pt-BR" b="1">
                  <a:solidFill>
                    <a:srgbClr val="000F2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FLUXO DE CAIXA</a:t>
              </a:r>
            </a:p>
          </p:txBody>
        </p:sp>
        <p:sp>
          <p:nvSpPr>
            <p:cNvPr id="316432" name="Line 16"/>
            <p:cNvSpPr>
              <a:spLocks noChangeShapeType="1"/>
            </p:cNvSpPr>
            <p:nvPr/>
          </p:nvSpPr>
          <p:spPr bwMode="auto">
            <a:xfrm flipV="1">
              <a:off x="1519" y="1798"/>
              <a:ext cx="726" cy="453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6433" name="Line 17"/>
            <p:cNvSpPr>
              <a:spLocks noChangeShapeType="1"/>
            </p:cNvSpPr>
            <p:nvPr/>
          </p:nvSpPr>
          <p:spPr bwMode="auto">
            <a:xfrm>
              <a:off x="1655" y="1253"/>
              <a:ext cx="590" cy="272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6434" name="Line 18"/>
            <p:cNvSpPr>
              <a:spLocks noChangeShapeType="1"/>
            </p:cNvSpPr>
            <p:nvPr/>
          </p:nvSpPr>
          <p:spPr bwMode="auto">
            <a:xfrm flipH="1">
              <a:off x="3424" y="1707"/>
              <a:ext cx="499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6436" name="Rectangle 20"/>
            <p:cNvSpPr>
              <a:spLocks noChangeArrowheads="1"/>
            </p:cNvSpPr>
            <p:nvPr/>
          </p:nvSpPr>
          <p:spPr bwMode="auto">
            <a:xfrm>
              <a:off x="204" y="890"/>
              <a:ext cx="5307" cy="1633"/>
            </a:xfrm>
            <a:prstGeom prst="rect">
              <a:avLst/>
            </a:prstGeom>
            <a:noFill/>
            <a:ln w="3175" algn="ctr">
              <a:solidFill>
                <a:schemeClr val="bg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processo de gestão</a:t>
            </a:r>
          </a:p>
        </p:txBody>
      </p:sp>
      <p:grpSp>
        <p:nvGrpSpPr>
          <p:cNvPr id="398339" name="Group 3"/>
          <p:cNvGrpSpPr>
            <a:grpSpLocks/>
          </p:cNvGrpSpPr>
          <p:nvPr/>
        </p:nvGrpSpPr>
        <p:grpSpPr bwMode="auto">
          <a:xfrm>
            <a:off x="323850" y="1341438"/>
            <a:ext cx="8424863" cy="2592387"/>
            <a:chOff x="204" y="890"/>
            <a:chExt cx="5307" cy="1633"/>
          </a:xfrm>
        </p:grpSpPr>
        <p:grpSp>
          <p:nvGrpSpPr>
            <p:cNvPr id="398340" name="Group 4"/>
            <p:cNvGrpSpPr>
              <a:grpSpLocks/>
            </p:cNvGrpSpPr>
            <p:nvPr/>
          </p:nvGrpSpPr>
          <p:grpSpPr bwMode="auto">
            <a:xfrm>
              <a:off x="295" y="981"/>
              <a:ext cx="1360" cy="771"/>
              <a:chOff x="295" y="1162"/>
              <a:chExt cx="1360" cy="771"/>
            </a:xfrm>
          </p:grpSpPr>
          <p:sp>
            <p:nvSpPr>
              <p:cNvPr id="398341" name="Rectangle 5"/>
              <p:cNvSpPr>
                <a:spLocks noChangeArrowheads="1"/>
              </p:cNvSpPr>
              <p:nvPr/>
            </p:nvSpPr>
            <p:spPr bwMode="auto">
              <a:xfrm>
                <a:off x="295" y="1162"/>
                <a:ext cx="1360" cy="771"/>
              </a:xfrm>
              <a:prstGeom prst="rect">
                <a:avLst/>
              </a:prstGeom>
              <a:gradFill rotWithShape="1">
                <a:gsLst>
                  <a:gs pos="0">
                    <a:schemeClr val="accent1">
                      <a:alpha val="89999"/>
                    </a:schemeClr>
                  </a:gs>
                  <a:gs pos="10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</a:gsLst>
                <a:lin ang="5400000" scaled="1"/>
              </a:gradFill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r>
                  <a:rPr lang="pt-BR" b="1">
                    <a:solidFill>
                      <a:srgbClr val="000F2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CONTABILIDADE</a:t>
                </a:r>
              </a:p>
              <a:p>
                <a:endParaRPr lang="pt-BR" sz="900" b="1">
                  <a:solidFill>
                    <a:srgbClr val="000F2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  <a:p>
                <a:r>
                  <a:rPr lang="pt-BR" b="1">
                    <a:solidFill>
                      <a:srgbClr val="000F2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Balanços</a:t>
                </a:r>
              </a:p>
              <a:p>
                <a:r>
                  <a:rPr lang="pt-BR" b="1">
                    <a:solidFill>
                      <a:srgbClr val="000F2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Lucros e Perdas</a:t>
                </a:r>
              </a:p>
            </p:txBody>
          </p:sp>
          <p:sp>
            <p:nvSpPr>
              <p:cNvPr id="398342" name="Line 6"/>
              <p:cNvSpPr>
                <a:spLocks noChangeShapeType="1"/>
              </p:cNvSpPr>
              <p:nvPr/>
            </p:nvSpPr>
            <p:spPr bwMode="auto">
              <a:xfrm>
                <a:off x="295" y="1480"/>
                <a:ext cx="1360" cy="0"/>
              </a:xfrm>
              <a:prstGeom prst="line">
                <a:avLst/>
              </a:prstGeom>
              <a:noFill/>
              <a:ln w="3175">
                <a:solidFill>
                  <a:srgbClr val="000F2C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398343" name="Rectangle 7"/>
            <p:cNvSpPr>
              <a:spLocks noChangeArrowheads="1"/>
            </p:cNvSpPr>
            <p:nvPr/>
          </p:nvSpPr>
          <p:spPr bwMode="auto">
            <a:xfrm>
              <a:off x="2245" y="1389"/>
              <a:ext cx="1179" cy="59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89999"/>
                  </a:schemeClr>
                </a:gs>
                <a:gs pos="100000">
                  <a:schemeClr val="accent1">
                    <a:gamma/>
                    <a:shade val="46275"/>
                    <a:invGamma/>
                    <a:alpha val="89999"/>
                  </a:schemeClr>
                </a:gs>
              </a:gsLst>
              <a:lin ang="5400000" scaled="1"/>
            </a:gradFill>
            <a:ln w="317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pt-BR" b="1">
                  <a:solidFill>
                    <a:srgbClr val="000F2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ORÇAMENTO EMPRESARIAL</a:t>
              </a:r>
            </a:p>
          </p:txBody>
        </p:sp>
        <p:grpSp>
          <p:nvGrpSpPr>
            <p:cNvPr id="398344" name="Group 8"/>
            <p:cNvGrpSpPr>
              <a:grpSpLocks/>
            </p:cNvGrpSpPr>
            <p:nvPr/>
          </p:nvGrpSpPr>
          <p:grpSpPr bwMode="auto">
            <a:xfrm>
              <a:off x="3923" y="1208"/>
              <a:ext cx="1497" cy="862"/>
              <a:chOff x="3243" y="1207"/>
              <a:chExt cx="1497" cy="862"/>
            </a:xfrm>
          </p:grpSpPr>
          <p:sp>
            <p:nvSpPr>
              <p:cNvPr id="398345" name="Rectangle 9"/>
              <p:cNvSpPr>
                <a:spLocks noChangeArrowheads="1"/>
              </p:cNvSpPr>
              <p:nvPr/>
            </p:nvSpPr>
            <p:spPr bwMode="auto">
              <a:xfrm>
                <a:off x="3243" y="1207"/>
                <a:ext cx="1497" cy="862"/>
              </a:xfrm>
              <a:prstGeom prst="rect">
                <a:avLst/>
              </a:prstGeom>
              <a:gradFill rotWithShape="1">
                <a:gsLst>
                  <a:gs pos="0">
                    <a:schemeClr val="accent1">
                      <a:alpha val="89999"/>
                    </a:schemeClr>
                  </a:gs>
                  <a:gs pos="10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</a:gsLst>
                <a:lin ang="5400000" scaled="1"/>
              </a:gradFill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marL="174625" indent="-174625"/>
                <a:r>
                  <a:rPr lang="pt-BR" b="1">
                    <a:solidFill>
                      <a:srgbClr val="000F2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CUSTOS</a:t>
                </a:r>
              </a:p>
              <a:p>
                <a:pPr marL="174625" indent="-174625"/>
                <a:endParaRPr lang="pt-BR" sz="1000" b="1">
                  <a:solidFill>
                    <a:srgbClr val="000F2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  <a:p>
                <a:pPr marL="174625" indent="-174625" algn="l">
                  <a:buFontTx/>
                  <a:buChar char="•"/>
                </a:pPr>
                <a:r>
                  <a:rPr lang="pt-BR" b="1">
                    <a:solidFill>
                      <a:srgbClr val="000F2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Por serviço</a:t>
                </a:r>
              </a:p>
              <a:p>
                <a:pPr marL="174625" indent="-174625" algn="l">
                  <a:buFontTx/>
                  <a:buChar char="•"/>
                </a:pPr>
                <a:r>
                  <a:rPr lang="pt-BR" b="1">
                    <a:solidFill>
                      <a:srgbClr val="000F2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Por Centro de Responsabilidade</a:t>
                </a:r>
              </a:p>
            </p:txBody>
          </p:sp>
          <p:sp>
            <p:nvSpPr>
              <p:cNvPr id="398346" name="Line 10"/>
              <p:cNvSpPr>
                <a:spLocks noChangeShapeType="1"/>
              </p:cNvSpPr>
              <p:nvPr/>
            </p:nvSpPr>
            <p:spPr bwMode="auto">
              <a:xfrm>
                <a:off x="3243" y="1480"/>
                <a:ext cx="149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398347" name="Rectangle 11"/>
            <p:cNvSpPr>
              <a:spLocks noChangeArrowheads="1"/>
            </p:cNvSpPr>
            <p:nvPr/>
          </p:nvSpPr>
          <p:spPr bwMode="auto">
            <a:xfrm>
              <a:off x="340" y="1842"/>
              <a:ext cx="1179" cy="59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89999"/>
                  </a:schemeClr>
                </a:gs>
                <a:gs pos="100000">
                  <a:schemeClr val="accent1">
                    <a:gamma/>
                    <a:shade val="46275"/>
                    <a:invGamma/>
                    <a:alpha val="89999"/>
                  </a:schemeClr>
                </a:gs>
              </a:gsLst>
              <a:lin ang="5400000" scaled="1"/>
            </a:gradFill>
            <a:ln w="317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pt-BR" b="1">
                  <a:solidFill>
                    <a:srgbClr val="000F2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FLUXO DE CAIXA</a:t>
              </a:r>
            </a:p>
          </p:txBody>
        </p:sp>
        <p:sp>
          <p:nvSpPr>
            <p:cNvPr id="398348" name="Line 12"/>
            <p:cNvSpPr>
              <a:spLocks noChangeShapeType="1"/>
            </p:cNvSpPr>
            <p:nvPr/>
          </p:nvSpPr>
          <p:spPr bwMode="auto">
            <a:xfrm flipV="1">
              <a:off x="1519" y="1798"/>
              <a:ext cx="726" cy="453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8349" name="Line 13"/>
            <p:cNvSpPr>
              <a:spLocks noChangeShapeType="1"/>
            </p:cNvSpPr>
            <p:nvPr/>
          </p:nvSpPr>
          <p:spPr bwMode="auto">
            <a:xfrm>
              <a:off x="1655" y="1253"/>
              <a:ext cx="590" cy="272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8350" name="Line 14"/>
            <p:cNvSpPr>
              <a:spLocks noChangeShapeType="1"/>
            </p:cNvSpPr>
            <p:nvPr/>
          </p:nvSpPr>
          <p:spPr bwMode="auto">
            <a:xfrm flipH="1">
              <a:off x="3424" y="1707"/>
              <a:ext cx="499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8351" name="Rectangle 15"/>
            <p:cNvSpPr>
              <a:spLocks noChangeArrowheads="1"/>
            </p:cNvSpPr>
            <p:nvPr/>
          </p:nvSpPr>
          <p:spPr bwMode="auto">
            <a:xfrm>
              <a:off x="204" y="890"/>
              <a:ext cx="5307" cy="1633"/>
            </a:xfrm>
            <a:prstGeom prst="rect">
              <a:avLst/>
            </a:prstGeom>
            <a:noFill/>
            <a:ln w="3175" algn="ctr">
              <a:solidFill>
                <a:schemeClr val="bg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98352" name="Group 16"/>
          <p:cNvGrpSpPr>
            <a:grpSpLocks/>
          </p:cNvGrpSpPr>
          <p:nvPr/>
        </p:nvGrpSpPr>
        <p:grpSpPr bwMode="auto">
          <a:xfrm>
            <a:off x="323850" y="4076700"/>
            <a:ext cx="8424863" cy="2305050"/>
            <a:chOff x="204" y="2568"/>
            <a:chExt cx="5307" cy="1452"/>
          </a:xfrm>
        </p:grpSpPr>
        <p:grpSp>
          <p:nvGrpSpPr>
            <p:cNvPr id="398353" name="Group 17"/>
            <p:cNvGrpSpPr>
              <a:grpSpLocks/>
            </p:cNvGrpSpPr>
            <p:nvPr/>
          </p:nvGrpSpPr>
          <p:grpSpPr bwMode="auto">
            <a:xfrm>
              <a:off x="4241" y="2659"/>
              <a:ext cx="1179" cy="1044"/>
              <a:chOff x="340" y="2840"/>
              <a:chExt cx="1179" cy="1044"/>
            </a:xfrm>
          </p:grpSpPr>
          <p:sp>
            <p:nvSpPr>
              <p:cNvPr id="398354" name="Rectangle 18"/>
              <p:cNvSpPr>
                <a:spLocks noChangeArrowheads="1"/>
              </p:cNvSpPr>
              <p:nvPr/>
            </p:nvSpPr>
            <p:spPr bwMode="auto">
              <a:xfrm>
                <a:off x="340" y="2840"/>
                <a:ext cx="1179" cy="1044"/>
              </a:xfrm>
              <a:prstGeom prst="rect">
                <a:avLst/>
              </a:prstGeom>
              <a:gradFill rotWithShape="1">
                <a:gsLst>
                  <a:gs pos="0">
                    <a:srgbClr val="FFFF99">
                      <a:alpha val="89999"/>
                    </a:srgbClr>
                  </a:gs>
                  <a:gs pos="100000">
                    <a:srgbClr val="FFFF99">
                      <a:gamma/>
                      <a:shade val="46275"/>
                      <a:invGamma/>
                      <a:alpha val="89999"/>
                    </a:srgbClr>
                  </a:gs>
                </a:gsLst>
                <a:lin ang="5400000" scaled="1"/>
              </a:gradFill>
              <a:ln w="3175" algn="ctr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r>
                  <a:rPr lang="pt-BR" b="1">
                    <a:solidFill>
                      <a:srgbClr val="000F2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EXECUÇÃO FINANCEIRA</a:t>
                </a:r>
              </a:p>
              <a:p>
                <a:endParaRPr lang="pt-BR" sz="900" b="1">
                  <a:solidFill>
                    <a:srgbClr val="000F2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  <a:p>
                <a:r>
                  <a:rPr lang="pt-BR" b="1">
                    <a:solidFill>
                      <a:srgbClr val="000F2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Contas a receber</a:t>
                </a:r>
              </a:p>
              <a:p>
                <a:r>
                  <a:rPr lang="pt-BR" b="1">
                    <a:solidFill>
                      <a:srgbClr val="000F2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Contas a pagar</a:t>
                </a:r>
              </a:p>
            </p:txBody>
          </p:sp>
          <p:sp>
            <p:nvSpPr>
              <p:cNvPr id="398355" name="Line 19"/>
              <p:cNvSpPr>
                <a:spLocks noChangeShapeType="1"/>
              </p:cNvSpPr>
              <p:nvPr/>
            </p:nvSpPr>
            <p:spPr bwMode="auto">
              <a:xfrm>
                <a:off x="340" y="3294"/>
                <a:ext cx="1179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398356" name="Rectangle 20"/>
            <p:cNvSpPr>
              <a:spLocks noChangeArrowheads="1"/>
            </p:cNvSpPr>
            <p:nvPr/>
          </p:nvSpPr>
          <p:spPr bwMode="auto">
            <a:xfrm>
              <a:off x="385" y="2749"/>
              <a:ext cx="1225" cy="545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89999"/>
                  </a:srgbClr>
                </a:gs>
                <a:gs pos="100000">
                  <a:srgbClr val="FFFF99">
                    <a:gamma/>
                    <a:shade val="46275"/>
                    <a:invGamma/>
                    <a:alpha val="89999"/>
                  </a:srgbClr>
                </a:gs>
              </a:gsLst>
              <a:lin ang="5400000" scaled="1"/>
            </a:gradFill>
            <a:ln w="317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pt-BR" b="1">
                  <a:solidFill>
                    <a:srgbClr val="000F2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EXECUÇÃO DOS SERVIÇOS</a:t>
              </a:r>
            </a:p>
          </p:txBody>
        </p:sp>
        <p:sp>
          <p:nvSpPr>
            <p:cNvPr id="398357" name="Rectangle 21"/>
            <p:cNvSpPr>
              <a:spLocks noChangeArrowheads="1"/>
            </p:cNvSpPr>
            <p:nvPr/>
          </p:nvSpPr>
          <p:spPr bwMode="auto">
            <a:xfrm>
              <a:off x="1882" y="2749"/>
              <a:ext cx="1361" cy="545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89999"/>
                  </a:srgbClr>
                </a:gs>
                <a:gs pos="100000">
                  <a:srgbClr val="FFFF99">
                    <a:gamma/>
                    <a:shade val="46275"/>
                    <a:invGamma/>
                    <a:alpha val="89999"/>
                  </a:srgbClr>
                </a:gs>
              </a:gsLst>
              <a:lin ang="5400000" scaled="1"/>
            </a:gradFill>
            <a:ln w="317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pt-BR" b="1">
                  <a:solidFill>
                    <a:srgbClr val="000F2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FATURAMENTO</a:t>
              </a:r>
            </a:p>
          </p:txBody>
        </p:sp>
        <p:sp>
          <p:nvSpPr>
            <p:cNvPr id="398358" name="Rectangle 22"/>
            <p:cNvSpPr>
              <a:spLocks noChangeArrowheads="1"/>
            </p:cNvSpPr>
            <p:nvPr/>
          </p:nvSpPr>
          <p:spPr bwMode="auto">
            <a:xfrm>
              <a:off x="884" y="3384"/>
              <a:ext cx="1361" cy="545"/>
            </a:xfrm>
            <a:prstGeom prst="rect">
              <a:avLst/>
            </a:prstGeom>
            <a:gradFill rotWithShape="1">
              <a:gsLst>
                <a:gs pos="0">
                  <a:srgbClr val="FFFF99">
                    <a:alpha val="89999"/>
                  </a:srgbClr>
                </a:gs>
                <a:gs pos="100000">
                  <a:srgbClr val="FFFF99">
                    <a:gamma/>
                    <a:shade val="46275"/>
                    <a:invGamma/>
                    <a:alpha val="89999"/>
                  </a:srgbClr>
                </a:gs>
              </a:gsLst>
              <a:lin ang="5400000" scaled="1"/>
            </a:gradFill>
            <a:ln w="3175" algn="ctr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pt-BR" b="1">
                  <a:solidFill>
                    <a:srgbClr val="000F2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COMPRAS E CONTRATOS</a:t>
              </a:r>
            </a:p>
          </p:txBody>
        </p:sp>
        <p:sp>
          <p:nvSpPr>
            <p:cNvPr id="398359" name="Line 23"/>
            <p:cNvSpPr>
              <a:spLocks noChangeShapeType="1"/>
            </p:cNvSpPr>
            <p:nvPr/>
          </p:nvSpPr>
          <p:spPr bwMode="auto">
            <a:xfrm>
              <a:off x="1610" y="3022"/>
              <a:ext cx="272" cy="0"/>
            </a:xfrm>
            <a:prstGeom prst="line">
              <a:avLst/>
            </a:prstGeom>
            <a:noFill/>
            <a:ln w="38100">
              <a:solidFill>
                <a:srgbClr val="DDDDDD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8360" name="Line 24"/>
            <p:cNvSpPr>
              <a:spLocks noChangeShapeType="1"/>
            </p:cNvSpPr>
            <p:nvPr/>
          </p:nvSpPr>
          <p:spPr bwMode="auto">
            <a:xfrm flipV="1">
              <a:off x="2245" y="3475"/>
              <a:ext cx="1996" cy="272"/>
            </a:xfrm>
            <a:prstGeom prst="line">
              <a:avLst/>
            </a:prstGeom>
            <a:noFill/>
            <a:ln w="38100">
              <a:solidFill>
                <a:srgbClr val="DDDDDD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8361" name="Line 25"/>
            <p:cNvSpPr>
              <a:spLocks noChangeShapeType="1"/>
            </p:cNvSpPr>
            <p:nvPr/>
          </p:nvSpPr>
          <p:spPr bwMode="auto">
            <a:xfrm>
              <a:off x="3243" y="2931"/>
              <a:ext cx="952" cy="317"/>
            </a:xfrm>
            <a:prstGeom prst="line">
              <a:avLst/>
            </a:prstGeom>
            <a:noFill/>
            <a:ln w="38100">
              <a:solidFill>
                <a:srgbClr val="DDDDDD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98362" name="Rectangle 26"/>
            <p:cNvSpPr>
              <a:spLocks noChangeArrowheads="1"/>
            </p:cNvSpPr>
            <p:nvPr/>
          </p:nvSpPr>
          <p:spPr bwMode="auto">
            <a:xfrm>
              <a:off x="204" y="2568"/>
              <a:ext cx="5307" cy="1452"/>
            </a:xfrm>
            <a:prstGeom prst="rect">
              <a:avLst/>
            </a:prstGeom>
            <a:noFill/>
            <a:ln w="3175" algn="ctr">
              <a:solidFill>
                <a:schemeClr val="bg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98363" name="AutoShape 27"/>
          <p:cNvSpPr>
            <a:spLocks noChangeArrowheads="1"/>
          </p:cNvSpPr>
          <p:nvPr/>
        </p:nvSpPr>
        <p:spPr bwMode="auto">
          <a:xfrm rot="-5400000">
            <a:off x="5436394" y="3536156"/>
            <a:ext cx="865188" cy="936625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rgbClr val="FF3300"/>
          </a:soli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planejamento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>
                <a:solidFill>
                  <a:srgbClr val="FFCC66"/>
                </a:solidFill>
              </a:rPr>
              <a:t>É a visão do futuro do Escritório: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planejamento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É a visão do futuro do Escritório: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>
                <a:solidFill>
                  <a:srgbClr val="FFCC66"/>
                </a:solidFill>
              </a:rPr>
              <a:t>Mercado e competidores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planejamento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É a visão do futuro do Escritório: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Mercado e competidores;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>
                <a:solidFill>
                  <a:srgbClr val="FFCC66"/>
                </a:solidFill>
              </a:rPr>
              <a:t>Serviços;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planejamento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É a visão do futuro do Escritório: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Mercado e competidores;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Serviços;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>
                <a:solidFill>
                  <a:srgbClr val="FFCC66"/>
                </a:solidFill>
              </a:rPr>
              <a:t>Clientes;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planejamento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É a visão do futuro do Escritório: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Mercado e competidores;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Serviços;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Clientes;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>
                <a:solidFill>
                  <a:srgbClr val="FFCC66"/>
                </a:solidFill>
              </a:rPr>
              <a:t>Rentabilidade desejada;</a:t>
            </a:r>
            <a:endParaRPr lang="pt-BR" sz="35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planejamento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É a visão do futuro do Escritório: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Mercado e competidores;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Serviços;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Clientes;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Rentabilidade desejada;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>
                <a:solidFill>
                  <a:srgbClr val="FFCC66"/>
                </a:solidFill>
              </a:rPr>
              <a:t>Valor agregado para os Sócios.</a:t>
            </a:r>
          </a:p>
          <a:p>
            <a:pPr marL="0" indent="0">
              <a:buFont typeface="Wingdings" pitchFamily="2" charset="2"/>
              <a:buNone/>
            </a:pPr>
            <a:endParaRPr lang="pt-BR" sz="2000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planejamento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É a visão do futuro do Escritório: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Mercado e competidores;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Serviços;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Clientes;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Rentabilidade desejada;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Valor agregado para os Sócios.</a:t>
            </a:r>
          </a:p>
          <a:p>
            <a:pPr marL="0" indent="0">
              <a:buFont typeface="Wingdings" pitchFamily="2" charset="2"/>
              <a:buNone/>
            </a:pPr>
            <a:endParaRPr lang="pt-BR" sz="1600"/>
          </a:p>
          <a:p>
            <a:pPr marL="0" indent="0" algn="ctr">
              <a:buFont typeface="Wingdings" pitchFamily="2" charset="2"/>
              <a:buNone/>
            </a:pPr>
            <a:r>
              <a:rPr lang="pt-BR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Preparar o Escritório para o que está por ocorrer.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planejamento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843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>
                <a:solidFill>
                  <a:srgbClr val="FFCC66"/>
                </a:solidFill>
              </a:rPr>
              <a:t>E como fazer?</a:t>
            </a:r>
          </a:p>
          <a:p>
            <a:pPr marL="906463" lvl="1">
              <a:buFont typeface="Wingdings" pitchFamily="2" charset="2"/>
              <a:buChar char="ü"/>
            </a:pPr>
            <a:endParaRPr lang="pt-BR" sz="2800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Sobre eficácia empresarial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>
                <a:solidFill>
                  <a:srgbClr val="FFCC66"/>
                </a:solidFill>
              </a:rPr>
              <a:t>Considerando que: 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planejamento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843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E como fazer?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>
                <a:solidFill>
                  <a:srgbClr val="FFCC66"/>
                </a:solidFill>
              </a:rPr>
              <a:t>Análise de pontos fortes e fracos</a:t>
            </a:r>
          </a:p>
          <a:p>
            <a:pPr marL="906463" lvl="1">
              <a:buFont typeface="Wingdings" pitchFamily="2" charset="2"/>
              <a:buChar char="ü"/>
            </a:pPr>
            <a:endParaRPr lang="pt-BR" sz="2800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planejamento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843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E como fazer?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Análise de pontos fortes e fracos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>
                <a:solidFill>
                  <a:srgbClr val="FFCC66"/>
                </a:solidFill>
              </a:rPr>
              <a:t>Análise de ameaças e oportunidades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planejamento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843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E como fazer?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Análise de pontos fortes e fracos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Análise de ameaças e oportunidades</a:t>
            </a:r>
          </a:p>
        </p:txBody>
      </p:sp>
      <p:grpSp>
        <p:nvGrpSpPr>
          <p:cNvPr id="328718" name="Group 14"/>
          <p:cNvGrpSpPr>
            <a:grpSpLocks/>
          </p:cNvGrpSpPr>
          <p:nvPr/>
        </p:nvGrpSpPr>
        <p:grpSpPr bwMode="auto">
          <a:xfrm>
            <a:off x="1762125" y="3573463"/>
            <a:ext cx="5473700" cy="2595562"/>
            <a:chOff x="1110" y="2251"/>
            <a:chExt cx="3448" cy="1635"/>
          </a:xfrm>
        </p:grpSpPr>
        <p:sp>
          <p:nvSpPr>
            <p:cNvPr id="328710" name="Rectangle 6"/>
            <p:cNvSpPr>
              <a:spLocks noChangeArrowheads="1"/>
            </p:cNvSpPr>
            <p:nvPr/>
          </p:nvSpPr>
          <p:spPr bwMode="auto">
            <a:xfrm>
              <a:off x="1432" y="2549"/>
              <a:ext cx="1043" cy="544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3175" algn="ctr">
              <a:solidFill>
                <a:srgbClr val="000F2C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pt-BR" b="1">
                  <a:solidFill>
                    <a:srgbClr val="000F2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Variáveis a capitalizar</a:t>
              </a:r>
            </a:p>
          </p:txBody>
        </p:sp>
        <p:sp>
          <p:nvSpPr>
            <p:cNvPr id="328711" name="Rectangle 7"/>
            <p:cNvSpPr>
              <a:spLocks noChangeArrowheads="1"/>
            </p:cNvSpPr>
            <p:nvPr/>
          </p:nvSpPr>
          <p:spPr bwMode="auto">
            <a:xfrm>
              <a:off x="2475" y="2549"/>
              <a:ext cx="1043" cy="544"/>
            </a:xfrm>
            <a:prstGeom prst="rect">
              <a:avLst/>
            </a:prstGeom>
            <a:gradFill rotWithShape="1">
              <a:gsLst>
                <a:gs pos="0">
                  <a:srgbClr val="FFFF99">
                    <a:gamma/>
                    <a:shade val="46275"/>
                    <a:invGamma/>
                  </a:srgbClr>
                </a:gs>
                <a:gs pos="100000">
                  <a:srgbClr val="FFFF99"/>
                </a:gs>
              </a:gsLst>
              <a:lin ang="5400000" scaled="1"/>
            </a:gradFill>
            <a:ln w="3175" algn="ctr">
              <a:solidFill>
                <a:srgbClr val="000F2C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pt-BR" b="1">
                  <a:solidFill>
                    <a:srgbClr val="000F2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Variáveis a melhorar</a:t>
              </a:r>
            </a:p>
          </p:txBody>
        </p:sp>
        <p:sp>
          <p:nvSpPr>
            <p:cNvPr id="328712" name="Rectangle 8"/>
            <p:cNvSpPr>
              <a:spLocks noChangeArrowheads="1"/>
            </p:cNvSpPr>
            <p:nvPr/>
          </p:nvSpPr>
          <p:spPr bwMode="auto">
            <a:xfrm>
              <a:off x="1432" y="3093"/>
              <a:ext cx="1043" cy="544"/>
            </a:xfrm>
            <a:prstGeom prst="rect">
              <a:avLst/>
            </a:prstGeom>
            <a:gradFill rotWithShape="1">
              <a:gsLst>
                <a:gs pos="0">
                  <a:srgbClr val="75D1A3"/>
                </a:gs>
                <a:gs pos="50000">
                  <a:srgbClr val="75D1A3">
                    <a:gamma/>
                    <a:shade val="46275"/>
                    <a:invGamma/>
                  </a:srgbClr>
                </a:gs>
                <a:gs pos="100000">
                  <a:srgbClr val="75D1A3"/>
                </a:gs>
              </a:gsLst>
              <a:lin ang="5400000" scaled="1"/>
            </a:gradFill>
            <a:ln w="3175" algn="ctr">
              <a:solidFill>
                <a:srgbClr val="000F2C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pt-BR" b="1">
                  <a:solidFill>
                    <a:srgbClr val="000F2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Variáveis a monitorar</a:t>
              </a:r>
            </a:p>
          </p:txBody>
        </p:sp>
        <p:sp>
          <p:nvSpPr>
            <p:cNvPr id="328713" name="Rectangle 9"/>
            <p:cNvSpPr>
              <a:spLocks noChangeArrowheads="1"/>
            </p:cNvSpPr>
            <p:nvPr/>
          </p:nvSpPr>
          <p:spPr bwMode="auto">
            <a:xfrm>
              <a:off x="2475" y="3093"/>
              <a:ext cx="1043" cy="544"/>
            </a:xfrm>
            <a:prstGeom prst="rect">
              <a:avLst/>
            </a:prstGeom>
            <a:gradFill rotWithShape="1">
              <a:gsLst>
                <a:gs pos="0">
                  <a:srgbClr val="FF5B5B">
                    <a:gamma/>
                    <a:shade val="46275"/>
                    <a:invGamma/>
                  </a:srgbClr>
                </a:gs>
                <a:gs pos="50000">
                  <a:srgbClr val="FF5B5B"/>
                </a:gs>
                <a:gs pos="100000">
                  <a:srgbClr val="FF5B5B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175" algn="ctr">
              <a:solidFill>
                <a:srgbClr val="000F2C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pt-BR" b="1">
                  <a:solidFill>
                    <a:srgbClr val="000F2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Variáveis a eliminar</a:t>
              </a:r>
            </a:p>
          </p:txBody>
        </p:sp>
        <p:sp>
          <p:nvSpPr>
            <p:cNvPr id="328714" name="Text Box 10"/>
            <p:cNvSpPr txBox="1">
              <a:spLocks noChangeArrowheads="1"/>
            </p:cNvSpPr>
            <p:nvPr/>
          </p:nvSpPr>
          <p:spPr bwMode="auto">
            <a:xfrm>
              <a:off x="1413" y="3637"/>
              <a:ext cx="2150" cy="231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pt-BR" b="1">
                  <a:solidFill>
                    <a:schemeClr val="bg1"/>
                  </a:solidFill>
                  <a:latin typeface="Garamond" pitchFamily="18" charset="0"/>
                </a:rPr>
                <a:t>Pontos fortes           Pontos fracos</a:t>
              </a:r>
            </a:p>
          </p:txBody>
        </p:sp>
        <p:sp>
          <p:nvSpPr>
            <p:cNvPr id="328715" name="Text Box 11"/>
            <p:cNvSpPr txBox="1">
              <a:spLocks noChangeArrowheads="1"/>
            </p:cNvSpPr>
            <p:nvPr/>
          </p:nvSpPr>
          <p:spPr bwMode="auto">
            <a:xfrm>
              <a:off x="3500" y="2728"/>
              <a:ext cx="1058" cy="750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b="1">
                  <a:solidFill>
                    <a:schemeClr val="bg1"/>
                  </a:solidFill>
                  <a:latin typeface="Garamond" pitchFamily="18" charset="0"/>
                </a:rPr>
                <a:t>Oportunidades           </a:t>
              </a:r>
            </a:p>
            <a:p>
              <a:pPr algn="l"/>
              <a:endParaRPr lang="pt-BR" b="1">
                <a:solidFill>
                  <a:schemeClr val="bg1"/>
                </a:solidFill>
                <a:latin typeface="Garamond" pitchFamily="18" charset="0"/>
              </a:endParaRPr>
            </a:p>
            <a:p>
              <a:pPr algn="l"/>
              <a:endParaRPr lang="pt-BR" b="1">
                <a:solidFill>
                  <a:schemeClr val="bg1"/>
                </a:solidFill>
                <a:latin typeface="Garamond" pitchFamily="18" charset="0"/>
              </a:endParaRPr>
            </a:p>
            <a:p>
              <a:pPr algn="l"/>
              <a:r>
                <a:rPr lang="pt-BR" b="1">
                  <a:solidFill>
                    <a:schemeClr val="bg1"/>
                  </a:solidFill>
                  <a:latin typeface="Garamond" pitchFamily="18" charset="0"/>
                </a:rPr>
                <a:t>Ameaças</a:t>
              </a:r>
            </a:p>
          </p:txBody>
        </p:sp>
        <p:sp>
          <p:nvSpPr>
            <p:cNvPr id="328716" name="Text Box 12"/>
            <p:cNvSpPr txBox="1">
              <a:spLocks noChangeArrowheads="1"/>
            </p:cNvSpPr>
            <p:nvPr/>
          </p:nvSpPr>
          <p:spPr bwMode="auto">
            <a:xfrm>
              <a:off x="1678" y="2297"/>
              <a:ext cx="1613" cy="231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b="1">
                  <a:solidFill>
                    <a:schemeClr val="bg1"/>
                  </a:solidFill>
                  <a:latin typeface="Garamond" pitchFamily="18" charset="0"/>
                </a:rPr>
                <a:t>FATORES INTERNOS</a:t>
              </a:r>
            </a:p>
          </p:txBody>
        </p:sp>
        <p:sp>
          <p:nvSpPr>
            <p:cNvPr id="328717" name="Text Box 13"/>
            <p:cNvSpPr txBox="1">
              <a:spLocks noChangeArrowheads="1"/>
            </p:cNvSpPr>
            <p:nvPr/>
          </p:nvSpPr>
          <p:spPr bwMode="auto">
            <a:xfrm rot="-5400000">
              <a:off x="408" y="2953"/>
              <a:ext cx="1635" cy="231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b="1">
                  <a:solidFill>
                    <a:schemeClr val="bg1"/>
                  </a:solidFill>
                  <a:latin typeface="Garamond" pitchFamily="18" charset="0"/>
                </a:rPr>
                <a:t>FATORES EXTERNOS</a:t>
              </a:r>
            </a:p>
          </p:txBody>
        </p:sp>
      </p:grpSp>
    </p:spTree>
  </p:cSld>
  <p:clrMapOvr>
    <a:masterClrMapping/>
  </p:clrMapOvr>
  <p:transition advTm="13000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planejamento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>
                <a:solidFill>
                  <a:srgbClr val="FFCC66"/>
                </a:solidFill>
              </a:rPr>
              <a:t>As variáveis assim classificadas passam a compor os cenários nos quais o Escritório se situa e é sobre elas que será exercido o controle.</a:t>
            </a:r>
          </a:p>
          <a:p>
            <a:pPr marL="0" indent="0">
              <a:buFont typeface="Wingdings" pitchFamily="2" charset="2"/>
              <a:buNone/>
            </a:pPr>
            <a:endParaRPr lang="pt-BR" sz="2400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planejamento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As variáveis assim classificadas passam a compor os cenários nos quais o Escritório se situa e é sobre elas que será exercido o controle.</a:t>
            </a:r>
          </a:p>
          <a:p>
            <a:pPr marL="0" indent="0">
              <a:buFont typeface="Wingdings" pitchFamily="2" charset="2"/>
              <a:buNone/>
            </a:pPr>
            <a:endParaRPr lang="pt-BR" sz="900"/>
          </a:p>
          <a:p>
            <a:pPr marL="0" indent="0" algn="ctr">
              <a:buFont typeface="Wingdings" pitchFamily="2" charset="2"/>
              <a:buNone/>
            </a:pPr>
            <a:r>
              <a:rPr lang="pt-BR" sz="4800">
                <a:solidFill>
                  <a:srgbClr val="37FBB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ESTABELECER INDICADORES DE PERFORMANCE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planejamento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7050" cy="5334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200">
                <a:solidFill>
                  <a:srgbClr val="FFCC66"/>
                </a:solidFill>
              </a:rPr>
              <a:t>Os indicadores podem ser “de ocorrência” ou “de tendência”</a:t>
            </a:r>
          </a:p>
        </p:txBody>
      </p:sp>
      <p:graphicFrame>
        <p:nvGraphicFramePr>
          <p:cNvPr id="332041" name="Group 265"/>
          <p:cNvGraphicFramePr>
            <a:graphicFrameLocks noGrp="1"/>
          </p:cNvGraphicFramePr>
          <p:nvPr>
            <p:ph sz="half" idx="2"/>
          </p:nvPr>
        </p:nvGraphicFramePr>
        <p:xfrm>
          <a:off x="468313" y="2205038"/>
          <a:ext cx="8207375" cy="2808480"/>
        </p:xfrm>
        <a:graphic>
          <a:graphicData uri="http://schemas.openxmlformats.org/drawingml/2006/table">
            <a:tbl>
              <a:tblPr/>
              <a:tblGrid>
                <a:gridCol w="2735262"/>
                <a:gridCol w="2736850"/>
                <a:gridCol w="2735263"/>
              </a:tblGrid>
              <a:tr h="27146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INDICADORES ESTRATÉGICOS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Objetivos estratégicos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Indicadores de ocorrência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Indicadores de tendência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Melhorar lucros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Retorno dos investimentos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Diversidade dos serviços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Efetuar vendas cruzadas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Quociente vendas cruzadas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Desenvolvimento de novos serviços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Aumentar satisfação dos 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Retenção de 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Pesquisas de opinião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Desenvolver habilidades dos colaboradores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Índice de cobertura de funções-chave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planejamento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7050" cy="5334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200">
                <a:solidFill>
                  <a:srgbClr val="FFCC66"/>
                </a:solidFill>
              </a:rPr>
              <a:t>Os indicadores podem ser “de ocorrência” ou “de tendência”</a:t>
            </a:r>
          </a:p>
        </p:txBody>
      </p:sp>
      <p:graphicFrame>
        <p:nvGraphicFramePr>
          <p:cNvPr id="333828" name="Group 4"/>
          <p:cNvGraphicFramePr>
            <a:graphicFrameLocks noGrp="1"/>
          </p:cNvGraphicFramePr>
          <p:nvPr>
            <p:ph sz="half" idx="2"/>
          </p:nvPr>
        </p:nvGraphicFramePr>
        <p:xfrm>
          <a:off x="468313" y="2205038"/>
          <a:ext cx="8207375" cy="2808480"/>
        </p:xfrm>
        <a:graphic>
          <a:graphicData uri="http://schemas.openxmlformats.org/drawingml/2006/table">
            <a:tbl>
              <a:tblPr/>
              <a:tblGrid>
                <a:gridCol w="2735262"/>
                <a:gridCol w="2736850"/>
                <a:gridCol w="2735263"/>
              </a:tblGrid>
              <a:tr h="27146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INDICADORES ESTRATÉGICOS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Objetivos estratégicos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Indicadores de ocorrência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Indicadores de tendência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Melhorar lucros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Retorno dos investimentos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Diversidade dos serviços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Efetuar vendas cruzadas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Quociente vendas cruzadas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Desenvolvimento de novos serviços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Aumentar satisfação dos 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Retenção de 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Pesquisas de opinião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Desenvolver habilidades dos colaboradores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Índice de cobertura de funções-chave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33856" name="AutoShape 32"/>
          <p:cNvSpPr>
            <a:spLocks noChangeArrowheads="1"/>
          </p:cNvSpPr>
          <p:nvPr/>
        </p:nvSpPr>
        <p:spPr bwMode="auto">
          <a:xfrm rot="-3353993" flipH="1" flipV="1">
            <a:off x="1439862" y="5121276"/>
            <a:ext cx="1008063" cy="792162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33787D">
              <a:alpha val="44000"/>
            </a:srgbClr>
          </a:soli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33857" name="Text Box 33"/>
          <p:cNvSpPr txBox="1">
            <a:spLocks noChangeArrowheads="1"/>
          </p:cNvSpPr>
          <p:nvPr/>
        </p:nvSpPr>
        <p:spPr bwMode="auto">
          <a:xfrm>
            <a:off x="2095500" y="5661025"/>
            <a:ext cx="2116138" cy="366713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FF572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PLANEJAMENTO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planejamento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7050" cy="5334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200">
                <a:solidFill>
                  <a:srgbClr val="FFCC66"/>
                </a:solidFill>
              </a:rPr>
              <a:t>Os indicadores podem ser “de ocorrência” ou “de tendência”</a:t>
            </a:r>
          </a:p>
        </p:txBody>
      </p:sp>
      <p:graphicFrame>
        <p:nvGraphicFramePr>
          <p:cNvPr id="334852" name="Group 4"/>
          <p:cNvGraphicFramePr>
            <a:graphicFrameLocks noGrp="1"/>
          </p:cNvGraphicFramePr>
          <p:nvPr>
            <p:ph sz="half" idx="2"/>
          </p:nvPr>
        </p:nvGraphicFramePr>
        <p:xfrm>
          <a:off x="468313" y="2205038"/>
          <a:ext cx="8207375" cy="2808480"/>
        </p:xfrm>
        <a:graphic>
          <a:graphicData uri="http://schemas.openxmlformats.org/drawingml/2006/table">
            <a:tbl>
              <a:tblPr/>
              <a:tblGrid>
                <a:gridCol w="2735262"/>
                <a:gridCol w="2736850"/>
                <a:gridCol w="2735263"/>
              </a:tblGrid>
              <a:tr h="27146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INDICADORES ESTRATÉGICOS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Objetivos estratégicos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Indicadores de ocorrência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Indicadores de tendência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Melhorar lucros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Retorno dos investimentos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Diversidade dos serviços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Efetuar vendas cruzadas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Quociente vendas cruzadas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Desenvolvimento de novos serviços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Aumentar satisfação dos 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Retenção de 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Pesquisas de opinião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Desenvolver habilidades dos colaboradores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Índice de cobertura de funções-chave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84562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34880" name="AutoShape 32"/>
          <p:cNvSpPr>
            <a:spLocks noChangeArrowheads="1"/>
          </p:cNvSpPr>
          <p:nvPr/>
        </p:nvSpPr>
        <p:spPr bwMode="auto">
          <a:xfrm rot="-3353993" flipH="1" flipV="1">
            <a:off x="1439862" y="5121276"/>
            <a:ext cx="1008063" cy="792162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33787D">
              <a:alpha val="44000"/>
            </a:srgbClr>
          </a:soli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34881" name="Text Box 33"/>
          <p:cNvSpPr txBox="1">
            <a:spLocks noChangeArrowheads="1"/>
          </p:cNvSpPr>
          <p:nvPr/>
        </p:nvSpPr>
        <p:spPr bwMode="auto">
          <a:xfrm>
            <a:off x="2095500" y="5661025"/>
            <a:ext cx="2116138" cy="366713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FF572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PLANEJAMENTO</a:t>
            </a:r>
          </a:p>
        </p:txBody>
      </p:sp>
      <p:sp>
        <p:nvSpPr>
          <p:cNvPr id="334882" name="Text Box 34"/>
          <p:cNvSpPr txBox="1">
            <a:spLocks noChangeArrowheads="1"/>
          </p:cNvSpPr>
          <p:nvPr/>
        </p:nvSpPr>
        <p:spPr bwMode="auto">
          <a:xfrm>
            <a:off x="6103938" y="5654675"/>
            <a:ext cx="1736725" cy="64135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FF572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EXECUÇÃO </a:t>
            </a:r>
          </a:p>
          <a:p>
            <a:r>
              <a:rPr lang="pt-BR" b="1">
                <a:solidFill>
                  <a:srgbClr val="FF572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E CONTROLE</a:t>
            </a:r>
          </a:p>
        </p:txBody>
      </p:sp>
      <p:sp>
        <p:nvSpPr>
          <p:cNvPr id="334883" name="AutoShape 35"/>
          <p:cNvSpPr>
            <a:spLocks noChangeArrowheads="1"/>
          </p:cNvSpPr>
          <p:nvPr/>
        </p:nvSpPr>
        <p:spPr bwMode="auto">
          <a:xfrm rot="-3353993" flipH="1" flipV="1">
            <a:off x="5400676" y="5265737"/>
            <a:ext cx="1008062" cy="792163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44000"/>
                </a:schemeClr>
              </a:gs>
              <a:gs pos="100000">
                <a:schemeClr val="accent1">
                  <a:gamma/>
                  <a:shade val="82353"/>
                  <a:invGamma/>
                  <a:alpha val="42999"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34884" name="AutoShape 36"/>
          <p:cNvSpPr>
            <a:spLocks/>
          </p:cNvSpPr>
          <p:nvPr/>
        </p:nvSpPr>
        <p:spPr bwMode="auto">
          <a:xfrm rot="5400000" flipV="1">
            <a:off x="5831682" y="2456656"/>
            <a:ext cx="215900" cy="5472113"/>
          </a:xfrm>
          <a:prstGeom prst="rightBrace">
            <a:avLst>
              <a:gd name="adj1" fmla="val 211213"/>
              <a:gd name="adj2" fmla="val 50000"/>
            </a:avLst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orçamento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>
                <a:solidFill>
                  <a:srgbClr val="FFCC66"/>
                </a:solidFill>
              </a:rPr>
              <a:t>O orçamento pode ser definido como sendo a expressão numérica do planejamento empresarial.</a:t>
            </a:r>
          </a:p>
          <a:p>
            <a:pPr marL="0" indent="0">
              <a:buFont typeface="Wingdings" pitchFamily="2" charset="2"/>
              <a:buNone/>
            </a:pPr>
            <a:endParaRPr lang="pt-BR" sz="1000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orçamento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orçamento pode ser definido como sendo a expressão numérica do planejamento empresarial.</a:t>
            </a:r>
          </a:p>
          <a:p>
            <a:pPr marL="0" indent="0">
              <a:buFont typeface="Wingdings" pitchFamily="2" charset="2"/>
              <a:buNone/>
            </a:pPr>
            <a:endParaRPr lang="pt-BR" sz="1000"/>
          </a:p>
          <a:p>
            <a:pPr marL="0" indent="0">
              <a:buFont typeface="Wingdings" pitchFamily="2" charset="2"/>
              <a:buNone/>
            </a:pPr>
            <a:r>
              <a:rPr lang="pt-BR" sz="2800">
                <a:solidFill>
                  <a:srgbClr val="FFCC66"/>
                </a:solidFill>
              </a:rPr>
              <a:t>Dois modelos de orçamento são tradicionalmente utilizados: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Sobre eficácia empresarial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Considerando que:</a:t>
            </a:r>
            <a:r>
              <a:rPr lang="pt-BR">
                <a:solidFill>
                  <a:srgbClr val="FFCC66"/>
                </a:solidFill>
              </a:rPr>
              <a:t> 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>
                <a:solidFill>
                  <a:srgbClr val="FFCC66"/>
                </a:solidFill>
              </a:rPr>
              <a:t>A missão de um Escritório é apresentar retorno à sociedade (sob a forma de serviços) e aos Sócios (sob a forma de lucros) e,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orçamento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orçamento pode ser definido como sendo a expressão numérica do planejamento empresarial.</a:t>
            </a:r>
          </a:p>
          <a:p>
            <a:pPr marL="0" indent="0">
              <a:buFont typeface="Wingdings" pitchFamily="2" charset="2"/>
              <a:buNone/>
            </a:pPr>
            <a:endParaRPr lang="pt-BR" sz="1000"/>
          </a:p>
          <a:p>
            <a:pPr marL="0" indent="0">
              <a:buFont typeface="Wingdings" pitchFamily="2" charset="2"/>
              <a:buNone/>
            </a:pPr>
            <a:r>
              <a:rPr lang="pt-BR" sz="2800"/>
              <a:t>Dois modelos de orçamento são tradicionalmente utilizados: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400">
                <a:solidFill>
                  <a:srgbClr val="FFCC66"/>
                </a:solidFill>
              </a:rPr>
              <a:t>Orçamento de tendências, que tenta projetar no futuro os fatos do passado. É bastante comum em Escritórios já consolidados.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orçamento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orçamento pode ser definido como sendo a expressão numérica do planejamento empresarial.</a:t>
            </a:r>
          </a:p>
          <a:p>
            <a:pPr marL="0" indent="0">
              <a:buFont typeface="Wingdings" pitchFamily="2" charset="2"/>
              <a:buNone/>
            </a:pPr>
            <a:endParaRPr lang="pt-BR" sz="1000"/>
          </a:p>
          <a:p>
            <a:pPr marL="0" indent="0">
              <a:buFont typeface="Wingdings" pitchFamily="2" charset="2"/>
              <a:buNone/>
            </a:pPr>
            <a:r>
              <a:rPr lang="pt-BR" sz="2800"/>
              <a:t>Dois modelos de orçamento são tradicionalmente utilizados: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400"/>
              <a:t>Orçamento de tendências, que tenta projetar no futuro os fatos do passado. É bastante comum em Escritórios já consolidados.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400">
                <a:solidFill>
                  <a:srgbClr val="FFCC66"/>
                </a:solidFill>
              </a:rPr>
              <a:t>Orçamento base-zero, muito útil para Escritórios que estejam em meio a processos de re-estruturação ou como primeiro passo para implantação desta ferramenta.</a:t>
            </a:r>
            <a:endParaRPr lang="pt-BR" sz="1700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orçamento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>
                <a:solidFill>
                  <a:srgbClr val="FFCC66"/>
                </a:solidFill>
              </a:rPr>
              <a:t>Uma vez escolhido o modelo, um roteiro básico deve ser seguido: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orçamento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Uma vez escolhido o modelo, um roteiro básico deve ser seguido: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>
                <a:solidFill>
                  <a:srgbClr val="FFCC66"/>
                </a:solidFill>
              </a:rPr>
              <a:t>Determinar os fatores que limitam o crescimento – demanda por determinados serviços, falta de pessoal habilitado, etc;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orçamento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Uma vez escolhido o modelo, um roteiro básico deve ser seguido: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Determinar os fatores que limitam o crescimento – demanda por determinados serviços, falta de pessoal habilitado, etc;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>
                <a:solidFill>
                  <a:srgbClr val="FFCC66"/>
                </a:solidFill>
              </a:rPr>
              <a:t>Elaborar o orçamento de vendas (receitas esperadas);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orçamento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Uma vez escolhido o modelo, um roteiro básico deve ser seguido: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Determinar os fatores que limitam o crescimento – demanda por determinados serviços, falta de pessoal habilitado, etc;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Elaborar o orçamento de vendas (receitas esperadas);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>
                <a:solidFill>
                  <a:srgbClr val="FFCC66"/>
                </a:solidFill>
              </a:rPr>
              <a:t>Elaborar os orçamentos de investimentos e financiamentos;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orçamento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Uma vez escolhido o modelo, um roteiro básico deve ser seguido: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Determinar os fatores que limitam o crescimento – demanda por determinados serviços, falta de pessoal habilitado, etc;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Elaborar o orçamento de vendas (receitas esperadas);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Elaborar os orçamentos de investimentos e financiamentos;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>
                <a:solidFill>
                  <a:srgbClr val="FFCC66"/>
                </a:solidFill>
              </a:rPr>
              <a:t>Elaborar os orçamentos de despesas;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orçamento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Uma vez escolhido o modelo, um roteiro básico deve ser seguido: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Determinar os fatores que limitam o crescimento – demanda por determinados serviços, falta de pessoal habilitado, etc;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Elaborar o orçamento de vendas (receitas esperadas);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Elaborar os orçamentos de investimentos e financiamentos;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Elaborar os orçamentos de despesas;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>
                <a:solidFill>
                  <a:srgbClr val="FFCC66"/>
                </a:solidFill>
              </a:rPr>
              <a:t>Sintetizar os orçamentos e implantar os indicadores de acompanhamento;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orçamento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Uma vez escolhido o modelo, um roteiro básico deve ser seguido: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Determinar os fatores que limitam o crescimento – demanda por determinados serviços, falta de pessoal habilitado, etc;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Elaborar o orçamento de vendas (receitas esperadas);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Elaborar os orçamentos de investimentos e financiamentos;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Elaborar os orçamentos de despesas;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Sintetizar os orçamentos e implantar os indicadores de acompanhamento;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>
                <a:solidFill>
                  <a:srgbClr val="FFCC66"/>
                </a:solidFill>
              </a:rPr>
              <a:t>Monitorar e revisar periodicamente.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orçamento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2962275" cy="13239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400"/>
              <a:t>A forma deste processo segue a ilustração ao lado:</a:t>
            </a:r>
          </a:p>
        </p:txBody>
      </p:sp>
      <p:sp>
        <p:nvSpPr>
          <p:cNvPr id="350212" name="Rectangle 4"/>
          <p:cNvSpPr>
            <a:spLocks noChangeArrowheads="1"/>
          </p:cNvSpPr>
          <p:nvPr/>
        </p:nvSpPr>
        <p:spPr bwMode="auto">
          <a:xfrm>
            <a:off x="4932363" y="1341438"/>
            <a:ext cx="1585912" cy="936625"/>
          </a:xfrm>
          <a:prstGeom prst="rect">
            <a:avLst/>
          </a:prstGeom>
          <a:gradFill rotWithShape="1">
            <a:gsLst>
              <a:gs pos="0">
                <a:srgbClr val="33787D">
                  <a:alpha val="89999"/>
                </a:srgbClr>
              </a:gs>
              <a:gs pos="100000">
                <a:srgbClr val="33787D">
                  <a:gamma/>
                  <a:shade val="89020"/>
                  <a:invGamma/>
                  <a:alpha val="89999"/>
                </a:srgbClr>
              </a:gs>
            </a:gsLst>
            <a:lin ang="5400000" scaled="1"/>
          </a:gradFill>
          <a:ln w="31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Orçamento de vendas</a:t>
            </a:r>
          </a:p>
        </p:txBody>
      </p:sp>
      <p:sp>
        <p:nvSpPr>
          <p:cNvPr id="350214" name="Rectangle 6"/>
          <p:cNvSpPr>
            <a:spLocks noChangeArrowheads="1"/>
          </p:cNvSpPr>
          <p:nvPr/>
        </p:nvSpPr>
        <p:spPr bwMode="auto">
          <a:xfrm>
            <a:off x="971550" y="4797425"/>
            <a:ext cx="1585913" cy="936625"/>
          </a:xfrm>
          <a:prstGeom prst="rect">
            <a:avLst/>
          </a:prstGeom>
          <a:gradFill rotWithShape="1">
            <a:gsLst>
              <a:gs pos="0">
                <a:srgbClr val="33787D">
                  <a:alpha val="89999"/>
                </a:srgbClr>
              </a:gs>
              <a:gs pos="100000">
                <a:srgbClr val="33787D">
                  <a:gamma/>
                  <a:shade val="89020"/>
                  <a:invGamma/>
                  <a:alpha val="89999"/>
                </a:srgbClr>
              </a:gs>
            </a:gsLst>
            <a:lin ang="5400000" scaled="1"/>
          </a:gradFill>
          <a:ln w="31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Orçamento de investimentos</a:t>
            </a:r>
          </a:p>
        </p:txBody>
      </p:sp>
      <p:sp>
        <p:nvSpPr>
          <p:cNvPr id="350216" name="Rectangle 8"/>
          <p:cNvSpPr>
            <a:spLocks noChangeArrowheads="1"/>
          </p:cNvSpPr>
          <p:nvPr/>
        </p:nvSpPr>
        <p:spPr bwMode="auto">
          <a:xfrm>
            <a:off x="4932363" y="2492375"/>
            <a:ext cx="1585912" cy="936625"/>
          </a:xfrm>
          <a:prstGeom prst="rect">
            <a:avLst/>
          </a:prstGeom>
          <a:gradFill rotWithShape="1">
            <a:gsLst>
              <a:gs pos="0">
                <a:srgbClr val="33787D">
                  <a:alpha val="89999"/>
                </a:srgbClr>
              </a:gs>
              <a:gs pos="100000">
                <a:srgbClr val="33787D">
                  <a:gamma/>
                  <a:shade val="89020"/>
                  <a:invGamma/>
                  <a:alpha val="89999"/>
                </a:srgbClr>
              </a:gs>
            </a:gsLst>
            <a:lin ang="5400000" scaled="1"/>
          </a:gradFill>
          <a:ln w="31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Orçamento de produção (execução de serviços)</a:t>
            </a:r>
          </a:p>
        </p:txBody>
      </p:sp>
      <p:sp>
        <p:nvSpPr>
          <p:cNvPr id="350217" name="Rectangle 9"/>
          <p:cNvSpPr>
            <a:spLocks noChangeArrowheads="1"/>
          </p:cNvSpPr>
          <p:nvPr/>
        </p:nvSpPr>
        <p:spPr bwMode="auto">
          <a:xfrm>
            <a:off x="4932363" y="3644900"/>
            <a:ext cx="1585912" cy="936625"/>
          </a:xfrm>
          <a:prstGeom prst="rect">
            <a:avLst/>
          </a:prstGeom>
          <a:gradFill rotWithShape="1">
            <a:gsLst>
              <a:gs pos="0">
                <a:srgbClr val="33787D">
                  <a:alpha val="89999"/>
                </a:srgbClr>
              </a:gs>
              <a:gs pos="100000">
                <a:srgbClr val="33787D">
                  <a:gamma/>
                  <a:shade val="89020"/>
                  <a:invGamma/>
                  <a:alpha val="89999"/>
                </a:srgbClr>
              </a:gs>
            </a:gsLst>
            <a:lin ang="5400000" scaled="1"/>
          </a:gradFill>
          <a:ln w="31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Orçamento de despesas</a:t>
            </a:r>
          </a:p>
        </p:txBody>
      </p:sp>
      <p:sp>
        <p:nvSpPr>
          <p:cNvPr id="350218" name="Rectangle 10"/>
          <p:cNvSpPr>
            <a:spLocks noChangeArrowheads="1"/>
          </p:cNvSpPr>
          <p:nvPr/>
        </p:nvSpPr>
        <p:spPr bwMode="auto">
          <a:xfrm>
            <a:off x="2914650" y="4797425"/>
            <a:ext cx="1585913" cy="936625"/>
          </a:xfrm>
          <a:prstGeom prst="rect">
            <a:avLst/>
          </a:prstGeom>
          <a:gradFill rotWithShape="1">
            <a:gsLst>
              <a:gs pos="0">
                <a:srgbClr val="33787D">
                  <a:alpha val="89999"/>
                </a:srgbClr>
              </a:gs>
              <a:gs pos="100000">
                <a:srgbClr val="33787D">
                  <a:gamma/>
                  <a:shade val="89020"/>
                  <a:invGamma/>
                  <a:alpha val="89999"/>
                </a:srgbClr>
              </a:gs>
            </a:gsLst>
            <a:lin ang="5400000" scaled="1"/>
          </a:gradFill>
          <a:ln w="31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Orçamento de financiamentos</a:t>
            </a:r>
          </a:p>
        </p:txBody>
      </p:sp>
      <p:sp>
        <p:nvSpPr>
          <p:cNvPr id="350219" name="Rectangle 11"/>
          <p:cNvSpPr>
            <a:spLocks noChangeArrowheads="1"/>
          </p:cNvSpPr>
          <p:nvPr/>
        </p:nvSpPr>
        <p:spPr bwMode="auto">
          <a:xfrm>
            <a:off x="4930775" y="4797425"/>
            <a:ext cx="1585913" cy="936625"/>
          </a:xfrm>
          <a:prstGeom prst="rect">
            <a:avLst/>
          </a:prstGeom>
          <a:solidFill>
            <a:srgbClr val="FF3300">
              <a:alpha val="89999"/>
            </a:srgbClr>
          </a:solidFill>
          <a:ln w="31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Projeção do balanço e demonstrativo de resultados</a:t>
            </a:r>
          </a:p>
        </p:txBody>
      </p:sp>
      <p:sp>
        <p:nvSpPr>
          <p:cNvPr id="350220" name="Line 12"/>
          <p:cNvSpPr>
            <a:spLocks noChangeShapeType="1"/>
          </p:cNvSpPr>
          <p:nvPr/>
        </p:nvSpPr>
        <p:spPr bwMode="auto">
          <a:xfrm>
            <a:off x="2555875" y="5300663"/>
            <a:ext cx="360363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50221" name="Line 13"/>
          <p:cNvSpPr>
            <a:spLocks noChangeShapeType="1"/>
          </p:cNvSpPr>
          <p:nvPr/>
        </p:nvSpPr>
        <p:spPr bwMode="auto">
          <a:xfrm>
            <a:off x="4500563" y="5300663"/>
            <a:ext cx="4318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50222" name="Line 14"/>
          <p:cNvSpPr>
            <a:spLocks noChangeShapeType="1"/>
          </p:cNvSpPr>
          <p:nvPr/>
        </p:nvSpPr>
        <p:spPr bwMode="auto">
          <a:xfrm>
            <a:off x="5724525" y="2276475"/>
            <a:ext cx="0" cy="21590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50223" name="Line 15"/>
          <p:cNvSpPr>
            <a:spLocks noChangeShapeType="1"/>
          </p:cNvSpPr>
          <p:nvPr/>
        </p:nvSpPr>
        <p:spPr bwMode="auto">
          <a:xfrm>
            <a:off x="5724525" y="3429000"/>
            <a:ext cx="0" cy="21590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50224" name="Line 16"/>
          <p:cNvSpPr>
            <a:spLocks noChangeShapeType="1"/>
          </p:cNvSpPr>
          <p:nvPr/>
        </p:nvSpPr>
        <p:spPr bwMode="auto">
          <a:xfrm>
            <a:off x="5724525" y="4581525"/>
            <a:ext cx="0" cy="21590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50225" name="Rectangle 17"/>
          <p:cNvSpPr>
            <a:spLocks noChangeArrowheads="1"/>
          </p:cNvSpPr>
          <p:nvPr/>
        </p:nvSpPr>
        <p:spPr bwMode="auto">
          <a:xfrm>
            <a:off x="4427538" y="1196975"/>
            <a:ext cx="2592387" cy="3455988"/>
          </a:xfrm>
          <a:prstGeom prst="rect">
            <a:avLst/>
          </a:prstGeom>
          <a:noFill/>
          <a:ln w="3175" algn="ctr">
            <a:solidFill>
              <a:schemeClr val="bg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50226" name="Rectangle 18"/>
          <p:cNvSpPr>
            <a:spLocks noChangeArrowheads="1"/>
          </p:cNvSpPr>
          <p:nvPr/>
        </p:nvSpPr>
        <p:spPr bwMode="auto">
          <a:xfrm>
            <a:off x="755650" y="4581525"/>
            <a:ext cx="3960813" cy="1368425"/>
          </a:xfrm>
          <a:prstGeom prst="rect">
            <a:avLst/>
          </a:prstGeom>
          <a:noFill/>
          <a:ln w="3175" algn="ctr">
            <a:solidFill>
              <a:schemeClr val="bg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Sobre eficácia empresarial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Considerando que: 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A missão de um Escritório é apresentar retorno à sociedade (sob a forma de serviços) e aos Sócios (sob a forma de lucros) e,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>
                <a:solidFill>
                  <a:srgbClr val="FFCC66"/>
                </a:solidFill>
              </a:rPr>
              <a:t>Qualquer empresa (Escritório) é fundada com o propósito de ser perene.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orçamento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2962275" cy="13239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400"/>
              <a:t>A forma deste processo segue a ilustração ao lado:</a:t>
            </a:r>
          </a:p>
        </p:txBody>
      </p:sp>
      <p:sp>
        <p:nvSpPr>
          <p:cNvPr id="370692" name="Rectangle 4"/>
          <p:cNvSpPr>
            <a:spLocks noChangeArrowheads="1"/>
          </p:cNvSpPr>
          <p:nvPr/>
        </p:nvSpPr>
        <p:spPr bwMode="auto">
          <a:xfrm>
            <a:off x="4932363" y="1341438"/>
            <a:ext cx="1585912" cy="936625"/>
          </a:xfrm>
          <a:prstGeom prst="rect">
            <a:avLst/>
          </a:prstGeom>
          <a:gradFill rotWithShape="1">
            <a:gsLst>
              <a:gs pos="0">
                <a:srgbClr val="33787D">
                  <a:alpha val="89999"/>
                </a:srgbClr>
              </a:gs>
              <a:gs pos="100000">
                <a:srgbClr val="33787D">
                  <a:gamma/>
                  <a:shade val="89020"/>
                  <a:invGamma/>
                  <a:alpha val="89999"/>
                </a:srgbClr>
              </a:gs>
            </a:gsLst>
            <a:lin ang="5400000" scaled="1"/>
          </a:gradFill>
          <a:ln w="31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Orçamento de vendas</a:t>
            </a:r>
          </a:p>
        </p:txBody>
      </p:sp>
      <p:sp>
        <p:nvSpPr>
          <p:cNvPr id="370693" name="Rectangle 5"/>
          <p:cNvSpPr>
            <a:spLocks noChangeArrowheads="1"/>
          </p:cNvSpPr>
          <p:nvPr/>
        </p:nvSpPr>
        <p:spPr bwMode="auto">
          <a:xfrm>
            <a:off x="971550" y="4797425"/>
            <a:ext cx="1585913" cy="936625"/>
          </a:xfrm>
          <a:prstGeom prst="rect">
            <a:avLst/>
          </a:prstGeom>
          <a:gradFill rotWithShape="1">
            <a:gsLst>
              <a:gs pos="0">
                <a:srgbClr val="33787D">
                  <a:alpha val="89999"/>
                </a:srgbClr>
              </a:gs>
              <a:gs pos="100000">
                <a:srgbClr val="33787D">
                  <a:gamma/>
                  <a:shade val="89020"/>
                  <a:invGamma/>
                  <a:alpha val="89999"/>
                </a:srgbClr>
              </a:gs>
            </a:gsLst>
            <a:lin ang="5400000" scaled="1"/>
          </a:gradFill>
          <a:ln w="31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Orçamento de investimentos</a:t>
            </a:r>
          </a:p>
        </p:txBody>
      </p:sp>
      <p:sp>
        <p:nvSpPr>
          <p:cNvPr id="370694" name="Rectangle 6"/>
          <p:cNvSpPr>
            <a:spLocks noChangeArrowheads="1"/>
          </p:cNvSpPr>
          <p:nvPr/>
        </p:nvSpPr>
        <p:spPr bwMode="auto">
          <a:xfrm>
            <a:off x="4932363" y="2492375"/>
            <a:ext cx="1585912" cy="936625"/>
          </a:xfrm>
          <a:prstGeom prst="rect">
            <a:avLst/>
          </a:prstGeom>
          <a:gradFill rotWithShape="1">
            <a:gsLst>
              <a:gs pos="0">
                <a:srgbClr val="33787D">
                  <a:alpha val="89999"/>
                </a:srgbClr>
              </a:gs>
              <a:gs pos="100000">
                <a:srgbClr val="33787D">
                  <a:gamma/>
                  <a:shade val="89020"/>
                  <a:invGamma/>
                  <a:alpha val="89999"/>
                </a:srgbClr>
              </a:gs>
            </a:gsLst>
            <a:lin ang="5400000" scaled="1"/>
          </a:gradFill>
          <a:ln w="31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Orçamento de produção (execução de serviços)</a:t>
            </a:r>
          </a:p>
        </p:txBody>
      </p:sp>
      <p:sp>
        <p:nvSpPr>
          <p:cNvPr id="370695" name="Rectangle 7"/>
          <p:cNvSpPr>
            <a:spLocks noChangeArrowheads="1"/>
          </p:cNvSpPr>
          <p:nvPr/>
        </p:nvSpPr>
        <p:spPr bwMode="auto">
          <a:xfrm>
            <a:off x="4932363" y="3644900"/>
            <a:ext cx="1585912" cy="936625"/>
          </a:xfrm>
          <a:prstGeom prst="rect">
            <a:avLst/>
          </a:prstGeom>
          <a:gradFill rotWithShape="1">
            <a:gsLst>
              <a:gs pos="0">
                <a:srgbClr val="33787D">
                  <a:alpha val="89999"/>
                </a:srgbClr>
              </a:gs>
              <a:gs pos="100000">
                <a:srgbClr val="33787D">
                  <a:gamma/>
                  <a:shade val="89020"/>
                  <a:invGamma/>
                  <a:alpha val="89999"/>
                </a:srgbClr>
              </a:gs>
            </a:gsLst>
            <a:lin ang="5400000" scaled="1"/>
          </a:gradFill>
          <a:ln w="31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Orçamento de despesas</a:t>
            </a:r>
          </a:p>
        </p:txBody>
      </p:sp>
      <p:sp>
        <p:nvSpPr>
          <p:cNvPr id="370696" name="Rectangle 8"/>
          <p:cNvSpPr>
            <a:spLocks noChangeArrowheads="1"/>
          </p:cNvSpPr>
          <p:nvPr/>
        </p:nvSpPr>
        <p:spPr bwMode="auto">
          <a:xfrm>
            <a:off x="2914650" y="4797425"/>
            <a:ext cx="1585913" cy="936625"/>
          </a:xfrm>
          <a:prstGeom prst="rect">
            <a:avLst/>
          </a:prstGeom>
          <a:gradFill rotWithShape="1">
            <a:gsLst>
              <a:gs pos="0">
                <a:srgbClr val="33787D">
                  <a:alpha val="89999"/>
                </a:srgbClr>
              </a:gs>
              <a:gs pos="100000">
                <a:srgbClr val="33787D">
                  <a:gamma/>
                  <a:shade val="89020"/>
                  <a:invGamma/>
                  <a:alpha val="89999"/>
                </a:srgbClr>
              </a:gs>
            </a:gsLst>
            <a:lin ang="5400000" scaled="1"/>
          </a:gradFill>
          <a:ln w="31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Orçamento de financiamentos</a:t>
            </a:r>
          </a:p>
        </p:txBody>
      </p:sp>
      <p:sp>
        <p:nvSpPr>
          <p:cNvPr id="370697" name="Rectangle 9"/>
          <p:cNvSpPr>
            <a:spLocks noChangeArrowheads="1"/>
          </p:cNvSpPr>
          <p:nvPr/>
        </p:nvSpPr>
        <p:spPr bwMode="auto">
          <a:xfrm>
            <a:off x="4930775" y="4797425"/>
            <a:ext cx="1585913" cy="936625"/>
          </a:xfrm>
          <a:prstGeom prst="rect">
            <a:avLst/>
          </a:prstGeom>
          <a:solidFill>
            <a:srgbClr val="FF3300">
              <a:alpha val="89999"/>
            </a:srgbClr>
          </a:solidFill>
          <a:ln w="3175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Projeção do balanço e demonstrativo de resultados</a:t>
            </a:r>
          </a:p>
        </p:txBody>
      </p:sp>
      <p:sp>
        <p:nvSpPr>
          <p:cNvPr id="370698" name="Line 10"/>
          <p:cNvSpPr>
            <a:spLocks noChangeShapeType="1"/>
          </p:cNvSpPr>
          <p:nvPr/>
        </p:nvSpPr>
        <p:spPr bwMode="auto">
          <a:xfrm>
            <a:off x="2555875" y="5300663"/>
            <a:ext cx="360363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70699" name="Line 11"/>
          <p:cNvSpPr>
            <a:spLocks noChangeShapeType="1"/>
          </p:cNvSpPr>
          <p:nvPr/>
        </p:nvSpPr>
        <p:spPr bwMode="auto">
          <a:xfrm>
            <a:off x="4500563" y="5300663"/>
            <a:ext cx="4318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70700" name="Line 12"/>
          <p:cNvSpPr>
            <a:spLocks noChangeShapeType="1"/>
          </p:cNvSpPr>
          <p:nvPr/>
        </p:nvSpPr>
        <p:spPr bwMode="auto">
          <a:xfrm>
            <a:off x="5724525" y="2276475"/>
            <a:ext cx="0" cy="21590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70701" name="Line 13"/>
          <p:cNvSpPr>
            <a:spLocks noChangeShapeType="1"/>
          </p:cNvSpPr>
          <p:nvPr/>
        </p:nvSpPr>
        <p:spPr bwMode="auto">
          <a:xfrm>
            <a:off x="5724525" y="3429000"/>
            <a:ext cx="0" cy="21590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70702" name="Line 14"/>
          <p:cNvSpPr>
            <a:spLocks noChangeShapeType="1"/>
          </p:cNvSpPr>
          <p:nvPr/>
        </p:nvSpPr>
        <p:spPr bwMode="auto">
          <a:xfrm>
            <a:off x="5724525" y="4581525"/>
            <a:ext cx="0" cy="21590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70703" name="Rectangle 15"/>
          <p:cNvSpPr>
            <a:spLocks noChangeArrowheads="1"/>
          </p:cNvSpPr>
          <p:nvPr/>
        </p:nvSpPr>
        <p:spPr bwMode="auto">
          <a:xfrm>
            <a:off x="4427538" y="1196975"/>
            <a:ext cx="2592387" cy="3455988"/>
          </a:xfrm>
          <a:prstGeom prst="rect">
            <a:avLst/>
          </a:prstGeom>
          <a:noFill/>
          <a:ln w="3175" algn="ctr">
            <a:solidFill>
              <a:schemeClr val="bg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70704" name="Rectangle 16"/>
          <p:cNvSpPr>
            <a:spLocks noChangeArrowheads="1"/>
          </p:cNvSpPr>
          <p:nvPr/>
        </p:nvSpPr>
        <p:spPr bwMode="auto">
          <a:xfrm>
            <a:off x="755650" y="4581525"/>
            <a:ext cx="3960813" cy="1368425"/>
          </a:xfrm>
          <a:prstGeom prst="rect">
            <a:avLst/>
          </a:prstGeom>
          <a:noFill/>
          <a:ln w="3175" algn="ctr">
            <a:solidFill>
              <a:schemeClr val="bg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70705" name="Text Box 17"/>
          <p:cNvSpPr txBox="1">
            <a:spLocks noChangeArrowheads="1"/>
          </p:cNvSpPr>
          <p:nvPr/>
        </p:nvSpPr>
        <p:spPr bwMode="auto">
          <a:xfrm rot="-2864622">
            <a:off x="7104063" y="1708150"/>
            <a:ext cx="1435100" cy="7016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b="1">
                <a:solidFill>
                  <a:srgbClr val="FFCC66"/>
                </a:solidFill>
                <a:latin typeface="Garamond" pitchFamily="18" charset="0"/>
              </a:rPr>
              <a:t>Orçamento</a:t>
            </a:r>
          </a:p>
          <a:p>
            <a:r>
              <a:rPr lang="pt-BR" sz="2000" b="1">
                <a:solidFill>
                  <a:srgbClr val="FFCC66"/>
                </a:solidFill>
                <a:latin typeface="Garamond" pitchFamily="18" charset="0"/>
              </a:rPr>
              <a:t>operacional</a:t>
            </a:r>
          </a:p>
        </p:txBody>
      </p:sp>
      <p:sp>
        <p:nvSpPr>
          <p:cNvPr id="370706" name="Text Box 18"/>
          <p:cNvSpPr txBox="1">
            <a:spLocks noChangeArrowheads="1"/>
          </p:cNvSpPr>
          <p:nvPr/>
        </p:nvSpPr>
        <p:spPr bwMode="auto">
          <a:xfrm rot="-23464742">
            <a:off x="276225" y="3213100"/>
            <a:ext cx="2063750" cy="100647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b="1">
                <a:solidFill>
                  <a:srgbClr val="FFCC66"/>
                </a:solidFill>
                <a:latin typeface="Garamond" pitchFamily="18" charset="0"/>
              </a:rPr>
              <a:t>Orçamento</a:t>
            </a:r>
          </a:p>
          <a:p>
            <a:r>
              <a:rPr lang="pt-BR" sz="2000" b="1">
                <a:solidFill>
                  <a:srgbClr val="FFCC66"/>
                </a:solidFill>
                <a:latin typeface="Garamond" pitchFamily="18" charset="0"/>
              </a:rPr>
              <a:t>de investimentos </a:t>
            </a:r>
          </a:p>
          <a:p>
            <a:r>
              <a:rPr lang="pt-BR" sz="2000" b="1">
                <a:solidFill>
                  <a:srgbClr val="FFCC66"/>
                </a:solidFill>
                <a:latin typeface="Garamond" pitchFamily="18" charset="0"/>
              </a:rPr>
              <a:t>e financiamentos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Os controles na execução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>
                <a:solidFill>
                  <a:srgbClr val="FFCC66"/>
                </a:solidFill>
              </a:rPr>
              <a:t>O controle consiste, basicamente, em: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Os controles na execução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controle consiste, basicamente, em: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>
                <a:solidFill>
                  <a:srgbClr val="FFCC66"/>
                </a:solidFill>
              </a:rPr>
              <a:t>Acompanhar e ajustar continuamente os fluxos produtivos (métodos e controles da produção dos serviços jurídicos);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Os controles na execução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controle consiste, basicamente, em: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Acompanhar e ajustar continuamente os fluxos produtivos (métodos e controles da produção dos serviços jurídicos);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>
                <a:solidFill>
                  <a:srgbClr val="FFCC66"/>
                </a:solidFill>
              </a:rPr>
              <a:t>Acompanhar com extrema atenção o fluxos econômico, financeiro e patrimonial decorrentes das operações comerciais e dos investimentos do Escritório.</a:t>
            </a:r>
          </a:p>
          <a:p>
            <a:pPr marL="0" indent="0">
              <a:buFont typeface="Wingdings" pitchFamily="2" charset="2"/>
              <a:buNone/>
            </a:pPr>
            <a:endParaRPr lang="pt-BR" sz="1200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Os controles na execução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controle consiste, basicamente, em: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Acompanhar e ajustar continuamente os fluxos produtivos (métodos e controles da produção dos serviços jurídicos);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200"/>
              <a:t>Acompanhar com extrema atenção o fluxos econômico, financeiro e patrimonial decorrentes das operações comerciais e dos investimentos do Escritório.</a:t>
            </a:r>
          </a:p>
          <a:p>
            <a:pPr marL="0" indent="0">
              <a:buFont typeface="Wingdings" pitchFamily="2" charset="2"/>
              <a:buNone/>
            </a:pPr>
            <a:endParaRPr lang="pt-BR" sz="1200">
              <a:solidFill>
                <a:srgbClr val="FFCC66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pt-BR" sz="2800">
                <a:solidFill>
                  <a:srgbClr val="FF3300"/>
                </a:solidFill>
              </a:rPr>
              <a:t>A gestão destes fluxos é denominada </a:t>
            </a:r>
            <a:r>
              <a:rPr lang="pt-BR" sz="2800" i="1">
                <a:solidFill>
                  <a:srgbClr val="FF3300"/>
                </a:solidFill>
              </a:rPr>
              <a:t>gestão do capital de giro</a:t>
            </a:r>
            <a:r>
              <a:rPr lang="pt-BR" sz="2800">
                <a:solidFill>
                  <a:srgbClr val="FF3300"/>
                </a:solidFill>
              </a:rPr>
              <a:t>.</a:t>
            </a:r>
            <a:r>
              <a:rPr lang="pt-BR" sz="2800">
                <a:solidFill>
                  <a:srgbClr val="FFCC66"/>
                </a:solidFill>
              </a:rPr>
              <a:t> </a:t>
            </a:r>
          </a:p>
          <a:p>
            <a:pPr marL="0" indent="0">
              <a:buFont typeface="Wingdings" pitchFamily="2" charset="2"/>
              <a:buNone/>
            </a:pPr>
            <a:endParaRPr lang="pt-BR" sz="1400">
              <a:solidFill>
                <a:srgbClr val="FFCC66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pt-BR" sz="2800">
                <a:solidFill>
                  <a:srgbClr val="FF3300"/>
                </a:solidFill>
              </a:rPr>
              <a:t>É a gestão do ciclo</a:t>
            </a:r>
            <a:r>
              <a:rPr lang="pt-BR" sz="2800">
                <a:solidFill>
                  <a:srgbClr val="FFCC66"/>
                </a:solidFill>
              </a:rPr>
              <a:t> </a:t>
            </a:r>
            <a:r>
              <a:rPr lang="pt-BR" sz="28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comprar-produzir-vender.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Gestão do capital de giro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48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Ciclos operacional, econômico e financeiro.</a:t>
            </a:r>
            <a:endParaRPr lang="pt-BR" sz="28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5332" name="Rectangle 4"/>
          <p:cNvSpPr>
            <a:spLocks noChangeArrowheads="1"/>
          </p:cNvSpPr>
          <p:nvPr/>
        </p:nvSpPr>
        <p:spPr bwMode="auto">
          <a:xfrm>
            <a:off x="323850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Planejamento</a:t>
            </a:r>
          </a:p>
        </p:txBody>
      </p:sp>
      <p:sp>
        <p:nvSpPr>
          <p:cNvPr id="355334" name="Rectangle 6"/>
          <p:cNvSpPr>
            <a:spLocks noChangeArrowheads="1"/>
          </p:cNvSpPr>
          <p:nvPr/>
        </p:nvSpPr>
        <p:spPr bwMode="auto">
          <a:xfrm>
            <a:off x="1763713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Contrato com cliente</a:t>
            </a:r>
          </a:p>
        </p:txBody>
      </p:sp>
      <p:sp>
        <p:nvSpPr>
          <p:cNvPr id="355335" name="Rectangle 7"/>
          <p:cNvSpPr>
            <a:spLocks noChangeArrowheads="1"/>
          </p:cNvSpPr>
          <p:nvPr/>
        </p:nvSpPr>
        <p:spPr bwMode="auto">
          <a:xfrm>
            <a:off x="3203575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Contrato com pessoal</a:t>
            </a:r>
          </a:p>
        </p:txBody>
      </p:sp>
      <p:sp>
        <p:nvSpPr>
          <p:cNvPr id="355336" name="Rectangle 8"/>
          <p:cNvSpPr>
            <a:spLocks noChangeArrowheads="1"/>
          </p:cNvSpPr>
          <p:nvPr/>
        </p:nvSpPr>
        <p:spPr bwMode="auto">
          <a:xfrm>
            <a:off x="4643438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Compras</a:t>
            </a:r>
          </a:p>
        </p:txBody>
      </p:sp>
      <p:sp>
        <p:nvSpPr>
          <p:cNvPr id="355337" name="Rectangle 9"/>
          <p:cNvSpPr>
            <a:spLocks noChangeArrowheads="1"/>
          </p:cNvSpPr>
          <p:nvPr/>
        </p:nvSpPr>
        <p:spPr bwMode="auto">
          <a:xfrm>
            <a:off x="6084888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Faturamento</a:t>
            </a:r>
          </a:p>
        </p:txBody>
      </p:sp>
      <p:sp>
        <p:nvSpPr>
          <p:cNvPr id="355338" name="Rectangle 10"/>
          <p:cNvSpPr>
            <a:spLocks noChangeArrowheads="1"/>
          </p:cNvSpPr>
          <p:nvPr/>
        </p:nvSpPr>
        <p:spPr bwMode="auto">
          <a:xfrm>
            <a:off x="7524750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Recebimento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Gestão do capital de giro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48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Ciclos operacional, econômico e financeiro.</a:t>
            </a:r>
            <a:endParaRPr lang="pt-BR" sz="28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6356" name="Rectangle 4"/>
          <p:cNvSpPr>
            <a:spLocks noChangeArrowheads="1"/>
          </p:cNvSpPr>
          <p:nvPr/>
        </p:nvSpPr>
        <p:spPr bwMode="auto">
          <a:xfrm>
            <a:off x="323850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Planejamento</a:t>
            </a:r>
          </a:p>
        </p:txBody>
      </p:sp>
      <p:sp>
        <p:nvSpPr>
          <p:cNvPr id="356357" name="Rectangle 5"/>
          <p:cNvSpPr>
            <a:spLocks noChangeArrowheads="1"/>
          </p:cNvSpPr>
          <p:nvPr/>
        </p:nvSpPr>
        <p:spPr bwMode="auto">
          <a:xfrm>
            <a:off x="1763713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Contrato com cliente</a:t>
            </a:r>
          </a:p>
        </p:txBody>
      </p:sp>
      <p:sp>
        <p:nvSpPr>
          <p:cNvPr id="356358" name="Rectangle 6"/>
          <p:cNvSpPr>
            <a:spLocks noChangeArrowheads="1"/>
          </p:cNvSpPr>
          <p:nvPr/>
        </p:nvSpPr>
        <p:spPr bwMode="auto">
          <a:xfrm>
            <a:off x="3203575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Contrato com pessoal</a:t>
            </a:r>
          </a:p>
        </p:txBody>
      </p:sp>
      <p:sp>
        <p:nvSpPr>
          <p:cNvPr id="356359" name="Rectangle 7"/>
          <p:cNvSpPr>
            <a:spLocks noChangeArrowheads="1"/>
          </p:cNvSpPr>
          <p:nvPr/>
        </p:nvSpPr>
        <p:spPr bwMode="auto">
          <a:xfrm>
            <a:off x="4643438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Compras</a:t>
            </a:r>
          </a:p>
        </p:txBody>
      </p:sp>
      <p:sp>
        <p:nvSpPr>
          <p:cNvPr id="356360" name="Rectangle 8"/>
          <p:cNvSpPr>
            <a:spLocks noChangeArrowheads="1"/>
          </p:cNvSpPr>
          <p:nvPr/>
        </p:nvSpPr>
        <p:spPr bwMode="auto">
          <a:xfrm>
            <a:off x="6084888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Faturamento</a:t>
            </a:r>
          </a:p>
        </p:txBody>
      </p:sp>
      <p:sp>
        <p:nvSpPr>
          <p:cNvPr id="356361" name="Rectangle 9"/>
          <p:cNvSpPr>
            <a:spLocks noChangeArrowheads="1"/>
          </p:cNvSpPr>
          <p:nvPr/>
        </p:nvSpPr>
        <p:spPr bwMode="auto">
          <a:xfrm>
            <a:off x="7524750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Recebimento</a:t>
            </a:r>
          </a:p>
        </p:txBody>
      </p:sp>
      <p:sp>
        <p:nvSpPr>
          <p:cNvPr id="356362" name="Rectangle 10"/>
          <p:cNvSpPr>
            <a:spLocks noChangeArrowheads="1"/>
          </p:cNvSpPr>
          <p:nvPr/>
        </p:nvSpPr>
        <p:spPr bwMode="auto">
          <a:xfrm>
            <a:off x="3203575" y="3357563"/>
            <a:ext cx="5616575" cy="3587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b="1">
                <a:solidFill>
                  <a:srgbClr val="FF57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CICLO FINANCEIRO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Gestão do capital de giro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48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Ciclos operacional, econômico e financeiro.</a:t>
            </a:r>
            <a:endParaRPr lang="pt-BR" sz="28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323850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Planejamento</a:t>
            </a:r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1763713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Contrato com cliente</a:t>
            </a:r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3203575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Contrato com pessoal</a:t>
            </a:r>
          </a:p>
        </p:txBody>
      </p:sp>
      <p:sp>
        <p:nvSpPr>
          <p:cNvPr id="357383" name="Rectangle 7"/>
          <p:cNvSpPr>
            <a:spLocks noChangeArrowheads="1"/>
          </p:cNvSpPr>
          <p:nvPr/>
        </p:nvSpPr>
        <p:spPr bwMode="auto">
          <a:xfrm>
            <a:off x="4643438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Compras</a:t>
            </a:r>
          </a:p>
        </p:txBody>
      </p:sp>
      <p:sp>
        <p:nvSpPr>
          <p:cNvPr id="357384" name="Rectangle 8"/>
          <p:cNvSpPr>
            <a:spLocks noChangeArrowheads="1"/>
          </p:cNvSpPr>
          <p:nvPr/>
        </p:nvSpPr>
        <p:spPr bwMode="auto">
          <a:xfrm>
            <a:off x="6084888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Faturamento</a:t>
            </a:r>
          </a:p>
        </p:txBody>
      </p:sp>
      <p:sp>
        <p:nvSpPr>
          <p:cNvPr id="357385" name="Rectangle 9"/>
          <p:cNvSpPr>
            <a:spLocks noChangeArrowheads="1"/>
          </p:cNvSpPr>
          <p:nvPr/>
        </p:nvSpPr>
        <p:spPr bwMode="auto">
          <a:xfrm>
            <a:off x="7524750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Recebimento</a:t>
            </a:r>
          </a:p>
        </p:txBody>
      </p:sp>
      <p:sp>
        <p:nvSpPr>
          <p:cNvPr id="357386" name="Rectangle 10"/>
          <p:cNvSpPr>
            <a:spLocks noChangeArrowheads="1"/>
          </p:cNvSpPr>
          <p:nvPr/>
        </p:nvSpPr>
        <p:spPr bwMode="auto">
          <a:xfrm>
            <a:off x="3203575" y="3357563"/>
            <a:ext cx="5616575" cy="3587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b="1">
                <a:solidFill>
                  <a:srgbClr val="FF57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CICLO FINANCEIRO</a:t>
            </a:r>
          </a:p>
        </p:txBody>
      </p:sp>
      <p:sp>
        <p:nvSpPr>
          <p:cNvPr id="357387" name="Rectangle 11"/>
          <p:cNvSpPr>
            <a:spLocks noChangeArrowheads="1"/>
          </p:cNvSpPr>
          <p:nvPr/>
        </p:nvSpPr>
        <p:spPr bwMode="auto">
          <a:xfrm>
            <a:off x="1835150" y="4076700"/>
            <a:ext cx="5616575" cy="3587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b="1">
                <a:solidFill>
                  <a:srgbClr val="FF57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CICLO ECONÔMICO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Gestão do capital de giro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48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Ciclos operacional, econômico e financeiro.</a:t>
            </a:r>
            <a:endParaRPr lang="pt-BR" sz="28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8404" name="Rectangle 4"/>
          <p:cNvSpPr>
            <a:spLocks noChangeArrowheads="1"/>
          </p:cNvSpPr>
          <p:nvPr/>
        </p:nvSpPr>
        <p:spPr bwMode="auto">
          <a:xfrm>
            <a:off x="323850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Planejamento</a:t>
            </a:r>
          </a:p>
        </p:txBody>
      </p:sp>
      <p:sp>
        <p:nvSpPr>
          <p:cNvPr id="358405" name="Rectangle 5"/>
          <p:cNvSpPr>
            <a:spLocks noChangeArrowheads="1"/>
          </p:cNvSpPr>
          <p:nvPr/>
        </p:nvSpPr>
        <p:spPr bwMode="auto">
          <a:xfrm>
            <a:off x="1763713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Contrato com cliente</a:t>
            </a:r>
          </a:p>
        </p:txBody>
      </p:sp>
      <p:sp>
        <p:nvSpPr>
          <p:cNvPr id="358406" name="Rectangle 6"/>
          <p:cNvSpPr>
            <a:spLocks noChangeArrowheads="1"/>
          </p:cNvSpPr>
          <p:nvPr/>
        </p:nvSpPr>
        <p:spPr bwMode="auto">
          <a:xfrm>
            <a:off x="3203575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Contrato com pessoal</a:t>
            </a:r>
          </a:p>
        </p:txBody>
      </p:sp>
      <p:sp>
        <p:nvSpPr>
          <p:cNvPr id="358407" name="Rectangle 7"/>
          <p:cNvSpPr>
            <a:spLocks noChangeArrowheads="1"/>
          </p:cNvSpPr>
          <p:nvPr/>
        </p:nvSpPr>
        <p:spPr bwMode="auto">
          <a:xfrm>
            <a:off x="4643438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Compras</a:t>
            </a:r>
          </a:p>
        </p:txBody>
      </p:sp>
      <p:sp>
        <p:nvSpPr>
          <p:cNvPr id="358408" name="Rectangle 8"/>
          <p:cNvSpPr>
            <a:spLocks noChangeArrowheads="1"/>
          </p:cNvSpPr>
          <p:nvPr/>
        </p:nvSpPr>
        <p:spPr bwMode="auto">
          <a:xfrm>
            <a:off x="6084888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Faturamento</a:t>
            </a:r>
          </a:p>
        </p:txBody>
      </p:sp>
      <p:sp>
        <p:nvSpPr>
          <p:cNvPr id="358409" name="Rectangle 9"/>
          <p:cNvSpPr>
            <a:spLocks noChangeArrowheads="1"/>
          </p:cNvSpPr>
          <p:nvPr/>
        </p:nvSpPr>
        <p:spPr bwMode="auto">
          <a:xfrm>
            <a:off x="7524750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Recebimento</a:t>
            </a:r>
          </a:p>
        </p:txBody>
      </p:sp>
      <p:sp>
        <p:nvSpPr>
          <p:cNvPr id="358410" name="Rectangle 10"/>
          <p:cNvSpPr>
            <a:spLocks noChangeArrowheads="1"/>
          </p:cNvSpPr>
          <p:nvPr/>
        </p:nvSpPr>
        <p:spPr bwMode="auto">
          <a:xfrm>
            <a:off x="3203575" y="3357563"/>
            <a:ext cx="5616575" cy="3587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b="1">
                <a:solidFill>
                  <a:srgbClr val="FF57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CICLO FINANCEIRO</a:t>
            </a:r>
          </a:p>
        </p:txBody>
      </p:sp>
      <p:sp>
        <p:nvSpPr>
          <p:cNvPr id="358411" name="Rectangle 11"/>
          <p:cNvSpPr>
            <a:spLocks noChangeArrowheads="1"/>
          </p:cNvSpPr>
          <p:nvPr/>
        </p:nvSpPr>
        <p:spPr bwMode="auto">
          <a:xfrm>
            <a:off x="1835150" y="4076700"/>
            <a:ext cx="5616575" cy="3587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b="1">
                <a:solidFill>
                  <a:srgbClr val="FF57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CICLO ECONÔMICO</a:t>
            </a:r>
          </a:p>
        </p:txBody>
      </p:sp>
      <p:sp>
        <p:nvSpPr>
          <p:cNvPr id="358412" name="Rectangle 12"/>
          <p:cNvSpPr>
            <a:spLocks noChangeArrowheads="1"/>
          </p:cNvSpPr>
          <p:nvPr/>
        </p:nvSpPr>
        <p:spPr bwMode="auto">
          <a:xfrm>
            <a:off x="323850" y="4797425"/>
            <a:ext cx="8496300" cy="3587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b="1">
                <a:solidFill>
                  <a:srgbClr val="FF57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CICLO OPERACIONAL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Gestão do capital de giro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48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Ciclos operacional, econômico e financeiro.</a:t>
            </a:r>
            <a:endParaRPr lang="pt-BR" sz="28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9428" name="Rectangle 4"/>
          <p:cNvSpPr>
            <a:spLocks noChangeArrowheads="1"/>
          </p:cNvSpPr>
          <p:nvPr/>
        </p:nvSpPr>
        <p:spPr bwMode="auto">
          <a:xfrm>
            <a:off x="323850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Planejamento</a:t>
            </a:r>
          </a:p>
        </p:txBody>
      </p:sp>
      <p:sp>
        <p:nvSpPr>
          <p:cNvPr id="359429" name="Rectangle 5"/>
          <p:cNvSpPr>
            <a:spLocks noChangeArrowheads="1"/>
          </p:cNvSpPr>
          <p:nvPr/>
        </p:nvSpPr>
        <p:spPr bwMode="auto">
          <a:xfrm>
            <a:off x="1763713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Contrato com cliente</a:t>
            </a:r>
          </a:p>
        </p:txBody>
      </p:sp>
      <p:sp>
        <p:nvSpPr>
          <p:cNvPr id="359430" name="Rectangle 6"/>
          <p:cNvSpPr>
            <a:spLocks noChangeArrowheads="1"/>
          </p:cNvSpPr>
          <p:nvPr/>
        </p:nvSpPr>
        <p:spPr bwMode="auto">
          <a:xfrm>
            <a:off x="3203575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Contrato com pessoal</a:t>
            </a:r>
          </a:p>
        </p:txBody>
      </p:sp>
      <p:sp>
        <p:nvSpPr>
          <p:cNvPr id="359431" name="Rectangle 7"/>
          <p:cNvSpPr>
            <a:spLocks noChangeArrowheads="1"/>
          </p:cNvSpPr>
          <p:nvPr/>
        </p:nvSpPr>
        <p:spPr bwMode="auto">
          <a:xfrm>
            <a:off x="4643438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Compras</a:t>
            </a:r>
          </a:p>
        </p:txBody>
      </p:sp>
      <p:sp>
        <p:nvSpPr>
          <p:cNvPr id="359432" name="Rectangle 8"/>
          <p:cNvSpPr>
            <a:spLocks noChangeArrowheads="1"/>
          </p:cNvSpPr>
          <p:nvPr/>
        </p:nvSpPr>
        <p:spPr bwMode="auto">
          <a:xfrm>
            <a:off x="6084888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Faturamento</a:t>
            </a:r>
          </a:p>
        </p:txBody>
      </p:sp>
      <p:sp>
        <p:nvSpPr>
          <p:cNvPr id="359433" name="Rectangle 9"/>
          <p:cNvSpPr>
            <a:spLocks noChangeArrowheads="1"/>
          </p:cNvSpPr>
          <p:nvPr/>
        </p:nvSpPr>
        <p:spPr bwMode="auto">
          <a:xfrm>
            <a:off x="7524750" y="2349500"/>
            <a:ext cx="1295400" cy="7191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sz="13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Recebimento</a:t>
            </a:r>
          </a:p>
        </p:txBody>
      </p:sp>
      <p:sp>
        <p:nvSpPr>
          <p:cNvPr id="359434" name="Rectangle 10"/>
          <p:cNvSpPr>
            <a:spLocks noChangeArrowheads="1"/>
          </p:cNvSpPr>
          <p:nvPr/>
        </p:nvSpPr>
        <p:spPr bwMode="auto">
          <a:xfrm>
            <a:off x="3203575" y="3357563"/>
            <a:ext cx="5616575" cy="3587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b="1">
                <a:solidFill>
                  <a:srgbClr val="FF57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CICLO FINANCEIRO</a:t>
            </a:r>
          </a:p>
        </p:txBody>
      </p:sp>
      <p:sp>
        <p:nvSpPr>
          <p:cNvPr id="359435" name="Rectangle 11"/>
          <p:cNvSpPr>
            <a:spLocks noChangeArrowheads="1"/>
          </p:cNvSpPr>
          <p:nvPr/>
        </p:nvSpPr>
        <p:spPr bwMode="auto">
          <a:xfrm>
            <a:off x="1835150" y="4076700"/>
            <a:ext cx="5616575" cy="3587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b="1">
                <a:solidFill>
                  <a:srgbClr val="FF57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CICLO ECONÔMICO</a:t>
            </a:r>
          </a:p>
        </p:txBody>
      </p:sp>
      <p:sp>
        <p:nvSpPr>
          <p:cNvPr id="359436" name="Rectangle 12"/>
          <p:cNvSpPr>
            <a:spLocks noChangeArrowheads="1"/>
          </p:cNvSpPr>
          <p:nvPr/>
        </p:nvSpPr>
        <p:spPr bwMode="auto">
          <a:xfrm>
            <a:off x="323850" y="4797425"/>
            <a:ext cx="8496300" cy="3587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b="1">
                <a:solidFill>
                  <a:srgbClr val="FF57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CICLO OPERACIONAL</a:t>
            </a:r>
          </a:p>
        </p:txBody>
      </p:sp>
      <p:sp>
        <p:nvSpPr>
          <p:cNvPr id="359437" name="Rectangle 13"/>
          <p:cNvSpPr>
            <a:spLocks noChangeArrowheads="1"/>
          </p:cNvSpPr>
          <p:nvPr/>
        </p:nvSpPr>
        <p:spPr bwMode="auto">
          <a:xfrm>
            <a:off x="454025" y="5373688"/>
            <a:ext cx="8229600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spcBef>
                <a:spcPct val="20000"/>
              </a:spcBef>
              <a:buFont typeface="Wingdings" pitchFamily="2" charset="2"/>
              <a:buNone/>
            </a:pPr>
            <a:r>
              <a:rPr lang="pt-BR" sz="2800" b="1">
                <a:solidFill>
                  <a:srgbClr val="FFCC66"/>
                </a:solidFill>
                <a:latin typeface="Garamond" pitchFamily="18" charset="0"/>
              </a:rPr>
              <a:t>Metas da boa gestão: reduzir os três tempos de ciclo. A metodologia </a:t>
            </a:r>
            <a:r>
              <a:rPr lang="pt-BR" sz="2800" b="1" i="1">
                <a:solidFill>
                  <a:srgbClr val="FFCC66"/>
                </a:solidFill>
                <a:latin typeface="Garamond" pitchFamily="18" charset="0"/>
              </a:rPr>
              <a:t>Lean</a:t>
            </a:r>
            <a:r>
              <a:rPr lang="pt-BR" sz="2800" b="1">
                <a:solidFill>
                  <a:srgbClr val="FFCC66"/>
                </a:solidFill>
                <a:latin typeface="Garamond" pitchFamily="18" charset="0"/>
              </a:rPr>
              <a:t> é bastante útil.</a:t>
            </a:r>
            <a:endParaRPr lang="pt-BR" sz="2800" b="1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Sobre eficácia empresarial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Considerando que: 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A missão de um Escritório é apresentar retorno à sociedade (sob a forma de serviços) e aos Sócios (sob a forma de lucros) e,</a:t>
            </a:r>
          </a:p>
          <a:p>
            <a:pPr marL="906463" lvl="1">
              <a:buFont typeface="Wingdings" pitchFamily="2" charset="2"/>
              <a:buChar char="ü"/>
            </a:pPr>
            <a:r>
              <a:rPr lang="pt-BR" sz="2800"/>
              <a:t>Qualquer empresa (Escritório) é fundada com o propósito de ser perene.</a:t>
            </a:r>
          </a:p>
          <a:p>
            <a:pPr marL="0" indent="0">
              <a:buFont typeface="Wingdings" pitchFamily="2" charset="2"/>
              <a:buNone/>
            </a:pPr>
            <a:endParaRPr lang="pt-BR"/>
          </a:p>
          <a:p>
            <a:pPr marL="0" indent="0">
              <a:buFont typeface="Wingdings" pitchFamily="2" charset="2"/>
              <a:buNone/>
            </a:pPr>
            <a:r>
              <a:rPr lang="pt-BR">
                <a:solidFill>
                  <a:srgbClr val="FF3300"/>
                </a:solidFill>
              </a:rPr>
              <a:t>Pode-se afirmar que o </a:t>
            </a:r>
            <a:r>
              <a:rPr lang="pt-BR" u="sng">
                <a:solidFill>
                  <a:srgbClr val="FFFF99"/>
                </a:solidFill>
              </a:rPr>
              <a:t>lucro</a:t>
            </a:r>
            <a:r>
              <a:rPr lang="pt-BR">
                <a:solidFill>
                  <a:srgbClr val="FF3300"/>
                </a:solidFill>
              </a:rPr>
              <a:t> é a melhor medida da eficácia de um Escritório.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Gestão do capital de giro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366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>
                <a:solidFill>
                  <a:srgbClr val="FFCC66"/>
                </a:solidFill>
              </a:rPr>
              <a:t>Entendidos estes ciclos, aplicamos o conceito clássico de capital de giro próprio:</a:t>
            </a:r>
          </a:p>
          <a:p>
            <a:pPr marL="0" indent="0">
              <a:buFont typeface="Wingdings" pitchFamily="2" charset="2"/>
              <a:buNone/>
            </a:pPr>
            <a:endParaRPr lang="pt-BR" sz="2800">
              <a:solidFill>
                <a:srgbClr val="FFCC66"/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pt-BR" sz="280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0452" name="Rectangle 4"/>
          <p:cNvSpPr>
            <a:spLocks noChangeArrowheads="1"/>
          </p:cNvSpPr>
          <p:nvPr/>
        </p:nvSpPr>
        <p:spPr bwMode="auto">
          <a:xfrm>
            <a:off x="755650" y="2781300"/>
            <a:ext cx="7561263" cy="863600"/>
          </a:xfrm>
          <a:prstGeom prst="rect">
            <a:avLst/>
          </a:prstGeom>
          <a:gradFill rotWithShape="1">
            <a:gsLst>
              <a:gs pos="0">
                <a:srgbClr val="0DA7A3"/>
              </a:gs>
              <a:gs pos="100000">
                <a:srgbClr val="0DA7A3">
                  <a:gamma/>
                  <a:shade val="46275"/>
                  <a:invGamma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CGP = Ativo circulante – Passivo circulante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Gestão do capital de giro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366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Entendidos estes ciclos, aplicamos o conceito clássico de capital de giro próprio:</a:t>
            </a:r>
          </a:p>
          <a:p>
            <a:pPr marL="0" indent="0">
              <a:buFont typeface="Wingdings" pitchFamily="2" charset="2"/>
              <a:buNone/>
            </a:pPr>
            <a:endParaRPr lang="pt-BR" sz="2800"/>
          </a:p>
          <a:p>
            <a:pPr marL="0" indent="0">
              <a:buFont typeface="Wingdings" pitchFamily="2" charset="2"/>
              <a:buNone/>
            </a:pPr>
            <a:endParaRPr lang="pt-BR" sz="28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9364" name="Rectangle 4"/>
          <p:cNvSpPr>
            <a:spLocks noChangeArrowheads="1"/>
          </p:cNvSpPr>
          <p:nvPr/>
        </p:nvSpPr>
        <p:spPr bwMode="auto">
          <a:xfrm>
            <a:off x="755650" y="2781300"/>
            <a:ext cx="7561263" cy="863600"/>
          </a:xfrm>
          <a:prstGeom prst="rect">
            <a:avLst/>
          </a:prstGeom>
          <a:gradFill rotWithShape="1">
            <a:gsLst>
              <a:gs pos="0">
                <a:srgbClr val="0DA7A3"/>
              </a:gs>
              <a:gs pos="100000">
                <a:srgbClr val="0DA7A3">
                  <a:gamma/>
                  <a:shade val="46275"/>
                  <a:invGamma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CGP = Ativo circulante – Passivo circulante</a:t>
            </a:r>
          </a:p>
        </p:txBody>
      </p:sp>
      <p:sp>
        <p:nvSpPr>
          <p:cNvPr id="399365" name="Rectangle 5"/>
          <p:cNvSpPr>
            <a:spLocks noChangeArrowheads="1"/>
          </p:cNvSpPr>
          <p:nvPr/>
        </p:nvSpPr>
        <p:spPr bwMode="auto">
          <a:xfrm>
            <a:off x="454025" y="4048125"/>
            <a:ext cx="8229600" cy="218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spcBef>
                <a:spcPct val="20000"/>
              </a:spcBef>
              <a:buFont typeface="Wingdings" pitchFamily="2" charset="2"/>
              <a:buNone/>
            </a:pPr>
            <a:r>
              <a:rPr lang="pt-BR" sz="2800" b="1">
                <a:solidFill>
                  <a:srgbClr val="FFCC66"/>
                </a:solidFill>
                <a:latin typeface="Garamond" pitchFamily="18" charset="0"/>
              </a:rPr>
              <a:t>Reduzindo os tempos de ciclo,</a:t>
            </a:r>
            <a:r>
              <a:rPr lang="pt-BR" sz="2800" b="1">
                <a:solidFill>
                  <a:schemeClr val="bg1"/>
                </a:solidFill>
                <a:latin typeface="Garamond" pitchFamily="18" charset="0"/>
              </a:rPr>
              <a:t> </a:t>
            </a:r>
            <a:r>
              <a:rPr lang="pt-BR" sz="2800" b="1">
                <a:solidFill>
                  <a:srgbClr val="FF572F"/>
                </a:solidFill>
                <a:latin typeface="Garamond" pitchFamily="18" charset="0"/>
              </a:rPr>
              <a:t>principalmente do ciclo financeiro</a:t>
            </a:r>
            <a:r>
              <a:rPr lang="pt-BR" sz="2800" b="1">
                <a:solidFill>
                  <a:srgbClr val="FFCC66"/>
                </a:solidFill>
                <a:latin typeface="Garamond" pitchFamily="18" charset="0"/>
              </a:rPr>
              <a:t>, é possível reduzir o capital de giro necessário ao funcionamento harmonioso do Escritório.</a:t>
            </a:r>
            <a:endParaRPr lang="pt-BR" sz="2800" b="1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Gestão do capital de giro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6048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Exemplificando:</a:t>
            </a:r>
            <a:endParaRPr lang="pt-BR" sz="28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61907" name="Group 435"/>
          <p:cNvGraphicFramePr>
            <a:graphicFrameLocks noGrp="1"/>
          </p:cNvGraphicFramePr>
          <p:nvPr>
            <p:ph sz="half" idx="2"/>
          </p:nvPr>
        </p:nvGraphicFramePr>
        <p:xfrm>
          <a:off x="250825" y="2349500"/>
          <a:ext cx="8713788" cy="2350708"/>
        </p:xfrm>
        <a:graphic>
          <a:graphicData uri="http://schemas.openxmlformats.org/drawingml/2006/table">
            <a:tbl>
              <a:tblPr/>
              <a:tblGrid>
                <a:gridCol w="1530350"/>
                <a:gridCol w="1135063"/>
                <a:gridCol w="917575"/>
                <a:gridCol w="1098550"/>
                <a:gridCol w="954087"/>
                <a:gridCol w="1062038"/>
                <a:gridCol w="990600"/>
                <a:gridCol w="1025525"/>
              </a:tblGrid>
              <a:tr h="381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Elementos do capital de giro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Dados reais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Objetivos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Desvio real X objetivo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8258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$$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Dias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$$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Dias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$$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Dias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WIP 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Fornecedores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1902" name="Text Box 430"/>
          <p:cNvSpPr txBox="1">
            <a:spLocks noChangeArrowheads="1"/>
          </p:cNvSpPr>
          <p:nvPr/>
        </p:nvSpPr>
        <p:spPr bwMode="auto">
          <a:xfrm>
            <a:off x="138113" y="4652963"/>
            <a:ext cx="4719637" cy="3048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400">
                <a:solidFill>
                  <a:schemeClr val="bg1"/>
                </a:solidFill>
                <a:latin typeface="Garamond" pitchFamily="18" charset="0"/>
              </a:rPr>
              <a:t>* Work in progress – equivale a estoque de produtos em processo</a:t>
            </a:r>
          </a:p>
        </p:txBody>
      </p:sp>
    </p:spTree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Gestão do capital de giro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6048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Exemplificando:</a:t>
            </a:r>
            <a:endParaRPr lang="pt-BR" sz="28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63524" name="Group 4"/>
          <p:cNvGraphicFramePr>
            <a:graphicFrameLocks noGrp="1"/>
          </p:cNvGraphicFramePr>
          <p:nvPr>
            <p:ph sz="half" idx="2"/>
          </p:nvPr>
        </p:nvGraphicFramePr>
        <p:xfrm>
          <a:off x="250825" y="2349500"/>
          <a:ext cx="8713788" cy="2350708"/>
        </p:xfrm>
        <a:graphic>
          <a:graphicData uri="http://schemas.openxmlformats.org/drawingml/2006/table">
            <a:tbl>
              <a:tblPr/>
              <a:tblGrid>
                <a:gridCol w="1530350"/>
                <a:gridCol w="1135063"/>
                <a:gridCol w="917575"/>
                <a:gridCol w="1098550"/>
                <a:gridCol w="954087"/>
                <a:gridCol w="1062038"/>
                <a:gridCol w="990600"/>
                <a:gridCol w="1025525"/>
              </a:tblGrid>
              <a:tr h="381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Elementos do capital de giro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Dados reais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Objetivos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Desvio real X objetivo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8258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$$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Dias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$$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Dias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$$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Dias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WIP 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800.000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900.000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Fornecedores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500.000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2.200.000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3584" name="Text Box 64"/>
          <p:cNvSpPr txBox="1">
            <a:spLocks noChangeArrowheads="1"/>
          </p:cNvSpPr>
          <p:nvPr/>
        </p:nvSpPr>
        <p:spPr bwMode="auto">
          <a:xfrm>
            <a:off x="138113" y="4652963"/>
            <a:ext cx="4719637" cy="3048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400">
                <a:solidFill>
                  <a:schemeClr val="bg1"/>
                </a:solidFill>
                <a:latin typeface="Garamond" pitchFamily="18" charset="0"/>
              </a:rPr>
              <a:t>* Work in progress – equivale a estoque de produtos em processo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Gestão do capital de giro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6048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Exemplificando:</a:t>
            </a:r>
            <a:endParaRPr lang="pt-BR" sz="28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64548" name="Group 4"/>
          <p:cNvGraphicFramePr>
            <a:graphicFrameLocks noGrp="1"/>
          </p:cNvGraphicFramePr>
          <p:nvPr>
            <p:ph sz="half" idx="2"/>
          </p:nvPr>
        </p:nvGraphicFramePr>
        <p:xfrm>
          <a:off x="250825" y="2349500"/>
          <a:ext cx="8713788" cy="2350708"/>
        </p:xfrm>
        <a:graphic>
          <a:graphicData uri="http://schemas.openxmlformats.org/drawingml/2006/table">
            <a:tbl>
              <a:tblPr/>
              <a:tblGrid>
                <a:gridCol w="1530350"/>
                <a:gridCol w="1135063"/>
                <a:gridCol w="917575"/>
                <a:gridCol w="1098550"/>
                <a:gridCol w="954087"/>
                <a:gridCol w="1062038"/>
                <a:gridCol w="990600"/>
                <a:gridCol w="1025525"/>
              </a:tblGrid>
              <a:tr h="381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Elementos do capital de giro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Dados reais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Objetivos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Desvio real X objetivo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8258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$$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Dias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$$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Dias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$$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Dias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WIP 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800.000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533.000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900.000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720.000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Fornecedores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500.000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333.000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2.200.000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1.586.000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4608" name="Text Box 64"/>
          <p:cNvSpPr txBox="1">
            <a:spLocks noChangeArrowheads="1"/>
          </p:cNvSpPr>
          <p:nvPr/>
        </p:nvSpPr>
        <p:spPr bwMode="auto">
          <a:xfrm>
            <a:off x="138113" y="4652963"/>
            <a:ext cx="4719637" cy="3048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400">
                <a:solidFill>
                  <a:schemeClr val="bg1"/>
                </a:solidFill>
                <a:latin typeface="Garamond" pitchFamily="18" charset="0"/>
              </a:rPr>
              <a:t>* Work in progress – equivale a estoque de produtos em processo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Gestão do capital de giro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6048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Exemplificando:</a:t>
            </a:r>
            <a:endParaRPr lang="pt-BR" sz="28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65572" name="Group 4"/>
          <p:cNvGraphicFramePr>
            <a:graphicFrameLocks noGrp="1"/>
          </p:cNvGraphicFramePr>
          <p:nvPr>
            <p:ph sz="half" idx="2"/>
          </p:nvPr>
        </p:nvGraphicFramePr>
        <p:xfrm>
          <a:off x="250825" y="2349500"/>
          <a:ext cx="8713788" cy="2350708"/>
        </p:xfrm>
        <a:graphic>
          <a:graphicData uri="http://schemas.openxmlformats.org/drawingml/2006/table">
            <a:tbl>
              <a:tblPr/>
              <a:tblGrid>
                <a:gridCol w="1530350"/>
                <a:gridCol w="1135063"/>
                <a:gridCol w="917575"/>
                <a:gridCol w="1098550"/>
                <a:gridCol w="954087"/>
                <a:gridCol w="1062038"/>
                <a:gridCol w="990600"/>
                <a:gridCol w="1025525"/>
              </a:tblGrid>
              <a:tr h="381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Elementos do capital de giro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Dados reais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Objetivos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Desvio real X objetivo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8258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$$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Dias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$$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Dias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$$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Dias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WIP 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800.000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533.000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333.000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900.000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720.000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220.000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Fornecedores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500.000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333.000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167.000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2.200.000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1.586.000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5632" name="Text Box 64"/>
          <p:cNvSpPr txBox="1">
            <a:spLocks noChangeArrowheads="1"/>
          </p:cNvSpPr>
          <p:nvPr/>
        </p:nvSpPr>
        <p:spPr bwMode="auto">
          <a:xfrm>
            <a:off x="138113" y="4652963"/>
            <a:ext cx="4719637" cy="3048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400">
                <a:solidFill>
                  <a:schemeClr val="bg1"/>
                </a:solidFill>
                <a:latin typeface="Garamond" pitchFamily="18" charset="0"/>
              </a:rPr>
              <a:t>* Work in progress – equivale a estoque de produtos em processo</a:t>
            </a: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Gestão do capital de giro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6048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Exemplificando:</a:t>
            </a:r>
            <a:endParaRPr lang="pt-BR" sz="28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66658" name="Group 66"/>
          <p:cNvGraphicFramePr>
            <a:graphicFrameLocks noGrp="1"/>
          </p:cNvGraphicFramePr>
          <p:nvPr>
            <p:ph sz="half" idx="2"/>
          </p:nvPr>
        </p:nvGraphicFramePr>
        <p:xfrm>
          <a:off x="250825" y="2349500"/>
          <a:ext cx="8713788" cy="2350708"/>
        </p:xfrm>
        <a:graphic>
          <a:graphicData uri="http://schemas.openxmlformats.org/drawingml/2006/table">
            <a:tbl>
              <a:tblPr/>
              <a:tblGrid>
                <a:gridCol w="1530350"/>
                <a:gridCol w="1135063"/>
                <a:gridCol w="917575"/>
                <a:gridCol w="1098550"/>
                <a:gridCol w="954087"/>
                <a:gridCol w="1062038"/>
                <a:gridCol w="990600"/>
                <a:gridCol w="1025525"/>
              </a:tblGrid>
              <a:tr h="381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Elementos do capital de giro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Dados reais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Objetivos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Desvio real X objetivo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8258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$$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Dias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$$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Dias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$$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Dias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BA7D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WIP 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800.000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533.000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333.000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900.000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720.000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220.000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Fornecedores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500.000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333.000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167.000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Arial" charset="0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2.200.000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1.586.000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72F"/>
                    </a:solidFill>
                  </a:tcPr>
                </a:tc>
              </a:tr>
            </a:tbl>
          </a:graphicData>
        </a:graphic>
      </p:graphicFrame>
      <p:sp>
        <p:nvSpPr>
          <p:cNvPr id="366656" name="Text Box 64"/>
          <p:cNvSpPr txBox="1">
            <a:spLocks noChangeArrowheads="1"/>
          </p:cNvSpPr>
          <p:nvPr/>
        </p:nvSpPr>
        <p:spPr bwMode="auto">
          <a:xfrm>
            <a:off x="138113" y="4652963"/>
            <a:ext cx="4719637" cy="30480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400">
                <a:solidFill>
                  <a:schemeClr val="bg1"/>
                </a:solidFill>
                <a:latin typeface="Garamond" pitchFamily="18" charset="0"/>
              </a:rPr>
              <a:t>* Work in progress – equivale a estoque de produtos em processo</a:t>
            </a:r>
          </a:p>
        </p:txBody>
      </p:sp>
      <p:sp>
        <p:nvSpPr>
          <p:cNvPr id="366657" name="Rectangle 65"/>
          <p:cNvSpPr>
            <a:spLocks noChangeArrowheads="1"/>
          </p:cNvSpPr>
          <p:nvPr/>
        </p:nvSpPr>
        <p:spPr bwMode="auto">
          <a:xfrm>
            <a:off x="454025" y="5056188"/>
            <a:ext cx="8218488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spcBef>
                <a:spcPct val="20000"/>
              </a:spcBef>
              <a:buFont typeface="Wingdings" pitchFamily="2" charset="2"/>
              <a:buNone/>
            </a:pPr>
            <a:r>
              <a:rPr lang="pt-BR" sz="2800" b="1">
                <a:solidFill>
                  <a:srgbClr val="FF572F"/>
                </a:solidFill>
                <a:latin typeface="Garamond" pitchFamily="18" charset="0"/>
              </a:rPr>
              <a:t>Os dados mostram um excesso de $ 720.000 (equivalentes ao tempo de ciclo extra de 27 dias) em necessidade de capital de giro.</a:t>
            </a:r>
            <a:endParaRPr lang="pt-BR" sz="2800" b="1">
              <a:solidFill>
                <a:srgbClr val="FF572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Os controles na execução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1541463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300"/>
              <a:t>Além do capital de giro, eventos econômicos como investimentos, compras, modalidades de vendas, etc, também devem ser avaliados antes da tomada de decisões. Um bom método compara as alternativas:</a:t>
            </a:r>
          </a:p>
        </p:txBody>
      </p:sp>
      <p:graphicFrame>
        <p:nvGraphicFramePr>
          <p:cNvPr id="368964" name="Group 324"/>
          <p:cNvGraphicFramePr>
            <a:graphicFrameLocks noGrp="1"/>
          </p:cNvGraphicFramePr>
          <p:nvPr>
            <p:ph sz="half" idx="2"/>
          </p:nvPr>
        </p:nvGraphicFramePr>
        <p:xfrm>
          <a:off x="468313" y="3141663"/>
          <a:ext cx="8207375" cy="3036480"/>
        </p:xfrm>
        <a:graphic>
          <a:graphicData uri="http://schemas.openxmlformats.org/drawingml/2006/table">
            <a:tbl>
              <a:tblPr/>
              <a:tblGrid>
                <a:gridCol w="2016125"/>
                <a:gridCol w="1582737"/>
                <a:gridCol w="1657350"/>
                <a:gridCol w="1584325"/>
                <a:gridCol w="1366838"/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Modelo de decisão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ALTERNATIVAS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Alternativa 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Alternativa N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Padrão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Orçamento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Garamond" pitchFamily="18" charset="0"/>
                        </a:rPr>
                        <a:t>Receitas operacionais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Garamond" pitchFamily="18" charset="0"/>
                        </a:rPr>
                        <a:t>Quantidade X Preço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Garamond" pitchFamily="18" charset="0"/>
                        </a:rPr>
                        <a:t>Quantidade X Preço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Garamond" pitchFamily="18" charset="0"/>
                        </a:rPr>
                        <a:t>Quantidade X Preço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Garamond" pitchFamily="18" charset="0"/>
                        </a:rPr>
                        <a:t>Quantidade X Preço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Garamond" pitchFamily="18" charset="0"/>
                        </a:rPr>
                        <a:t>(-) Custos variáveis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Garamond" pitchFamily="18" charset="0"/>
                        </a:rPr>
                        <a:t>(=) Margem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Garamond" pitchFamily="18" charset="0"/>
                        </a:rPr>
                        <a:t>Receitas financeiras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A69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Garamond" pitchFamily="18" charset="0"/>
                        </a:rPr>
                        <a:t>(-) Custos financeiros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Garamond" pitchFamily="18" charset="0"/>
                        </a:rPr>
                        <a:t>(=) Margem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Garamond" pitchFamily="18" charset="0"/>
                        </a:rPr>
                        <a:t>(-) Custos fixos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A691"/>
                          </a:solidFill>
                          <a:effectLst/>
                          <a:latin typeface="Garamond" pitchFamily="18" charset="0"/>
                        </a:rPr>
                        <a:t>(=) Resultado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8965" name="Rectangle 325"/>
          <p:cNvSpPr>
            <a:spLocks noChangeArrowheads="1"/>
          </p:cNvSpPr>
          <p:nvPr/>
        </p:nvSpPr>
        <p:spPr bwMode="auto">
          <a:xfrm>
            <a:off x="3059113" y="5014913"/>
            <a:ext cx="5329237" cy="57626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b="1">
                <a:solidFill>
                  <a:srgbClr val="FF57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MODELO DE INFORMAÇÃO</a:t>
            </a:r>
          </a:p>
        </p:txBody>
      </p:sp>
      <p:sp>
        <p:nvSpPr>
          <p:cNvPr id="368966" name="Line 326"/>
          <p:cNvSpPr>
            <a:spLocks noChangeShapeType="1"/>
          </p:cNvSpPr>
          <p:nvPr/>
        </p:nvSpPr>
        <p:spPr bwMode="auto">
          <a:xfrm flipV="1">
            <a:off x="3492500" y="4727575"/>
            <a:ext cx="0" cy="3587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68967" name="Line 327"/>
          <p:cNvSpPr>
            <a:spLocks noChangeShapeType="1"/>
          </p:cNvSpPr>
          <p:nvPr/>
        </p:nvSpPr>
        <p:spPr bwMode="auto">
          <a:xfrm flipV="1">
            <a:off x="4932363" y="4727575"/>
            <a:ext cx="0" cy="3587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68968" name="Line 328"/>
          <p:cNvSpPr>
            <a:spLocks noChangeShapeType="1"/>
          </p:cNvSpPr>
          <p:nvPr/>
        </p:nvSpPr>
        <p:spPr bwMode="auto">
          <a:xfrm flipV="1">
            <a:off x="6516688" y="4727575"/>
            <a:ext cx="0" cy="3587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68969" name="Line 329"/>
          <p:cNvSpPr>
            <a:spLocks noChangeShapeType="1"/>
          </p:cNvSpPr>
          <p:nvPr/>
        </p:nvSpPr>
        <p:spPr bwMode="auto">
          <a:xfrm flipV="1">
            <a:off x="7956550" y="4727575"/>
            <a:ext cx="0" cy="3587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68970" name="Line 330"/>
          <p:cNvSpPr>
            <a:spLocks noChangeShapeType="1"/>
          </p:cNvSpPr>
          <p:nvPr/>
        </p:nvSpPr>
        <p:spPr bwMode="auto">
          <a:xfrm flipV="1">
            <a:off x="3492500" y="5448300"/>
            <a:ext cx="0" cy="3587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68971" name="Line 331"/>
          <p:cNvSpPr>
            <a:spLocks noChangeShapeType="1"/>
          </p:cNvSpPr>
          <p:nvPr/>
        </p:nvSpPr>
        <p:spPr bwMode="auto">
          <a:xfrm flipV="1">
            <a:off x="4932363" y="5448300"/>
            <a:ext cx="0" cy="3587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68972" name="Line 332"/>
          <p:cNvSpPr>
            <a:spLocks noChangeShapeType="1"/>
          </p:cNvSpPr>
          <p:nvPr/>
        </p:nvSpPr>
        <p:spPr bwMode="auto">
          <a:xfrm flipV="1">
            <a:off x="6516688" y="5448300"/>
            <a:ext cx="0" cy="3587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68973" name="Line 333"/>
          <p:cNvSpPr>
            <a:spLocks noChangeShapeType="1"/>
          </p:cNvSpPr>
          <p:nvPr/>
        </p:nvSpPr>
        <p:spPr bwMode="auto">
          <a:xfrm flipV="1">
            <a:off x="7956550" y="5448300"/>
            <a:ext cx="0" cy="3587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68974" name="Rectangle 334"/>
          <p:cNvSpPr>
            <a:spLocks noChangeArrowheads="1"/>
          </p:cNvSpPr>
          <p:nvPr/>
        </p:nvSpPr>
        <p:spPr bwMode="auto">
          <a:xfrm>
            <a:off x="468313" y="6280150"/>
            <a:ext cx="2016125" cy="3905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sz="1600" b="1">
                <a:solidFill>
                  <a:srgbClr val="FF57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MENSURAÇÃO</a:t>
            </a:r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Avaliação dos resultados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r>
              <a:rPr lang="pt-BR">
                <a:solidFill>
                  <a:srgbClr val="FFCC66"/>
                </a:solidFill>
              </a:rPr>
              <a:t>A avaliação dos resultados é a chave para que a criação de valor para os Sócios seja traduzida na recompensa financeira de seus investimentos. Quatro técnicas são usadas:</a:t>
            </a:r>
          </a:p>
        </p:txBody>
      </p:sp>
    </p:spTree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Avaliação dos resultados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r>
              <a:rPr lang="pt-BR"/>
              <a:t>A avaliação dos resultados é a chave para que a criação de valor para os Sócios seja traduzida na recompensa financeira de seus investimentos. Quatro técnicas são usadas: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800">
                <a:solidFill>
                  <a:srgbClr val="FFCC66"/>
                </a:solidFill>
              </a:rPr>
              <a:t>Análise vertical;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Sobre eficácia empresarial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080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Para medir o lucro – ou retorno dos investimentos ... 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Avaliação dos resultados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r>
              <a:rPr lang="pt-BR"/>
              <a:t>A avaliação dos resultados é a chave para que a criação de valor para os Sócios seja traduzida na recompensa financeira de seus investimentos. Quatro técnicas são usadas: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800"/>
              <a:t>Análise vertical;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800">
                <a:solidFill>
                  <a:srgbClr val="FFCC66"/>
                </a:solidFill>
              </a:rPr>
              <a:t>Análise horizontal;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Avaliação dos resultados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r>
              <a:rPr lang="pt-BR"/>
              <a:t>A avaliação dos resultados é a chave para que a criação de valor para os Sócios seja traduzida na recompensa financeira de seus investimentos. Quatro técnicas são usadas: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800"/>
              <a:t>Análise vertical;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800"/>
              <a:t>Análise horizontal;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800">
                <a:solidFill>
                  <a:srgbClr val="FFCC66"/>
                </a:solidFill>
              </a:rPr>
              <a:t>Indicadores econômico-financeiros;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Avaliação dos resultados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r>
              <a:rPr lang="pt-BR"/>
              <a:t>A avaliação dos resultados é a chave para que a criação de valor para os Sócios seja traduzida na recompensa financeira de seus investimentos. Quatro técnicas são usadas: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800"/>
              <a:t>Análise vertical;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800"/>
              <a:t>Análise horizontal;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800"/>
              <a:t>Indicadores econômico-financeiros;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800">
                <a:solidFill>
                  <a:srgbClr val="FFCC66"/>
                </a:solidFill>
              </a:rPr>
              <a:t>Análises de rentabilidade.</a:t>
            </a:r>
            <a:endParaRPr lang="pt-BR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Análise vertical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035300" cy="4525963"/>
          </a:xfrm>
        </p:spPr>
        <p:txBody>
          <a:bodyPr/>
          <a:lstStyle/>
          <a:p>
            <a:pPr marL="0" indent="0" algn="l">
              <a:lnSpc>
                <a:spcPct val="95000"/>
              </a:lnSpc>
              <a:buFont typeface="Wingdings" pitchFamily="2" charset="2"/>
              <a:buNone/>
            </a:pPr>
            <a:r>
              <a:rPr lang="pt-BR" sz="2200">
                <a:solidFill>
                  <a:srgbClr val="FFCC66"/>
                </a:solidFill>
              </a:rPr>
              <a:t>A análise vertical mostra a participação – e portanto a importância – de cada item do balanço. Esta análise é particularmente importante para o demonstrativo de lucros e perdas do Escritório.</a:t>
            </a:r>
            <a:endParaRPr lang="pt-BR" sz="220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77072" name="Group 240"/>
          <p:cNvGraphicFramePr>
            <a:graphicFrameLocks noGrp="1"/>
          </p:cNvGraphicFramePr>
          <p:nvPr>
            <p:ph sz="half" idx="2"/>
          </p:nvPr>
        </p:nvGraphicFramePr>
        <p:xfrm>
          <a:off x="3635375" y="1600200"/>
          <a:ext cx="5113338" cy="4297680"/>
        </p:xfrm>
        <a:graphic>
          <a:graphicData uri="http://schemas.openxmlformats.org/drawingml/2006/table">
            <a:tbl>
              <a:tblPr/>
              <a:tblGrid>
                <a:gridCol w="3024188"/>
                <a:gridCol w="1152525"/>
                <a:gridCol w="936625"/>
              </a:tblGrid>
              <a:tr h="231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 operacionais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Honorários advocatícios no Brasil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Processos judiciais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Consultorias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Cursos e seminários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Honorários advocatícios no exterior</a:t>
                      </a: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Processos judiciais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Consultorias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Cursos e seminários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 financeiras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Juros e multas recebidos de 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Análise vertical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035300" cy="4525963"/>
          </a:xfrm>
        </p:spPr>
        <p:txBody>
          <a:bodyPr/>
          <a:lstStyle/>
          <a:p>
            <a:pPr marL="0" indent="0" algn="l">
              <a:lnSpc>
                <a:spcPct val="95000"/>
              </a:lnSpc>
              <a:buFont typeface="Wingdings" pitchFamily="2" charset="2"/>
              <a:buNone/>
            </a:pPr>
            <a:r>
              <a:rPr lang="pt-BR" sz="2200"/>
              <a:t>A análise vertical mostra a participação – e portanto a importância – de cada item do balanço. Esta análise é particularmente importante para o demonstrativo de lucros e perdas do Escritório.</a:t>
            </a:r>
            <a:endParaRPr lang="pt-BR" sz="220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78939" name="Group 59"/>
          <p:cNvGraphicFramePr>
            <a:graphicFrameLocks noGrp="1"/>
          </p:cNvGraphicFramePr>
          <p:nvPr>
            <p:ph sz="half" idx="2"/>
          </p:nvPr>
        </p:nvGraphicFramePr>
        <p:xfrm>
          <a:off x="3635375" y="1600200"/>
          <a:ext cx="5113338" cy="4297680"/>
        </p:xfrm>
        <a:graphic>
          <a:graphicData uri="http://schemas.openxmlformats.org/drawingml/2006/table">
            <a:tbl>
              <a:tblPr/>
              <a:tblGrid>
                <a:gridCol w="3024188"/>
                <a:gridCol w="1152525"/>
                <a:gridCol w="936625"/>
              </a:tblGrid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 operacionais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Honorários advocatícios no Brasil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Processos judiciais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Consultorias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Cursos e seminários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Honorários advocatícios no exterior</a:t>
                      </a: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Processos judiciais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Consultorias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Cursos e seminários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 financeiras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Juros e multas recebidos de 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Análise vertical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035300" cy="4525963"/>
          </a:xfrm>
        </p:spPr>
        <p:txBody>
          <a:bodyPr/>
          <a:lstStyle/>
          <a:p>
            <a:pPr marL="0" indent="0" algn="l">
              <a:lnSpc>
                <a:spcPct val="95000"/>
              </a:lnSpc>
              <a:buFont typeface="Wingdings" pitchFamily="2" charset="2"/>
              <a:buNone/>
            </a:pPr>
            <a:r>
              <a:rPr lang="pt-BR" sz="2200"/>
              <a:t>A análise vertical mostra a participação – e portanto a importância – de cada item do balanço. Esta análise é particularmente importante para o demonstrativo de lucros e perdas do Escritório.</a:t>
            </a:r>
            <a:endParaRPr lang="pt-BR" sz="220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79964" name="Group 60"/>
          <p:cNvGraphicFramePr>
            <a:graphicFrameLocks noGrp="1"/>
          </p:cNvGraphicFramePr>
          <p:nvPr>
            <p:ph sz="half" idx="2"/>
          </p:nvPr>
        </p:nvGraphicFramePr>
        <p:xfrm>
          <a:off x="3635375" y="1600200"/>
          <a:ext cx="5113338" cy="4297680"/>
        </p:xfrm>
        <a:graphic>
          <a:graphicData uri="http://schemas.openxmlformats.org/drawingml/2006/table">
            <a:tbl>
              <a:tblPr/>
              <a:tblGrid>
                <a:gridCol w="3024188"/>
                <a:gridCol w="1152525"/>
                <a:gridCol w="936625"/>
              </a:tblGrid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1.035.000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 operacionais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1.020.000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Honorários advocatícios no Brasil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820.000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Processos judiciais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67,1%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Consultorias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30,5%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Cursos e seminários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Honorários advocatícios no exterior</a:t>
                      </a: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200.000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Processos judiciais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75,0%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Consultorias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25,05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Cursos e seminários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0,0%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 financeiras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Juros e multas recebidos de 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100,0%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Análise vertical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035300" cy="4276725"/>
          </a:xfrm>
        </p:spPr>
        <p:txBody>
          <a:bodyPr/>
          <a:lstStyle/>
          <a:p>
            <a:pPr marL="0" indent="0" algn="l">
              <a:lnSpc>
                <a:spcPct val="95000"/>
              </a:lnSpc>
              <a:buFont typeface="Wingdings" pitchFamily="2" charset="2"/>
              <a:buNone/>
            </a:pPr>
            <a:r>
              <a:rPr lang="pt-BR" sz="2200"/>
              <a:t>A análise vertical mostra a participação – e portanto a importância – de cada item do balanço. Esta análise é particularmente importante para o demonstrativo de lucros e perdas do Escritório.</a:t>
            </a:r>
          </a:p>
          <a:p>
            <a:pPr marL="0" indent="0" algn="l">
              <a:lnSpc>
                <a:spcPct val="95000"/>
              </a:lnSpc>
              <a:buFont typeface="Wingdings" pitchFamily="2" charset="2"/>
              <a:buNone/>
            </a:pPr>
            <a:endParaRPr lang="pt-BR" sz="1000"/>
          </a:p>
          <a:p>
            <a:pPr marL="0" indent="0" algn="l">
              <a:lnSpc>
                <a:spcPct val="95000"/>
              </a:lnSpc>
              <a:buFont typeface="Wingdings" pitchFamily="2" charset="2"/>
              <a:buNone/>
            </a:pPr>
            <a:r>
              <a:rPr lang="pt-BR" sz="2200">
                <a:solidFill>
                  <a:srgbClr val="FF572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Cada item sumariza seus componentes.</a:t>
            </a:r>
          </a:p>
        </p:txBody>
      </p:sp>
      <p:graphicFrame>
        <p:nvGraphicFramePr>
          <p:cNvPr id="380932" name="Group 4"/>
          <p:cNvGraphicFramePr>
            <a:graphicFrameLocks noGrp="1"/>
          </p:cNvGraphicFramePr>
          <p:nvPr>
            <p:ph sz="half" idx="2"/>
          </p:nvPr>
        </p:nvGraphicFramePr>
        <p:xfrm>
          <a:off x="3635375" y="1600200"/>
          <a:ext cx="5113338" cy="4297680"/>
        </p:xfrm>
        <a:graphic>
          <a:graphicData uri="http://schemas.openxmlformats.org/drawingml/2006/table">
            <a:tbl>
              <a:tblPr/>
              <a:tblGrid>
                <a:gridCol w="3024188"/>
                <a:gridCol w="1152525"/>
                <a:gridCol w="936625"/>
              </a:tblGrid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1.035.000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100,0%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 operacionais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1.020.000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98,6%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Honorários advocatícios no Brasil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820.000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80,4%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Processos judiciais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67,1%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Consultorias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30,5%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Cursos e seminários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Honorários advocatícios no exterior</a:t>
                      </a: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200.000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19,6%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Processos judiciais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75,0%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Consultorias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25,05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Cursos e seminários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0,0%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 financeiras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1,4%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Juros e multas recebidos de 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100,0%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Análise horizontal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2459038" cy="4924425"/>
          </a:xfrm>
        </p:spPr>
        <p:txBody>
          <a:bodyPr/>
          <a:lstStyle/>
          <a:p>
            <a:pPr marL="0" indent="0" algn="l">
              <a:lnSpc>
                <a:spcPct val="95000"/>
              </a:lnSpc>
              <a:buFont typeface="Wingdings" pitchFamily="2" charset="2"/>
              <a:buNone/>
            </a:pPr>
            <a:r>
              <a:rPr lang="pt-BR" sz="2200">
                <a:solidFill>
                  <a:srgbClr val="FFCC66"/>
                </a:solidFill>
              </a:rPr>
              <a:t>A análise horizontal mostra a variação dos valores de cada conta ao longo do tempo. Esta análise é especialmente útil para a elaboração de orçamentos e para a avaliação dos gestores dos centros de responsabilidades.</a:t>
            </a:r>
            <a:endParaRPr lang="pt-BR" sz="220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85126" name="Group 102"/>
          <p:cNvGraphicFramePr>
            <a:graphicFrameLocks noGrp="1"/>
          </p:cNvGraphicFramePr>
          <p:nvPr>
            <p:ph sz="half" idx="2"/>
          </p:nvPr>
        </p:nvGraphicFramePr>
        <p:xfrm>
          <a:off x="3059113" y="1700213"/>
          <a:ext cx="5834062" cy="4602480"/>
        </p:xfrm>
        <a:graphic>
          <a:graphicData uri="http://schemas.openxmlformats.org/drawingml/2006/table">
            <a:tbl>
              <a:tblPr/>
              <a:tblGrid>
                <a:gridCol w="2736850"/>
                <a:gridCol w="1152525"/>
                <a:gridCol w="1008062"/>
                <a:gridCol w="936625"/>
              </a:tblGrid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572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D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572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D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572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D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572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DCA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 operacionais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Honorários advocatícios no Brasil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Processos judiciais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Consultorias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Cursos e seminários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Honorários advocatícios no exterior</a:t>
                      </a: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Processos judiciais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Consultorias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Cursos e seminários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 financeiras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Juros e multas recebidos de 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Análise horizontal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2459038" cy="4924425"/>
          </a:xfrm>
        </p:spPr>
        <p:txBody>
          <a:bodyPr/>
          <a:lstStyle/>
          <a:p>
            <a:pPr marL="0" indent="0" algn="l">
              <a:lnSpc>
                <a:spcPct val="95000"/>
              </a:lnSpc>
              <a:buFont typeface="Wingdings" pitchFamily="2" charset="2"/>
              <a:buNone/>
            </a:pPr>
            <a:r>
              <a:rPr lang="pt-BR" sz="2200"/>
              <a:t>A análise horizontal mostra a variação dos valores de cada conta ao longo do tempo. Esta análise é especialmente útil para a elaboração de orçamentos e para a avaliação dos gestores dos centros de responsabilidades.</a:t>
            </a:r>
            <a:endParaRPr lang="pt-BR" sz="2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86052" name="Group 4"/>
          <p:cNvGraphicFramePr>
            <a:graphicFrameLocks noGrp="1"/>
          </p:cNvGraphicFramePr>
          <p:nvPr>
            <p:ph sz="half" idx="2"/>
          </p:nvPr>
        </p:nvGraphicFramePr>
        <p:xfrm>
          <a:off x="3059113" y="1700213"/>
          <a:ext cx="5834062" cy="4602480"/>
        </p:xfrm>
        <a:graphic>
          <a:graphicData uri="http://schemas.openxmlformats.org/drawingml/2006/table">
            <a:tbl>
              <a:tblPr/>
              <a:tblGrid>
                <a:gridCol w="2736850"/>
                <a:gridCol w="1152525"/>
                <a:gridCol w="1008062"/>
                <a:gridCol w="936625"/>
              </a:tblGrid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572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D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72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31/12/X1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D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572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D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572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DCA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1.035.000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 operacionais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1.020.000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Honorários advocatícios no Brasil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820.000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Processos judiciais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Consultorias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Cursos e seminários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Honorários advocatícios no exterior</a:t>
                      </a: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200.000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Processos judiciais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Consultorias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Cursos e seminários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 financeiras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Juros e multas recebidos de 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Análise horizontal</a:t>
            </a:r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2459038" cy="4924425"/>
          </a:xfrm>
        </p:spPr>
        <p:txBody>
          <a:bodyPr/>
          <a:lstStyle/>
          <a:p>
            <a:pPr marL="0" indent="0" algn="l">
              <a:lnSpc>
                <a:spcPct val="95000"/>
              </a:lnSpc>
              <a:buFont typeface="Wingdings" pitchFamily="2" charset="2"/>
              <a:buNone/>
            </a:pPr>
            <a:r>
              <a:rPr lang="pt-BR" sz="2200"/>
              <a:t>A análise horizontal mostra a variação dos valores de cada conta ao longo do tempo. Esta análise é especialmente útil para a elaboração de orçamentos e para a avaliação dos gestores dos centros de responsabilidades.</a:t>
            </a:r>
            <a:endParaRPr lang="pt-BR" sz="2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87076" name="Group 4"/>
          <p:cNvGraphicFramePr>
            <a:graphicFrameLocks noGrp="1"/>
          </p:cNvGraphicFramePr>
          <p:nvPr>
            <p:ph sz="half" idx="2"/>
          </p:nvPr>
        </p:nvGraphicFramePr>
        <p:xfrm>
          <a:off x="3059113" y="1700213"/>
          <a:ext cx="5834062" cy="4602480"/>
        </p:xfrm>
        <a:graphic>
          <a:graphicData uri="http://schemas.openxmlformats.org/drawingml/2006/table">
            <a:tbl>
              <a:tblPr/>
              <a:tblGrid>
                <a:gridCol w="2736850"/>
                <a:gridCol w="1152525"/>
                <a:gridCol w="1008062"/>
                <a:gridCol w="936625"/>
              </a:tblGrid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572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D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72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31/12/X1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D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72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31/12/X2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D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572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DCA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1.035.000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1.045.500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 operacionais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1.020.000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1.038.000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Honorários advocatícios no Brasil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820.000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843.000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Processos judiciais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Consultorias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245.000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Cursos e seminários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Honorários advocatícios no exterior</a:t>
                      </a: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200.000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195.000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Processos judiciais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135.000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Consultorias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Cursos e seminários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 financeiras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7.500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Juros e multas recebidos de 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7.500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Sobre eficácia empresarial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080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Para medir o lucro – ou retorno dos investimentos ... </a:t>
            </a:r>
          </a:p>
        </p:txBody>
      </p:sp>
      <p:sp>
        <p:nvSpPr>
          <p:cNvPr id="302084" name="Rectangle 4"/>
          <p:cNvSpPr>
            <a:spLocks noChangeArrowheads="1"/>
          </p:cNvSpPr>
          <p:nvPr/>
        </p:nvSpPr>
        <p:spPr bwMode="auto">
          <a:xfrm>
            <a:off x="2195513" y="2781300"/>
            <a:ext cx="4608512" cy="792163"/>
          </a:xfrm>
          <a:prstGeom prst="rect">
            <a:avLst/>
          </a:prstGeom>
          <a:gradFill rotWithShape="1">
            <a:gsLst>
              <a:gs pos="0">
                <a:srgbClr val="3FADB5">
                  <a:alpha val="83000"/>
                </a:srgbClr>
              </a:gs>
              <a:gs pos="100000">
                <a:srgbClr val="3FADB5">
                  <a:gamma/>
                  <a:shade val="46275"/>
                  <a:invGamma/>
                  <a:alpha val="84000"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LUCRO COMO MEDIDA DA EFICÁCIA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Análise horizontal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2459038" cy="4924425"/>
          </a:xfrm>
        </p:spPr>
        <p:txBody>
          <a:bodyPr/>
          <a:lstStyle/>
          <a:p>
            <a:pPr marL="0" indent="0" algn="l">
              <a:lnSpc>
                <a:spcPct val="95000"/>
              </a:lnSpc>
              <a:buFont typeface="Wingdings" pitchFamily="2" charset="2"/>
              <a:buNone/>
            </a:pPr>
            <a:r>
              <a:rPr lang="pt-BR" sz="2200"/>
              <a:t>A análise horizontal mostra a variação dos valores de cada conta ao longo do tempo. Esta análise é especialmente útil para a elaboração de orçamentos e para a avaliação dos gestores dos centros de responsabilidades.</a:t>
            </a:r>
            <a:endParaRPr lang="pt-BR" sz="2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88100" name="Group 4"/>
          <p:cNvGraphicFramePr>
            <a:graphicFrameLocks noGrp="1"/>
          </p:cNvGraphicFramePr>
          <p:nvPr>
            <p:ph sz="half" idx="2"/>
          </p:nvPr>
        </p:nvGraphicFramePr>
        <p:xfrm>
          <a:off x="3059113" y="1700213"/>
          <a:ext cx="5834062" cy="4602480"/>
        </p:xfrm>
        <a:graphic>
          <a:graphicData uri="http://schemas.openxmlformats.org/drawingml/2006/table">
            <a:tbl>
              <a:tblPr/>
              <a:tblGrid>
                <a:gridCol w="2736850"/>
                <a:gridCol w="1152525"/>
                <a:gridCol w="1008062"/>
                <a:gridCol w="936625"/>
              </a:tblGrid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572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D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72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31/12/X1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D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72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31/12/X2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D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572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Var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FDDCA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1.035.000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1.045.500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+ 1,0%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BB95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 operacionais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1.020.000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1.038.000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+ 1,8%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Honorários advocatícios no Brasil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820.000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843.000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+ 2,8%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Processos judiciais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580.000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+ 5,5%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Consultorias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245.000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- 2,0 %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Cursos e seminários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- 10,0%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Honorários advocatícios no exterior</a:t>
                      </a: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CC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200.000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195.000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- 2,5%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A6049"/>
                    </a:solidFill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Processos judiciais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135.000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- 10,0%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Consultorias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+ 10,0%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Cursos e seminários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/>
                        <a:latin typeface="Arial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Receitas financeiras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7.500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</a:rPr>
                        <a:t>- 50,0%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A77F"/>
                    </a:solidFill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Juros e multas recebidos de clientes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15.000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7.500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-50,0%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Indicadores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r>
              <a:rPr lang="pt-BR" sz="2800">
                <a:solidFill>
                  <a:srgbClr val="FFCC66"/>
                </a:solidFill>
              </a:rPr>
              <a:t>Os indicadores econômico-financeiros, em seu conjunto, são usualmente conhecidos como </a:t>
            </a:r>
            <a:r>
              <a:rPr lang="pt-BR" sz="2800" i="1">
                <a:solidFill>
                  <a:srgbClr val="FFCC66"/>
                </a:solidFill>
              </a:rPr>
              <a:t>Balanced Score Cards</a:t>
            </a:r>
            <a:r>
              <a:rPr lang="pt-BR" sz="2800">
                <a:solidFill>
                  <a:srgbClr val="FFCC66"/>
                </a:solidFill>
              </a:rPr>
              <a:t> ou </a:t>
            </a:r>
            <a:r>
              <a:rPr lang="pt-BR" sz="2800" i="1">
                <a:solidFill>
                  <a:srgbClr val="FFCC66"/>
                </a:solidFill>
              </a:rPr>
              <a:t>Tableau du Bord</a:t>
            </a:r>
            <a:r>
              <a:rPr lang="pt-BR" sz="2800">
                <a:solidFill>
                  <a:srgbClr val="FFCC66"/>
                </a:solidFill>
              </a:rPr>
              <a:t>. A cada um deles são associadas metas e padrões para comparação com a realidade e análise dos motivos das divergências. Alguns exemplos podem ser úteis:</a:t>
            </a:r>
          </a:p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endParaRPr lang="pt-BR" sz="1200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 advTm="11000">
    <p:fade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Indicadores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r>
              <a:rPr lang="pt-BR" sz="2800"/>
              <a:t>Os indicadores econômico-financeiros, em seu conjunto, são usualmente conhecidos como </a:t>
            </a:r>
            <a:r>
              <a:rPr lang="pt-BR" sz="2800" i="1"/>
              <a:t>Balanced Score Cards</a:t>
            </a:r>
            <a:r>
              <a:rPr lang="pt-BR" sz="2800"/>
              <a:t> ou </a:t>
            </a:r>
            <a:r>
              <a:rPr lang="pt-BR" sz="2800" i="1"/>
              <a:t>Tableau du Bord</a:t>
            </a:r>
            <a:r>
              <a:rPr lang="pt-BR" sz="2800"/>
              <a:t>. A cada um deles são associadas metas e padrões para comparação com a realidade e análise dos motivos das divergências. Alguns exemplos podem ser úteis:</a:t>
            </a:r>
          </a:p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endParaRPr lang="pt-BR" sz="1200"/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2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Índices de liquidez;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Indicadores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r>
              <a:rPr lang="pt-BR" sz="2800"/>
              <a:t>Os indicadores econômico-financeiros, em seu conjunto, são usualmente conhecidos como </a:t>
            </a:r>
            <a:r>
              <a:rPr lang="pt-BR" sz="2800" i="1"/>
              <a:t>Balanced Score Cards</a:t>
            </a:r>
            <a:r>
              <a:rPr lang="pt-BR" sz="2800"/>
              <a:t> ou </a:t>
            </a:r>
            <a:r>
              <a:rPr lang="pt-BR" sz="2800" i="1"/>
              <a:t>Tableau du Bord</a:t>
            </a:r>
            <a:r>
              <a:rPr lang="pt-BR" sz="2800"/>
              <a:t>. A cada um deles são associadas metas e padrões para comparação com a realidade e análise dos motivos das divergências. Alguns exemplos podem ser úteis:</a:t>
            </a:r>
          </a:p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endParaRPr lang="pt-BR" sz="1200"/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Índices de liquidez;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2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Índices de endividamento e imobilização;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Indicadores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r>
              <a:rPr lang="pt-BR" sz="2800"/>
              <a:t>Os indicadores econômico-financeiros, em seu conjunto, são usualmente conhecidos como </a:t>
            </a:r>
            <a:r>
              <a:rPr lang="pt-BR" sz="2800" i="1"/>
              <a:t>Balanced Score Cards</a:t>
            </a:r>
            <a:r>
              <a:rPr lang="pt-BR" sz="2800"/>
              <a:t> ou </a:t>
            </a:r>
            <a:r>
              <a:rPr lang="pt-BR" sz="2800" i="1"/>
              <a:t>Tableau du Bord</a:t>
            </a:r>
            <a:r>
              <a:rPr lang="pt-BR" sz="2800"/>
              <a:t>. A cada um deles são associadas metas e padrões para comparação com a realidade e análise dos motivos das divergências. Alguns exemplos podem ser úteis:</a:t>
            </a:r>
          </a:p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endParaRPr lang="pt-BR" sz="1200"/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Índices de liquidez;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Índices de endividamento e imobilização;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2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Prazo médio para recebimento de honorários e índice de inadimplência;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Indicadores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r>
              <a:rPr lang="pt-BR" sz="2800"/>
              <a:t>Os indicadores econômico-financeiros, em seu conjunto, são usualmente conhecidos como </a:t>
            </a:r>
            <a:r>
              <a:rPr lang="pt-BR" sz="2800" i="1"/>
              <a:t>Balanced Score Cards</a:t>
            </a:r>
            <a:r>
              <a:rPr lang="pt-BR" sz="2800"/>
              <a:t> ou </a:t>
            </a:r>
            <a:r>
              <a:rPr lang="pt-BR" sz="2800" i="1"/>
              <a:t>Tableau du Bord</a:t>
            </a:r>
            <a:r>
              <a:rPr lang="pt-BR" sz="2800"/>
              <a:t>. A cada um deles são associadas metas e padrões para comparação com a realidade e análise dos motivos das divergências. Alguns exemplos podem ser úteis:</a:t>
            </a:r>
          </a:p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endParaRPr lang="pt-BR" sz="1200"/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Índices de liquidez;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Índices de endividamento e imobilização;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200">
                <a:effectLst>
                  <a:outerShdw blurRad="38100" dist="38100" dir="2700000" algn="tl">
                    <a:srgbClr val="000000"/>
                  </a:outerShdw>
                </a:effectLst>
              </a:rPr>
              <a:t>Prazo médio para recebimento de honorários e índice de inadimplência;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2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Rentabilidade do capital próprio ......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4" name="Rectangle 4"/>
          <p:cNvSpPr>
            <a:spLocks noChangeArrowheads="1"/>
          </p:cNvSpPr>
          <p:nvPr/>
        </p:nvSpPr>
        <p:spPr bwMode="auto">
          <a:xfrm>
            <a:off x="1763713" y="4076700"/>
            <a:ext cx="6696075" cy="936625"/>
          </a:xfrm>
          <a:prstGeom prst="rect">
            <a:avLst/>
          </a:prstGeom>
          <a:gradFill rotWithShape="1">
            <a:gsLst>
              <a:gs pos="0">
                <a:srgbClr val="49A77F"/>
              </a:gs>
              <a:gs pos="100000">
                <a:srgbClr val="49A77F">
                  <a:gamma/>
                  <a:shade val="46275"/>
                  <a:invGamma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r>
              <a:rPr lang="pt-BR" sz="2800"/>
              <a:t>A análise da rentabilidade é, provavelmente, a melhor análise a ser extraída dos números.  Os indicadores mais utilizados são:</a:t>
            </a:r>
          </a:p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endParaRPr lang="pt-BR" sz="1200"/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2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Margem operacional = Lucro operacional / Receita operacional líquida</a:t>
            </a:r>
          </a:p>
          <a:p>
            <a:pPr marL="1314450" lvl="2" algn="ctr">
              <a:lnSpc>
                <a:spcPct val="95000"/>
              </a:lnSpc>
              <a:buFont typeface="Wingdings" pitchFamily="2" charset="2"/>
              <a:buNone/>
            </a:pPr>
            <a:endParaRPr lang="pt-BR" sz="200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314450" lvl="2" algn="ctr">
              <a:lnSpc>
                <a:spcPct val="95000"/>
              </a:lnSpc>
              <a:buFont typeface="Wingdings" pitchFamily="2" charset="2"/>
              <a:buNone/>
            </a:pPr>
            <a:r>
              <a:rPr lang="pt-BR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MEDE A EFICIÊNCIA OPERACIONAL DO ESCRITÓRIO</a:t>
            </a:r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Análise de rentabilidade</a:t>
            </a:r>
          </a:p>
        </p:txBody>
      </p:sp>
    </p:spTree>
  </p:cSld>
  <p:clrMapOvr>
    <a:masterClrMapping/>
  </p:clrMapOvr>
  <p:transition advTm="10000">
    <p:fade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ChangeArrowheads="1"/>
          </p:cNvSpPr>
          <p:nvPr/>
        </p:nvSpPr>
        <p:spPr bwMode="auto">
          <a:xfrm>
            <a:off x="1763713" y="4076700"/>
            <a:ext cx="6696075" cy="936625"/>
          </a:xfrm>
          <a:prstGeom prst="rect">
            <a:avLst/>
          </a:prstGeom>
          <a:gradFill rotWithShape="1">
            <a:gsLst>
              <a:gs pos="0">
                <a:srgbClr val="FF572F"/>
              </a:gs>
              <a:gs pos="100000">
                <a:srgbClr val="FF572F">
                  <a:gamma/>
                  <a:shade val="46275"/>
                  <a:invGamma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r>
              <a:rPr lang="pt-BR" sz="2800"/>
              <a:t>A análise da rentabilidade é, provavelmente, a melhor análise a ser extraída dos números.  Os indicadores mais utilizados são:</a:t>
            </a:r>
          </a:p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endParaRPr lang="pt-BR" sz="1200"/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2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Rentabilidade do ativo = Lucro operacional / Ativo total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None/>
            </a:pPr>
            <a:endParaRPr lang="pt-BR" sz="180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314450" lvl="2" algn="ctr">
              <a:lnSpc>
                <a:spcPct val="95000"/>
              </a:lnSpc>
              <a:buFont typeface="Wingdings" pitchFamily="2" charset="2"/>
              <a:buNone/>
            </a:pPr>
            <a:endParaRPr lang="pt-BR" sz="200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314450" lvl="2" algn="ctr">
              <a:lnSpc>
                <a:spcPct val="95000"/>
              </a:lnSpc>
              <a:buFont typeface="Wingdings" pitchFamily="2" charset="2"/>
              <a:buNone/>
            </a:pPr>
            <a:r>
              <a:rPr lang="pt-BR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REPRESENTA A CAPACIDADE DE GERAÇÃO DE LUCROS DOS ATIVOS</a:t>
            </a:r>
          </a:p>
        </p:txBody>
      </p:sp>
      <p:sp>
        <p:nvSpPr>
          <p:cNvPr id="396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Análise de rentabilidade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ChangeArrowheads="1"/>
          </p:cNvSpPr>
          <p:nvPr/>
        </p:nvSpPr>
        <p:spPr bwMode="auto">
          <a:xfrm>
            <a:off x="1763713" y="4076700"/>
            <a:ext cx="6696075" cy="936625"/>
          </a:xfrm>
          <a:prstGeom prst="rect">
            <a:avLst/>
          </a:prstGeom>
          <a:gradFill rotWithShape="1">
            <a:gsLst>
              <a:gs pos="0">
                <a:srgbClr val="3FCDFF"/>
              </a:gs>
              <a:gs pos="100000">
                <a:srgbClr val="3FCDFF">
                  <a:gamma/>
                  <a:shade val="46275"/>
                  <a:invGamma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r>
              <a:rPr lang="pt-BR" sz="2800"/>
              <a:t>A análise da rentabilidade é, provavelmente, a melhor análise a ser extraída dos números.  Os indicadores mais utilizados são:</a:t>
            </a:r>
          </a:p>
          <a:p>
            <a:pPr marL="0" indent="0">
              <a:lnSpc>
                <a:spcPct val="95000"/>
              </a:lnSpc>
              <a:buFont typeface="Wingdings" pitchFamily="2" charset="2"/>
              <a:buNone/>
            </a:pPr>
            <a:endParaRPr lang="pt-BR" sz="1200"/>
          </a:p>
          <a:p>
            <a:pPr marL="906463" lvl="1">
              <a:lnSpc>
                <a:spcPct val="95000"/>
              </a:lnSpc>
              <a:buFont typeface="Wingdings" pitchFamily="2" charset="2"/>
              <a:buChar char="ü"/>
            </a:pPr>
            <a:r>
              <a:rPr lang="pt-BR" sz="22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Rentabilidade do patrimônio = Lucro líquido / Patrimônio líquido</a:t>
            </a:r>
          </a:p>
          <a:p>
            <a:pPr marL="906463" lvl="1">
              <a:lnSpc>
                <a:spcPct val="95000"/>
              </a:lnSpc>
              <a:buFont typeface="Wingdings" pitchFamily="2" charset="2"/>
              <a:buNone/>
            </a:pPr>
            <a:endParaRPr lang="pt-BR" sz="200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1314450" lvl="2" algn="ctr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t-BR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REPRESENTA A REMUNERAÇÃO </a:t>
            </a:r>
          </a:p>
          <a:p>
            <a:pPr marL="1314450" lvl="2" algn="ctr">
              <a:lnSpc>
                <a:spcPct val="95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t-BR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 CAPITAL PRÓPRIO DOS SÓCIOS</a:t>
            </a:r>
          </a:p>
        </p:txBody>
      </p:sp>
      <p:sp>
        <p:nvSpPr>
          <p:cNvPr id="397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Análise de rentabilidade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992687"/>
          </a:xfrm>
          <a:noFill/>
          <a:ln/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200" b="0"/>
              <a:t>Uma nova realidade está se apresentando aos Escritórios de Advocacia: seus Sócios devem ser remunerados segundo os mesmos critérios que norteiam as empresas com grau de excelência em governança corporativa.</a:t>
            </a:r>
          </a:p>
          <a:p>
            <a:pPr marL="0" indent="0">
              <a:buFont typeface="Wingdings" pitchFamily="2" charset="2"/>
              <a:buNone/>
            </a:pPr>
            <a:endParaRPr lang="pt-BR" sz="2200" b="0"/>
          </a:p>
          <a:p>
            <a:pPr marL="0" indent="0">
              <a:buFont typeface="Wingdings" pitchFamily="2" charset="2"/>
              <a:buNone/>
            </a:pPr>
            <a:r>
              <a:rPr lang="pt-BR" sz="2200" b="0"/>
              <a:t>Estes critérios não são, de maneira nenhuma, exclusivos das grandes empresas de capital aberto; são princípios de gestão financeira que devem ser aplicados a qualquer organização que pretenda ser perene.</a:t>
            </a:r>
          </a:p>
          <a:p>
            <a:pPr marL="0" indent="0">
              <a:buFont typeface="Wingdings" pitchFamily="2" charset="2"/>
              <a:buNone/>
            </a:pPr>
            <a:endParaRPr lang="pt-BR" sz="2200" b="0"/>
          </a:p>
          <a:p>
            <a:pPr marL="0" indent="0">
              <a:buFont typeface="Wingdings" pitchFamily="2" charset="2"/>
              <a:buNone/>
            </a:pPr>
            <a:r>
              <a:rPr lang="pt-BR" sz="2200" b="0"/>
              <a:t>Neste sentido, iniciar a implantação dos conceitos, ferramentas e controles é mais que uma tarefa, é um projeto que não pode ser postergado indefinidamente. A otimização dos resultados do Escritório e a realização dos ideais de seus Sócios depende, em boa parte, disso.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Conclusão</a:t>
            </a:r>
          </a:p>
        </p:txBody>
      </p:sp>
    </p:spTree>
  </p:cSld>
  <p:clrMapOvr>
    <a:masterClrMapping/>
  </p:clrMapOvr>
  <p:transition advTm="25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Sobre eficácia empresarial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080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Para medir o lucro – ou retorno dos investimentos ... </a:t>
            </a:r>
          </a:p>
        </p:txBody>
      </p:sp>
      <p:sp>
        <p:nvSpPr>
          <p:cNvPr id="303108" name="Rectangle 4"/>
          <p:cNvSpPr>
            <a:spLocks noChangeArrowheads="1"/>
          </p:cNvSpPr>
          <p:nvPr/>
        </p:nvSpPr>
        <p:spPr bwMode="auto">
          <a:xfrm>
            <a:off x="2195513" y="2781300"/>
            <a:ext cx="4608512" cy="792163"/>
          </a:xfrm>
          <a:prstGeom prst="rect">
            <a:avLst/>
          </a:prstGeom>
          <a:gradFill rotWithShape="1">
            <a:gsLst>
              <a:gs pos="0">
                <a:srgbClr val="3FADB5">
                  <a:alpha val="83000"/>
                </a:srgbClr>
              </a:gs>
              <a:gs pos="100000">
                <a:srgbClr val="3FADB5">
                  <a:gamma/>
                  <a:shade val="46275"/>
                  <a:invGamma/>
                  <a:alpha val="84000"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pt-BR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LUCRO COMO MEDIDA DA EFICÁCIA</a:t>
            </a:r>
          </a:p>
        </p:txBody>
      </p:sp>
      <p:sp>
        <p:nvSpPr>
          <p:cNvPr id="303109" name="Rectangle 5"/>
          <p:cNvSpPr>
            <a:spLocks noChangeArrowheads="1"/>
          </p:cNvSpPr>
          <p:nvPr/>
        </p:nvSpPr>
        <p:spPr bwMode="auto">
          <a:xfrm>
            <a:off x="2195513" y="4005263"/>
            <a:ext cx="4608512" cy="792162"/>
          </a:xfrm>
          <a:prstGeom prst="rect">
            <a:avLst/>
          </a:prstGeom>
          <a:gradFill rotWithShape="1">
            <a:gsLst>
              <a:gs pos="0">
                <a:srgbClr val="7BCB90">
                  <a:alpha val="81000"/>
                </a:srgbClr>
              </a:gs>
              <a:gs pos="100000">
                <a:srgbClr val="7BCB90">
                  <a:gamma/>
                  <a:shade val="46275"/>
                  <a:invGamma/>
                  <a:alpha val="78999"/>
                </a:srgbClr>
              </a:gs>
            </a:gsLst>
            <a:lin ang="5400000" scaled="1"/>
          </a:gradFill>
          <a:ln w="317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pt-BR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PLANEJAMENTO E CONTROLE COM FOCO NOS RESULTADOS</a:t>
            </a:r>
          </a:p>
        </p:txBody>
      </p:sp>
      <p:sp>
        <p:nvSpPr>
          <p:cNvPr id="303111" name="Line 7"/>
          <p:cNvSpPr>
            <a:spLocks noChangeShapeType="1"/>
          </p:cNvSpPr>
          <p:nvPr/>
        </p:nvSpPr>
        <p:spPr bwMode="auto">
          <a:xfrm>
            <a:off x="4572000" y="3573463"/>
            <a:ext cx="0" cy="4318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-34370" y="-24"/>
            <a:ext cx="9178403" cy="6858024"/>
            <a:chOff x="-37234" y="-24"/>
            <a:chExt cx="9943270" cy="6858024"/>
          </a:xfrm>
        </p:grpSpPr>
        <p:pic>
          <p:nvPicPr>
            <p:cNvPr id="6" name="Picture 2" descr="C:\Users\Pi e John\Documents\João\Formulários\JT_site.apresentacao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37234" y="-24"/>
              <a:ext cx="9943270" cy="6858024"/>
            </a:xfrm>
            <a:prstGeom prst="rect">
              <a:avLst/>
            </a:prstGeom>
            <a:noFill/>
          </p:spPr>
        </p:pic>
        <p:sp>
          <p:nvSpPr>
            <p:cNvPr id="7" name="CaixaDeTexto 6"/>
            <p:cNvSpPr txBox="1"/>
            <p:nvPr/>
          </p:nvSpPr>
          <p:spPr>
            <a:xfrm>
              <a:off x="3792461" y="6264495"/>
              <a:ext cx="23132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>
                  <a:solidFill>
                    <a:srgbClr val="C6E4E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www.tellescorrea.com.br</a:t>
              </a:r>
              <a:endParaRPr lang="pt-BR" sz="1400" dirty="0">
                <a:solidFill>
                  <a:srgbClr val="C6E4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4281947"/>
      </p:ext>
    </p:extLst>
  </p:cSld>
  <p:clrMapOvr>
    <a:masterClrMapping/>
  </p:clrMapOvr>
  <p:transition spd="med" advTm="3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3193</TotalTime>
  <Words>4120</Words>
  <Application>Microsoft Office PowerPoint</Application>
  <PresentationFormat>Apresentação na tela (4:3)</PresentationFormat>
  <Paragraphs>888</Paragraphs>
  <Slides>90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90</vt:i4>
      </vt:variant>
    </vt:vector>
  </HeadingPairs>
  <TitlesOfParts>
    <vt:vector size="91" baseType="lpstr">
      <vt:lpstr>Design padrão</vt:lpstr>
      <vt:lpstr>Apresentação do PowerPoint</vt:lpstr>
      <vt:lpstr>Apresentação do PowerPoint</vt:lpstr>
      <vt:lpstr>Sobre eficácia empresarial</vt:lpstr>
      <vt:lpstr>Sobre eficácia empresarial</vt:lpstr>
      <vt:lpstr>Sobre eficácia empresarial</vt:lpstr>
      <vt:lpstr>Sobre eficácia empresarial</vt:lpstr>
      <vt:lpstr>Sobre eficácia empresarial</vt:lpstr>
      <vt:lpstr>Sobre eficácia empresarial</vt:lpstr>
      <vt:lpstr>Sobre eficácia empresarial</vt:lpstr>
      <vt:lpstr>Sobre eficácia empresarial</vt:lpstr>
      <vt:lpstr>Sobre eficácia empresarial</vt:lpstr>
      <vt:lpstr>Sobre eficácia empresarial</vt:lpstr>
      <vt:lpstr>O processo de gestão</vt:lpstr>
      <vt:lpstr>O processo de gestão</vt:lpstr>
      <vt:lpstr>O processo de gestão</vt:lpstr>
      <vt:lpstr>O processo de gestão</vt:lpstr>
      <vt:lpstr>O processo de gestão</vt:lpstr>
      <vt:lpstr>O processo de gestão</vt:lpstr>
      <vt:lpstr>O processo de gestão</vt:lpstr>
      <vt:lpstr>O processo de gestão</vt:lpstr>
      <vt:lpstr>O processo de gestão</vt:lpstr>
      <vt:lpstr>O planejamento</vt:lpstr>
      <vt:lpstr>O planejamento</vt:lpstr>
      <vt:lpstr>O planejamento</vt:lpstr>
      <vt:lpstr>O planejamento</vt:lpstr>
      <vt:lpstr>O planejamento</vt:lpstr>
      <vt:lpstr>O planejamento</vt:lpstr>
      <vt:lpstr>O planejamento</vt:lpstr>
      <vt:lpstr>O planejamento</vt:lpstr>
      <vt:lpstr>O planejamento</vt:lpstr>
      <vt:lpstr>O planejamento</vt:lpstr>
      <vt:lpstr>O planejamento</vt:lpstr>
      <vt:lpstr>O planejamento</vt:lpstr>
      <vt:lpstr>O planejamento</vt:lpstr>
      <vt:lpstr>O planejamento</vt:lpstr>
      <vt:lpstr>O planejamento</vt:lpstr>
      <vt:lpstr>O planejamento</vt:lpstr>
      <vt:lpstr>O orçamento</vt:lpstr>
      <vt:lpstr>O orçamento</vt:lpstr>
      <vt:lpstr>O orçamento</vt:lpstr>
      <vt:lpstr>O orçamento</vt:lpstr>
      <vt:lpstr>O orçamento</vt:lpstr>
      <vt:lpstr>O orçamento</vt:lpstr>
      <vt:lpstr>O orçamento</vt:lpstr>
      <vt:lpstr>O orçamento</vt:lpstr>
      <vt:lpstr>O orçamento</vt:lpstr>
      <vt:lpstr>O orçamento</vt:lpstr>
      <vt:lpstr>O orçamento</vt:lpstr>
      <vt:lpstr>O orçamento</vt:lpstr>
      <vt:lpstr>O orçamento</vt:lpstr>
      <vt:lpstr>Os controles na execução</vt:lpstr>
      <vt:lpstr>Os controles na execução</vt:lpstr>
      <vt:lpstr>Os controles na execução</vt:lpstr>
      <vt:lpstr>Os controles na execução</vt:lpstr>
      <vt:lpstr>Gestão do capital de giro</vt:lpstr>
      <vt:lpstr>Gestão do capital de giro</vt:lpstr>
      <vt:lpstr>Gestão do capital de giro</vt:lpstr>
      <vt:lpstr>Gestão do capital de giro</vt:lpstr>
      <vt:lpstr>Gestão do capital de giro</vt:lpstr>
      <vt:lpstr>Gestão do capital de giro</vt:lpstr>
      <vt:lpstr>Gestão do capital de giro</vt:lpstr>
      <vt:lpstr>Gestão do capital de giro</vt:lpstr>
      <vt:lpstr>Gestão do capital de giro</vt:lpstr>
      <vt:lpstr>Gestão do capital de giro</vt:lpstr>
      <vt:lpstr>Gestão do capital de giro</vt:lpstr>
      <vt:lpstr>Gestão do capital de giro</vt:lpstr>
      <vt:lpstr>Os controles na execução</vt:lpstr>
      <vt:lpstr>Avaliação dos resultados</vt:lpstr>
      <vt:lpstr>Avaliação dos resultados</vt:lpstr>
      <vt:lpstr>Avaliação dos resultados</vt:lpstr>
      <vt:lpstr>Avaliação dos resultados</vt:lpstr>
      <vt:lpstr>Avaliação dos resultados</vt:lpstr>
      <vt:lpstr>Análise vertical</vt:lpstr>
      <vt:lpstr>Análise vertical</vt:lpstr>
      <vt:lpstr>Análise vertical</vt:lpstr>
      <vt:lpstr>Análise vertical</vt:lpstr>
      <vt:lpstr>Análise horizontal</vt:lpstr>
      <vt:lpstr>Análise horizontal</vt:lpstr>
      <vt:lpstr>Análise horizontal</vt:lpstr>
      <vt:lpstr>Análise horizontal</vt:lpstr>
      <vt:lpstr>Indicadores</vt:lpstr>
      <vt:lpstr>Indicadores</vt:lpstr>
      <vt:lpstr>Indicadores</vt:lpstr>
      <vt:lpstr>Indicadores</vt:lpstr>
      <vt:lpstr>Indicadores</vt:lpstr>
      <vt:lpstr>Análise de rentabilidade</vt:lpstr>
      <vt:lpstr>Análise de rentabilidade</vt:lpstr>
      <vt:lpstr>Análise de rentabilidade</vt:lpstr>
      <vt:lpstr>Conclusão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João Telles Correia Filho</dc:creator>
  <cp:lastModifiedBy>João Telles Corrêa Filho</cp:lastModifiedBy>
  <cp:revision>230</cp:revision>
  <dcterms:created xsi:type="dcterms:W3CDTF">2003-04-25T00:44:44Z</dcterms:created>
  <dcterms:modified xsi:type="dcterms:W3CDTF">2014-06-12T12:32:54Z</dcterms:modified>
</cp:coreProperties>
</file>