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89" r:id="rId5"/>
    <p:sldId id="28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7" r:id="rId14"/>
    <p:sldId id="268" r:id="rId15"/>
    <p:sldId id="278" r:id="rId16"/>
    <p:sldId id="269" r:id="rId17"/>
    <p:sldId id="279" r:id="rId18"/>
    <p:sldId id="270" r:id="rId19"/>
    <p:sldId id="280" r:id="rId20"/>
    <p:sldId id="271" r:id="rId21"/>
    <p:sldId id="281" r:id="rId22"/>
    <p:sldId id="272" r:id="rId23"/>
    <p:sldId id="282" r:id="rId24"/>
    <p:sldId id="273" r:id="rId25"/>
    <p:sldId id="283" r:id="rId26"/>
    <p:sldId id="274" r:id="rId27"/>
    <p:sldId id="284" r:id="rId28"/>
    <p:sldId id="275" r:id="rId29"/>
    <p:sldId id="285" r:id="rId30"/>
    <p:sldId id="276" r:id="rId31"/>
    <p:sldId id="286" r:id="rId32"/>
    <p:sldId id="287" r:id="rId33"/>
    <p:sldId id="258" r:id="rId34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wsmB0uTZnmnyRTr0/vJgVw==" hashData="qKe1XQBkD65+xfOA2JvOFrN8+/c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B200"/>
    <a:srgbClr val="D6A300"/>
    <a:srgbClr val="E6EDF6"/>
    <a:srgbClr val="BCCFE6"/>
    <a:srgbClr val="9BB7D9"/>
    <a:srgbClr val="8FAFD5"/>
    <a:srgbClr val="739BCB"/>
    <a:srgbClr val="345C8C"/>
    <a:srgbClr val="213955"/>
    <a:srgbClr val="254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882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F2A-CB6E-437A-95B0-F966DBA779E0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0BD1-CAE9-4314-A001-920C31AEF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F2A-CB6E-437A-95B0-F966DBA779E0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0BD1-CAE9-4314-A001-920C31AEF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F2A-CB6E-437A-95B0-F966DBA779E0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0BD1-CAE9-4314-A001-920C31AEF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997151"/>
          </a:xfrm>
        </p:spPr>
        <p:txBody>
          <a:bodyPr>
            <a:normAutofit/>
          </a:bodyPr>
          <a:lstStyle>
            <a:lvl1pPr algn="just">
              <a:defRPr sz="2000">
                <a:solidFill>
                  <a:schemeClr val="bg1"/>
                </a:solidFill>
              </a:defRPr>
            </a:lvl1pPr>
            <a:lvl2pPr algn="just">
              <a:defRPr sz="1800">
                <a:solidFill>
                  <a:schemeClr val="bg1"/>
                </a:solidFill>
              </a:defRPr>
            </a:lvl2pPr>
            <a:lvl3pPr algn="just">
              <a:defRPr sz="1600">
                <a:solidFill>
                  <a:schemeClr val="bg1"/>
                </a:solidFill>
              </a:defRPr>
            </a:lvl3pPr>
            <a:lvl4pPr algn="just">
              <a:defRPr sz="1400">
                <a:solidFill>
                  <a:schemeClr val="bg1"/>
                </a:solidFill>
              </a:defRPr>
            </a:lvl4pPr>
            <a:lvl5pPr algn="just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F2A-CB6E-437A-95B0-F966DBA779E0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0BD1-CAE9-4314-A001-920C31AEF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F2A-CB6E-437A-95B0-F966DBA779E0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0BD1-CAE9-4314-A001-920C31AEF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F2A-CB6E-437A-95B0-F966DBA779E0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0BD1-CAE9-4314-A001-920C31AEF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F2A-CB6E-437A-95B0-F966DBA779E0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0BD1-CAE9-4314-A001-920C31AEF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F2A-CB6E-437A-95B0-F966DBA779E0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0BD1-CAE9-4314-A001-920C31AEF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F2A-CB6E-437A-95B0-F966DBA779E0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0BD1-CAE9-4314-A001-920C31AEF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6F2A-CB6E-437A-95B0-F966DBA779E0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0BD1-CAE9-4314-A001-920C31AEF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D6F2A-CB6E-437A-95B0-F966DBA779E0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60BD1-CAE9-4314-A001-920C31AEF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C:\Users\Pi e John\Documents\João\Formulários\JT_site.apresentac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7234" y="-24"/>
            <a:ext cx="9943270" cy="685802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t-BR" sz="2400" smtClean="0"/>
              <a:t>No mundo atual o sucesso é alcançado  muito mais por meio do trabalho em equipe do que pelo desempenho individual – mesmo que excepcional.</a:t>
            </a:r>
          </a:p>
          <a:p>
            <a:pPr>
              <a:spcAft>
                <a:spcPts val="1200"/>
              </a:spcAft>
            </a:pPr>
            <a:r>
              <a:rPr lang="pt-BR" sz="2400" smtClean="0">
                <a:solidFill>
                  <a:srgbClr val="FF0000"/>
                </a:solidFill>
              </a:rPr>
              <a:t>Uma equipe é mais do que um grupo de trabalhadores  num mesmo local desempenhando suas tarefas. Equipes verdadeiras são interdependentes – isto significa que elas devem apoiar-se mutuamente para cumprir suas missões</a:t>
            </a:r>
          </a:p>
        </p:txBody>
      </p:sp>
    </p:spTree>
    <p:extLst>
      <p:ext uri="{BB962C8B-B14F-4D97-AF65-F5344CB8AC3E}">
        <p14:creationId xmlns:p14="http://schemas.microsoft.com/office/powerpoint/2010/main" val="80086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8000">
        <p:fade/>
      </p:transition>
    </mc:Choice>
    <mc:Fallback xmlns="">
      <p:transition spd="med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t-BR" sz="2400" smtClean="0"/>
              <a:t>No mundo atual o sucesso é alcançado  muito mais por meio do trabalho em equipe do que pelo desempenho individual – mesmo que excepcional.</a:t>
            </a:r>
          </a:p>
          <a:p>
            <a:pPr>
              <a:spcAft>
                <a:spcPts val="1200"/>
              </a:spcAft>
            </a:pPr>
            <a:r>
              <a:rPr lang="pt-BR" sz="2400" smtClean="0">
                <a:solidFill>
                  <a:srgbClr val="FF0000"/>
                </a:solidFill>
              </a:rPr>
              <a:t>Uma equipe é mais do que um grupo de trabalhadores  num mesmo local desempenhando suas tarefas. Equipes verdadeiras são interdependentes – isto significa que elas devem apoiar-se mutuamente para cumprir suas missões</a:t>
            </a:r>
          </a:p>
          <a:p>
            <a:pPr>
              <a:spcAft>
                <a:spcPts val="1200"/>
              </a:spcAft>
            </a:pPr>
            <a:r>
              <a:rPr lang="pt-BR" sz="2400" smtClean="0"/>
              <a:t>Então, quais as melhores práticas para montar estas equipes? A seguir são apresentados os “dez mandamentos” recomendados por</a:t>
            </a:r>
            <a:r>
              <a:rPr lang="en-US" sz="2400" smtClean="0"/>
              <a:t> </a:t>
            </a:r>
            <a:r>
              <a:rPr lang="en-US" sz="2400"/>
              <a:t>Kevin Stagl, Eduardo Salas, </a:t>
            </a:r>
            <a:r>
              <a:rPr lang="en-US" sz="2400" smtClean="0"/>
              <a:t>e C. Shawn </a:t>
            </a:r>
            <a:r>
              <a:rPr lang="en-US" sz="2400"/>
              <a:t>Burke</a:t>
            </a:r>
            <a:r>
              <a:rPr lang="pt-BR" sz="2400" smtClean="0"/>
              <a:t>dos em seu trabalho acadêmico. </a:t>
            </a:r>
            <a:endParaRPr lang="pt-BR" sz="2400"/>
          </a:p>
        </p:txBody>
      </p:sp>
    </p:spTree>
    <p:extLst>
      <p:ext uri="{BB962C8B-B14F-4D97-AF65-F5344CB8AC3E}">
        <p14:creationId xmlns:p14="http://schemas.microsoft.com/office/powerpoint/2010/main" val="80086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000">
        <p:fade/>
      </p:transition>
    </mc:Choice>
    <mc:Fallback xmlns="">
      <p:transition spd="med" advTm="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2648744" y="1556792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Definir e criar interdependências</a:t>
            </a:r>
            <a:endParaRPr lang="pt-BR" sz="2400" b="1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358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e 5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2648744" y="1556792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Definir e criar interdependências</a:t>
            </a:r>
            <a:endParaRPr lang="pt-BR" sz="2400" b="1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2636912"/>
            <a:ext cx="8915400" cy="2304256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É necessário definir e estruturar os papéis de cada membro da equipe.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Pense em um time de futebol – cada um tem sua posição e a vitória acontece quando todos estão jogando em suas reais posições. No futebol as jogadas ensaiadas são um belo exemplo de interdependência.</a:t>
            </a:r>
            <a:endParaRPr lang="pt-BR" sz="2400"/>
          </a:p>
        </p:txBody>
      </p:sp>
    </p:spTree>
    <p:extLst>
      <p:ext uri="{BB962C8B-B14F-4D97-AF65-F5344CB8AC3E}">
        <p14:creationId xmlns:p14="http://schemas.microsoft.com/office/powerpoint/2010/main" val="5606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3728864" y="2021939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Estabelecer</a:t>
            </a:r>
          </a:p>
          <a:p>
            <a:pPr algn="ctr"/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metas</a:t>
            </a:r>
            <a:endParaRPr lang="pt-BR" sz="2400" b="1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180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e 7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3728864" y="2021939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Estabelecer</a:t>
            </a:r>
          </a:p>
          <a:p>
            <a:pPr algn="ctr"/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metas</a:t>
            </a:r>
            <a:endParaRPr lang="pt-BR" sz="2400" b="1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2996952"/>
            <a:ext cx="8915400" cy="2304256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Equipes precisam se concentrar em metas e resultados compartilhados.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O compromisso com estas metas é essencial. Idealmente, as metas da equipe devem permitir que tanto ela como seus membros atinjam os objetivos do grupo e das pessoas que o compõe.</a:t>
            </a:r>
            <a:endParaRPr lang="pt-BR" sz="2400"/>
          </a:p>
        </p:txBody>
      </p:sp>
    </p:spTree>
    <p:extLst>
      <p:ext uri="{BB962C8B-B14F-4D97-AF65-F5344CB8AC3E}">
        <p14:creationId xmlns:p14="http://schemas.microsoft.com/office/powerpoint/2010/main" val="125342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ipse 8"/>
          <p:cNvSpPr/>
          <p:nvPr/>
        </p:nvSpPr>
        <p:spPr>
          <a:xfrm>
            <a:off x="5601072" y="2348880"/>
            <a:ext cx="1080120" cy="1008112"/>
          </a:xfrm>
          <a:prstGeom prst="ellipse">
            <a:avLst/>
          </a:prstGeom>
          <a:solidFill>
            <a:srgbClr val="213955"/>
          </a:solidFill>
          <a:ln>
            <a:solidFill>
              <a:srgbClr val="21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4736976" y="2525995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Definir o</a:t>
            </a:r>
          </a:p>
          <a:p>
            <a:pPr algn="ctr"/>
            <a:r>
              <a:rPr lang="pt-BR" sz="24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rocesso decisório</a:t>
            </a:r>
            <a:endParaRPr lang="pt-BR" sz="2400" b="1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Elipse 6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80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ipse 9"/>
          <p:cNvSpPr/>
          <p:nvPr/>
        </p:nvSpPr>
        <p:spPr>
          <a:xfrm>
            <a:off x="5601072" y="2348880"/>
            <a:ext cx="1080120" cy="1008112"/>
          </a:xfrm>
          <a:prstGeom prst="ellipse">
            <a:avLst/>
          </a:prstGeom>
          <a:solidFill>
            <a:srgbClr val="213955"/>
          </a:solidFill>
          <a:ln>
            <a:solidFill>
              <a:srgbClr val="21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4736976" y="2525995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Definir o</a:t>
            </a:r>
          </a:p>
          <a:p>
            <a:pPr algn="ctr"/>
            <a:r>
              <a:rPr lang="pt-BR" sz="24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rocesso decisório</a:t>
            </a:r>
            <a:endParaRPr lang="pt-BR" sz="2400" b="1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3573016"/>
            <a:ext cx="8915400" cy="2304256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Equipes precisam saber se as decisões serão tomadas pelo líder ou por todos em um processo “democrático”.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Esta definição reduz as possibilidades de conflito quando houver a necessidade de se tomar uma decisão ou de se fazer uma escolha.</a:t>
            </a:r>
            <a:endParaRPr lang="pt-BR" sz="2400"/>
          </a:p>
        </p:txBody>
      </p:sp>
      <p:sp>
        <p:nvSpPr>
          <p:cNvPr id="8" name="Elipse 7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195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9000">
        <p:fade/>
      </p:transition>
    </mc:Choice>
    <mc:Fallback xmlns="">
      <p:transition spd="med" advTm="9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lipse 16"/>
          <p:cNvSpPr/>
          <p:nvPr/>
        </p:nvSpPr>
        <p:spPr>
          <a:xfrm>
            <a:off x="6681192" y="2780928"/>
            <a:ext cx="1080120" cy="1008112"/>
          </a:xfrm>
          <a:prstGeom prst="ellipse">
            <a:avLst/>
          </a:prstGeom>
          <a:solidFill>
            <a:srgbClr val="345C8C"/>
          </a:solidFill>
          <a:ln>
            <a:solidFill>
              <a:srgbClr val="345C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5601072" y="2348880"/>
            <a:ext cx="1080120" cy="1008112"/>
          </a:xfrm>
          <a:prstGeom prst="ellipse">
            <a:avLst/>
          </a:prstGeom>
          <a:solidFill>
            <a:srgbClr val="213955"/>
          </a:solidFill>
          <a:ln>
            <a:solidFill>
              <a:srgbClr val="21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5889104" y="2852936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i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Feedback</a:t>
            </a:r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claro</a:t>
            </a:r>
          </a:p>
          <a:p>
            <a:pPr algn="ctr"/>
            <a:r>
              <a:rPr lang="pt-BR" sz="24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constante</a:t>
            </a:r>
            <a:endParaRPr lang="pt-BR" sz="2400" b="1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Elipse 7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80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lipse 15"/>
          <p:cNvSpPr/>
          <p:nvPr/>
        </p:nvSpPr>
        <p:spPr>
          <a:xfrm>
            <a:off x="6681192" y="2780928"/>
            <a:ext cx="1080120" cy="1008112"/>
          </a:xfrm>
          <a:prstGeom prst="ellipse">
            <a:avLst/>
          </a:prstGeom>
          <a:solidFill>
            <a:srgbClr val="345C8C"/>
          </a:solidFill>
          <a:ln>
            <a:solidFill>
              <a:srgbClr val="345C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5601072" y="2348880"/>
            <a:ext cx="1080120" cy="1008112"/>
          </a:xfrm>
          <a:prstGeom prst="ellipse">
            <a:avLst/>
          </a:prstGeom>
          <a:solidFill>
            <a:srgbClr val="213955"/>
          </a:solidFill>
          <a:ln>
            <a:solidFill>
              <a:srgbClr val="21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5889104" y="2852936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i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Feedback</a:t>
            </a:r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claro</a:t>
            </a:r>
          </a:p>
          <a:p>
            <a:pPr algn="ctr"/>
            <a:r>
              <a:rPr lang="pt-BR" sz="24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constante</a:t>
            </a:r>
            <a:endParaRPr lang="pt-BR" sz="2400" b="1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3933056"/>
            <a:ext cx="8915400" cy="2520280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t-BR" sz="2400" smtClean="0"/>
              <a:t>Equipes precisam saber como estão se desempenhando de modo a permanecerem motivadas e a corrigirem desvios com agilidade.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Idealmente o </a:t>
            </a:r>
            <a:r>
              <a:rPr lang="pt-BR" sz="2400" i="1" smtClean="0"/>
              <a:t>feedback</a:t>
            </a:r>
            <a:r>
              <a:rPr lang="pt-BR" sz="2400" smtClean="0"/>
              <a:t> deve ser </a:t>
            </a:r>
            <a:r>
              <a:rPr lang="pt-BR" sz="2400" i="1" smtClean="0"/>
              <a:t>online</a:t>
            </a:r>
            <a:r>
              <a:rPr lang="pt-BR" sz="2400" smtClean="0"/>
              <a:t> através de sistemas. Um bom exemplo para os Coordenadores de área é conhecer o tempo médio dispendido na elaboração de uma peça enquanto elabora suas propostas comerciais.</a:t>
            </a:r>
            <a:endParaRPr lang="pt-BR" sz="2400"/>
          </a:p>
        </p:txBody>
      </p:sp>
      <p:sp>
        <p:nvSpPr>
          <p:cNvPr id="9" name="Elipse 8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53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000">
        <p:fade/>
      </p:transition>
    </mc:Choice>
    <mc:Fallback xmlns="">
      <p:transition spd="med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95300" y="332657"/>
            <a:ext cx="8915400" cy="6264696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pt-BR"/>
              <a:t>O conceito de gestão de pessoas vem se sofisticando e lançando desafios cada vez mais interessantes àqueles que assumem a responsabilidade por obter resultados de alta qualidade, por meio de equipes multiculturais, intelectualmente diferenciadas </a:t>
            </a:r>
            <a:r>
              <a:rPr lang="pt-BR" smtClean="0"/>
              <a:t>e, eventualmente, </a:t>
            </a:r>
            <a:r>
              <a:rPr lang="pt-BR"/>
              <a:t>geograficamente dispersas. </a:t>
            </a:r>
            <a:endParaRPr lang="pt-BR" smtClean="0"/>
          </a:p>
          <a:p>
            <a:pPr marL="0" indent="0">
              <a:spcAft>
                <a:spcPts val="600"/>
              </a:spcAft>
              <a:buNone/>
            </a:pPr>
            <a:r>
              <a:rPr lang="pt-BR" smtClean="0"/>
              <a:t>Escritórios de advocacia mais modernos atuam em ambientes que possuem todas estas características: estão presentes em diversas regiões (através de filiais ou de escritórios parceiros), contam com advogados e funcionários oriundos das mais variadas universidades e extratos sociais e têm clientes dos mais diversos – desde grandes multinacionais até indivíduos com problemas no casamento.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mtClean="0"/>
              <a:t>Administrar equipes em condições tão complexas é um grande desafio para qualquer gestor de pessoas e os sócios dos escritórios encaram diariamente esta dificuldade, o que me motivou a resumir em alguns </a:t>
            </a:r>
            <a:r>
              <a:rPr lang="pt-BR" i="1" smtClean="0"/>
              <a:t>slides</a:t>
            </a:r>
            <a:r>
              <a:rPr lang="pt-BR" smtClean="0"/>
              <a:t> experiências bem sucedidas que poderão ser úteis para a solução dos problemas naturalmente presentes no dia a dia dos responsáveis pelas equipes destas organizações.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mtClean="0"/>
              <a:t>Espero que esta apresentação seja útil e fico à sua disposição para falar pessoalmente sobre o tema.</a:t>
            </a:r>
          </a:p>
          <a:p>
            <a:pPr marL="0" indent="0">
              <a:buNone/>
            </a:pPr>
            <a:r>
              <a:rPr lang="pt-BR" b="1" smtClean="0"/>
              <a:t>João Telles Corrêa </a:t>
            </a:r>
            <a:r>
              <a:rPr lang="pt-BR" b="1" smtClean="0"/>
              <a:t>Filho</a:t>
            </a:r>
            <a:endParaRPr lang="pt-BR" b="1" smtClean="0"/>
          </a:p>
        </p:txBody>
      </p:sp>
    </p:spTree>
    <p:extLst>
      <p:ext uri="{BB962C8B-B14F-4D97-AF65-F5344CB8AC3E}">
        <p14:creationId xmlns:p14="http://schemas.microsoft.com/office/powerpoint/2010/main" val="179003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3000">
        <p:fade/>
      </p:transition>
    </mc:Choice>
    <mc:Fallback xmlns="">
      <p:transition spd="med" advTm="3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lipse 16"/>
          <p:cNvSpPr/>
          <p:nvPr/>
        </p:nvSpPr>
        <p:spPr>
          <a:xfrm>
            <a:off x="6681192" y="2780928"/>
            <a:ext cx="1080120" cy="1008112"/>
          </a:xfrm>
          <a:prstGeom prst="ellipse">
            <a:avLst/>
          </a:prstGeom>
          <a:solidFill>
            <a:srgbClr val="345C8C"/>
          </a:solidFill>
          <a:ln>
            <a:solidFill>
              <a:srgbClr val="345C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7761312" y="3212976"/>
            <a:ext cx="108012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6969224" y="3140968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Manter </a:t>
            </a:r>
            <a:r>
              <a:rPr lang="pt-BR" sz="24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estável </a:t>
            </a:r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composição da equipe</a:t>
            </a:r>
            <a:endParaRPr lang="pt-BR" sz="2400" b="1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Elipse 8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5601072" y="2348880"/>
            <a:ext cx="1080120" cy="1008112"/>
          </a:xfrm>
          <a:prstGeom prst="ellipse">
            <a:avLst/>
          </a:prstGeom>
          <a:solidFill>
            <a:srgbClr val="213955"/>
          </a:solidFill>
          <a:ln>
            <a:solidFill>
              <a:srgbClr val="21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80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lipse 17"/>
          <p:cNvSpPr/>
          <p:nvPr/>
        </p:nvSpPr>
        <p:spPr>
          <a:xfrm>
            <a:off x="6681192" y="2780928"/>
            <a:ext cx="1080120" cy="1008112"/>
          </a:xfrm>
          <a:prstGeom prst="ellipse">
            <a:avLst/>
          </a:prstGeom>
          <a:solidFill>
            <a:srgbClr val="345C8C"/>
          </a:solidFill>
          <a:ln>
            <a:solidFill>
              <a:srgbClr val="345C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7761312" y="3212976"/>
            <a:ext cx="108012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6969224" y="3140968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Manter </a:t>
            </a:r>
            <a:r>
              <a:rPr lang="pt-BR" sz="24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estável </a:t>
            </a:r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composição da equipe</a:t>
            </a:r>
            <a:endParaRPr lang="pt-BR" sz="2400" b="1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Espaço Reservado para Conteúdo 2"/>
          <p:cNvSpPr>
            <a:spLocks noGrp="1"/>
          </p:cNvSpPr>
          <p:nvPr>
            <p:ph idx="1"/>
          </p:nvPr>
        </p:nvSpPr>
        <p:spPr>
          <a:xfrm>
            <a:off x="639316" y="3822139"/>
            <a:ext cx="5897860" cy="2199149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Aprender novas atividades demanda um bom tempo para os membros de uma equipe.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Isso é um bom motivo para o líder procurar reduzir ao máximo o turn-over de pessoas.</a:t>
            </a:r>
            <a:endParaRPr lang="pt-BR" sz="2400"/>
          </a:p>
        </p:txBody>
      </p:sp>
      <p:sp>
        <p:nvSpPr>
          <p:cNvPr id="10" name="Elipse 9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5601072" y="2348880"/>
            <a:ext cx="1080120" cy="1008112"/>
          </a:xfrm>
          <a:prstGeom prst="ellipse">
            <a:avLst/>
          </a:prstGeom>
          <a:solidFill>
            <a:srgbClr val="213955"/>
          </a:solidFill>
          <a:ln>
            <a:solidFill>
              <a:srgbClr val="21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696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9000">
        <p:fade/>
      </p:transition>
    </mc:Choice>
    <mc:Fallback xmlns="">
      <p:transition spd="med" advTm="9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lipse 19"/>
          <p:cNvSpPr/>
          <p:nvPr/>
        </p:nvSpPr>
        <p:spPr>
          <a:xfrm flipH="1">
            <a:off x="6825208" y="3861048"/>
            <a:ext cx="1080120" cy="1008112"/>
          </a:xfrm>
          <a:prstGeom prst="ellipse">
            <a:avLst/>
          </a:prstGeom>
          <a:solidFill>
            <a:srgbClr val="739BCB"/>
          </a:solidFill>
          <a:ln>
            <a:solidFill>
              <a:srgbClr val="739B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7761312" y="3212976"/>
            <a:ext cx="108012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6033120" y="3933056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Questionar velhos paradigmas</a:t>
            </a:r>
            <a:endParaRPr lang="pt-BR" sz="2400" b="1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Elipse 9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5601072" y="2348880"/>
            <a:ext cx="1080120" cy="1008112"/>
          </a:xfrm>
          <a:prstGeom prst="ellipse">
            <a:avLst/>
          </a:prstGeom>
          <a:solidFill>
            <a:srgbClr val="213955"/>
          </a:solidFill>
          <a:ln>
            <a:solidFill>
              <a:srgbClr val="21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6681192" y="2780928"/>
            <a:ext cx="1080120" cy="1008112"/>
          </a:xfrm>
          <a:prstGeom prst="ellipse">
            <a:avLst/>
          </a:prstGeom>
          <a:solidFill>
            <a:srgbClr val="345C8C"/>
          </a:solidFill>
          <a:ln>
            <a:solidFill>
              <a:srgbClr val="345C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80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ipse 20"/>
          <p:cNvSpPr/>
          <p:nvPr/>
        </p:nvSpPr>
        <p:spPr>
          <a:xfrm flipH="1">
            <a:off x="6825208" y="3861048"/>
            <a:ext cx="1080120" cy="1008112"/>
          </a:xfrm>
          <a:prstGeom prst="ellipse">
            <a:avLst/>
          </a:prstGeom>
          <a:solidFill>
            <a:srgbClr val="739BCB"/>
          </a:solidFill>
          <a:ln>
            <a:solidFill>
              <a:srgbClr val="739B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7761312" y="3212976"/>
            <a:ext cx="108012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6033120" y="3939261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Questionar velhos paradigmas</a:t>
            </a:r>
            <a:endParaRPr lang="pt-BR" sz="2400" b="1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Espaço Reservado para Conteúdo 2"/>
          <p:cNvSpPr>
            <a:spLocks noGrp="1"/>
          </p:cNvSpPr>
          <p:nvPr>
            <p:ph idx="1"/>
          </p:nvPr>
        </p:nvSpPr>
        <p:spPr>
          <a:xfrm>
            <a:off x="416496" y="3284984"/>
            <a:ext cx="5184576" cy="2736304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Se inovar é importante, é crítico que os membros se sintam à vontade para questionar os modelos existentes.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Para inovar as equipes devem estar abertas a criticar construtivamente as práticas atuais sempre que necessário.</a:t>
            </a:r>
            <a:endParaRPr lang="pt-BR" sz="2400"/>
          </a:p>
        </p:txBody>
      </p:sp>
      <p:sp>
        <p:nvSpPr>
          <p:cNvPr id="11" name="Elipse 10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5601072" y="2348880"/>
            <a:ext cx="1080120" cy="1008112"/>
          </a:xfrm>
          <a:prstGeom prst="ellipse">
            <a:avLst/>
          </a:prstGeom>
          <a:solidFill>
            <a:srgbClr val="213955"/>
          </a:solidFill>
          <a:ln>
            <a:solidFill>
              <a:srgbClr val="21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6681192" y="2780928"/>
            <a:ext cx="1080120" cy="1008112"/>
          </a:xfrm>
          <a:prstGeom prst="ellipse">
            <a:avLst/>
          </a:prstGeom>
          <a:solidFill>
            <a:srgbClr val="345C8C"/>
          </a:solidFill>
          <a:ln>
            <a:solidFill>
              <a:srgbClr val="345C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54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9000">
        <p:fade/>
      </p:transition>
    </mc:Choice>
    <mc:Fallback xmlns="">
      <p:transition spd="med" advTm="9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lipse 23"/>
          <p:cNvSpPr/>
          <p:nvPr/>
        </p:nvSpPr>
        <p:spPr>
          <a:xfrm flipH="1">
            <a:off x="5745088" y="4293096"/>
            <a:ext cx="1080120" cy="1008112"/>
          </a:xfrm>
          <a:prstGeom prst="ellipse">
            <a:avLst/>
          </a:prstGeom>
          <a:solidFill>
            <a:srgbClr val="8FAFD5"/>
          </a:solidFill>
          <a:ln>
            <a:solidFill>
              <a:srgbClr val="8FAF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 flipH="1">
            <a:off x="6825208" y="3861048"/>
            <a:ext cx="1080120" cy="1008112"/>
          </a:xfrm>
          <a:prstGeom prst="ellipse">
            <a:avLst/>
          </a:prstGeom>
          <a:solidFill>
            <a:srgbClr val="739BCB"/>
          </a:solidFill>
          <a:ln>
            <a:solidFill>
              <a:srgbClr val="739B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7761312" y="3212976"/>
            <a:ext cx="108012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4953000" y="4365104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Identificar e atrair talentos</a:t>
            </a:r>
            <a:endParaRPr lang="pt-BR" sz="2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5601072" y="2348880"/>
            <a:ext cx="1080120" cy="1008112"/>
          </a:xfrm>
          <a:prstGeom prst="ellipse">
            <a:avLst/>
          </a:prstGeom>
          <a:solidFill>
            <a:srgbClr val="213955"/>
          </a:solidFill>
          <a:ln>
            <a:solidFill>
              <a:srgbClr val="21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6681192" y="2780928"/>
            <a:ext cx="1080120" cy="1008112"/>
          </a:xfrm>
          <a:prstGeom prst="ellipse">
            <a:avLst/>
          </a:prstGeom>
          <a:solidFill>
            <a:srgbClr val="345C8C"/>
          </a:solidFill>
          <a:ln>
            <a:solidFill>
              <a:srgbClr val="345C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80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lipse 24"/>
          <p:cNvSpPr/>
          <p:nvPr/>
        </p:nvSpPr>
        <p:spPr>
          <a:xfrm flipH="1">
            <a:off x="5745088" y="4293096"/>
            <a:ext cx="1080120" cy="1008112"/>
          </a:xfrm>
          <a:prstGeom prst="ellipse">
            <a:avLst/>
          </a:prstGeom>
          <a:solidFill>
            <a:srgbClr val="8FAFD5"/>
          </a:solidFill>
          <a:ln>
            <a:solidFill>
              <a:srgbClr val="8FAF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 flipH="1">
            <a:off x="6825208" y="3861048"/>
            <a:ext cx="1080120" cy="1008112"/>
          </a:xfrm>
          <a:prstGeom prst="ellipse">
            <a:avLst/>
          </a:prstGeom>
          <a:solidFill>
            <a:srgbClr val="739BCB"/>
          </a:solidFill>
          <a:ln>
            <a:solidFill>
              <a:srgbClr val="739B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7761312" y="3212976"/>
            <a:ext cx="108012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4953000" y="4365104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Identificar e atrair talentos</a:t>
            </a:r>
            <a:endParaRPr lang="pt-BR" sz="2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200472" y="2852936"/>
            <a:ext cx="4536504" cy="2736304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Assim como os processo, equipes podem sempre ser melhoradas por meio da atração de novos talentos e experiências.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Os melhores escritórios são aqueles que contam com as melhores pessoas.</a:t>
            </a:r>
            <a:endParaRPr lang="pt-BR" sz="2400"/>
          </a:p>
        </p:txBody>
      </p:sp>
      <p:sp>
        <p:nvSpPr>
          <p:cNvPr id="19" name="Elipse 18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5601072" y="2348880"/>
            <a:ext cx="1080120" cy="1008112"/>
          </a:xfrm>
          <a:prstGeom prst="ellipse">
            <a:avLst/>
          </a:prstGeom>
          <a:solidFill>
            <a:srgbClr val="213955"/>
          </a:solidFill>
          <a:ln>
            <a:solidFill>
              <a:srgbClr val="21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6681192" y="2780928"/>
            <a:ext cx="1080120" cy="1008112"/>
          </a:xfrm>
          <a:prstGeom prst="ellipse">
            <a:avLst/>
          </a:prstGeom>
          <a:solidFill>
            <a:srgbClr val="345C8C"/>
          </a:solidFill>
          <a:ln>
            <a:solidFill>
              <a:srgbClr val="345C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557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8000">
        <p:fade/>
      </p:transition>
    </mc:Choice>
    <mc:Fallback xmlns="">
      <p:transition spd="med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lipse 28"/>
          <p:cNvSpPr/>
          <p:nvPr/>
        </p:nvSpPr>
        <p:spPr>
          <a:xfrm flipH="1">
            <a:off x="4664968" y="4725144"/>
            <a:ext cx="1080120" cy="1008112"/>
          </a:xfrm>
          <a:prstGeom prst="ellipse">
            <a:avLst/>
          </a:prstGeom>
          <a:solidFill>
            <a:srgbClr val="9BB7D9"/>
          </a:solidFill>
          <a:ln>
            <a:solidFill>
              <a:srgbClr val="9BB7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 flipH="1">
            <a:off x="5745088" y="4293096"/>
            <a:ext cx="1080120" cy="1008112"/>
          </a:xfrm>
          <a:prstGeom prst="ellipse">
            <a:avLst/>
          </a:prstGeom>
          <a:solidFill>
            <a:srgbClr val="8FAFD5"/>
          </a:solidFill>
          <a:ln>
            <a:solidFill>
              <a:srgbClr val="8FAF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7761312" y="3212976"/>
            <a:ext cx="108012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3800872" y="4797152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Remunerar o desempenho da equipe</a:t>
            </a:r>
            <a:endParaRPr lang="pt-BR" sz="2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5601072" y="2348880"/>
            <a:ext cx="1080120" cy="1008112"/>
          </a:xfrm>
          <a:prstGeom prst="ellipse">
            <a:avLst/>
          </a:prstGeom>
          <a:solidFill>
            <a:srgbClr val="213955"/>
          </a:solidFill>
          <a:ln>
            <a:solidFill>
              <a:srgbClr val="21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6681192" y="2780928"/>
            <a:ext cx="1080120" cy="1008112"/>
          </a:xfrm>
          <a:prstGeom prst="ellipse">
            <a:avLst/>
          </a:prstGeom>
          <a:solidFill>
            <a:srgbClr val="345C8C"/>
          </a:solidFill>
          <a:ln>
            <a:solidFill>
              <a:srgbClr val="345C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 flipH="1">
            <a:off x="6825208" y="3861048"/>
            <a:ext cx="1080120" cy="1008112"/>
          </a:xfrm>
          <a:prstGeom prst="ellipse">
            <a:avLst/>
          </a:prstGeom>
          <a:solidFill>
            <a:srgbClr val="739BCB"/>
          </a:solidFill>
          <a:ln>
            <a:solidFill>
              <a:srgbClr val="739B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80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lipse 27"/>
          <p:cNvSpPr/>
          <p:nvPr/>
        </p:nvSpPr>
        <p:spPr>
          <a:xfrm flipH="1">
            <a:off x="4664968" y="4725144"/>
            <a:ext cx="1080120" cy="1008112"/>
          </a:xfrm>
          <a:prstGeom prst="ellipse">
            <a:avLst/>
          </a:prstGeom>
          <a:solidFill>
            <a:srgbClr val="9BB7D9"/>
          </a:solidFill>
          <a:ln>
            <a:solidFill>
              <a:srgbClr val="9BB7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 flipH="1">
            <a:off x="5745088" y="4293096"/>
            <a:ext cx="1080120" cy="1008112"/>
          </a:xfrm>
          <a:prstGeom prst="ellipse">
            <a:avLst/>
          </a:prstGeom>
          <a:solidFill>
            <a:srgbClr val="8FAFD5"/>
          </a:solidFill>
          <a:ln>
            <a:solidFill>
              <a:srgbClr val="8FAF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7761312" y="3212976"/>
            <a:ext cx="108012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3800872" y="4797152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Remunerar o desempenho da equipe</a:t>
            </a:r>
            <a:endParaRPr lang="pt-BR" sz="2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Espaço Reservado para Conteúdo 2"/>
          <p:cNvSpPr>
            <a:spLocks noGrp="1"/>
          </p:cNvSpPr>
          <p:nvPr>
            <p:ph idx="1"/>
          </p:nvPr>
        </p:nvSpPr>
        <p:spPr>
          <a:xfrm>
            <a:off x="200472" y="2564904"/>
            <a:ext cx="3960440" cy="2736304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Muita ênfase no desempenho individual pode criar conflitos.</a:t>
            </a:r>
          </a:p>
          <a:p>
            <a:pPr marL="0" indent="0" algn="l">
              <a:spcAft>
                <a:spcPts val="1200"/>
              </a:spcAft>
              <a:buNone/>
            </a:pPr>
            <a:r>
              <a:rPr lang="pt-BR" sz="2400" smtClean="0"/>
              <a:t>Uma combinação de recompensas individuais e por equipe traz melhores resultados.</a:t>
            </a:r>
            <a:endParaRPr lang="pt-BR" sz="2400"/>
          </a:p>
        </p:txBody>
      </p:sp>
      <p:sp>
        <p:nvSpPr>
          <p:cNvPr id="21" name="Elipse 20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5601072" y="2348880"/>
            <a:ext cx="1080120" cy="1008112"/>
          </a:xfrm>
          <a:prstGeom prst="ellipse">
            <a:avLst/>
          </a:prstGeom>
          <a:solidFill>
            <a:srgbClr val="213955"/>
          </a:solidFill>
          <a:ln>
            <a:solidFill>
              <a:srgbClr val="21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6681192" y="2780928"/>
            <a:ext cx="1080120" cy="1008112"/>
          </a:xfrm>
          <a:prstGeom prst="ellipse">
            <a:avLst/>
          </a:prstGeom>
          <a:solidFill>
            <a:srgbClr val="345C8C"/>
          </a:solidFill>
          <a:ln>
            <a:solidFill>
              <a:srgbClr val="345C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 flipH="1">
            <a:off x="6825208" y="3861048"/>
            <a:ext cx="1080120" cy="1008112"/>
          </a:xfrm>
          <a:prstGeom prst="ellipse">
            <a:avLst/>
          </a:prstGeom>
          <a:solidFill>
            <a:srgbClr val="739BCB"/>
          </a:solidFill>
          <a:ln>
            <a:solidFill>
              <a:srgbClr val="739B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707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000">
        <p:fade/>
      </p:transition>
    </mc:Choice>
    <mc:Fallback xmlns="">
      <p:transition spd="med" advTm="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lipse 29"/>
          <p:cNvSpPr/>
          <p:nvPr/>
        </p:nvSpPr>
        <p:spPr>
          <a:xfrm flipH="1">
            <a:off x="3584848" y="5157192"/>
            <a:ext cx="1080120" cy="1008112"/>
          </a:xfrm>
          <a:prstGeom prst="ellipse">
            <a:avLst/>
          </a:prstGeom>
          <a:solidFill>
            <a:srgbClr val="BCCFE6"/>
          </a:solidFill>
          <a:ln>
            <a:solidFill>
              <a:srgbClr val="BCCF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 flipH="1">
            <a:off x="4664968" y="4725144"/>
            <a:ext cx="1080120" cy="1008112"/>
          </a:xfrm>
          <a:prstGeom prst="ellipse">
            <a:avLst/>
          </a:prstGeom>
          <a:solidFill>
            <a:srgbClr val="9BB7D9"/>
          </a:solidFill>
          <a:ln>
            <a:solidFill>
              <a:srgbClr val="9BB7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7761312" y="3212976"/>
            <a:ext cx="108012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2720752" y="5262299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Criar um ambiente de aprendizado</a:t>
            </a:r>
            <a:endParaRPr lang="pt-BR" sz="2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5601072" y="2348880"/>
            <a:ext cx="1080120" cy="1008112"/>
          </a:xfrm>
          <a:prstGeom prst="ellipse">
            <a:avLst/>
          </a:prstGeom>
          <a:solidFill>
            <a:srgbClr val="213955"/>
          </a:solidFill>
          <a:ln>
            <a:solidFill>
              <a:srgbClr val="21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6681192" y="2780928"/>
            <a:ext cx="1080120" cy="1008112"/>
          </a:xfrm>
          <a:prstGeom prst="ellipse">
            <a:avLst/>
          </a:prstGeom>
          <a:solidFill>
            <a:srgbClr val="345C8C"/>
          </a:solidFill>
          <a:ln>
            <a:solidFill>
              <a:srgbClr val="345C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 flipH="1">
            <a:off x="6825208" y="3861048"/>
            <a:ext cx="1080120" cy="1008112"/>
          </a:xfrm>
          <a:prstGeom prst="ellipse">
            <a:avLst/>
          </a:prstGeom>
          <a:solidFill>
            <a:srgbClr val="739BCB"/>
          </a:solidFill>
          <a:ln>
            <a:solidFill>
              <a:srgbClr val="739B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 flipH="1">
            <a:off x="5745088" y="4293096"/>
            <a:ext cx="1080120" cy="1008112"/>
          </a:xfrm>
          <a:prstGeom prst="ellipse">
            <a:avLst/>
          </a:prstGeom>
          <a:solidFill>
            <a:srgbClr val="8FAFD5"/>
          </a:solidFill>
          <a:ln>
            <a:solidFill>
              <a:srgbClr val="8FAF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80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lipse 29"/>
          <p:cNvSpPr/>
          <p:nvPr/>
        </p:nvSpPr>
        <p:spPr>
          <a:xfrm flipH="1">
            <a:off x="3584848" y="5157192"/>
            <a:ext cx="1080120" cy="1008112"/>
          </a:xfrm>
          <a:prstGeom prst="ellipse">
            <a:avLst/>
          </a:prstGeom>
          <a:solidFill>
            <a:srgbClr val="BCCFE6"/>
          </a:solidFill>
          <a:ln>
            <a:solidFill>
              <a:srgbClr val="BCCF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 flipH="1">
            <a:off x="4664968" y="4725144"/>
            <a:ext cx="1080120" cy="1008112"/>
          </a:xfrm>
          <a:prstGeom prst="ellipse">
            <a:avLst/>
          </a:prstGeom>
          <a:solidFill>
            <a:srgbClr val="9BB7D9"/>
          </a:solidFill>
          <a:ln>
            <a:solidFill>
              <a:srgbClr val="9BB7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7761312" y="3212976"/>
            <a:ext cx="108012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2720752" y="5262299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Criar um ambiente de aprendizado</a:t>
            </a:r>
            <a:endParaRPr lang="pt-BR" sz="2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Espaço Reservado para Conteúdo 2"/>
          <p:cNvSpPr>
            <a:spLocks noGrp="1"/>
          </p:cNvSpPr>
          <p:nvPr>
            <p:ph idx="1"/>
          </p:nvPr>
        </p:nvSpPr>
        <p:spPr>
          <a:xfrm>
            <a:off x="200472" y="2564904"/>
            <a:ext cx="4320480" cy="2736304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Enfatize o crescimento da equipe pelo aprendizado através das vitórias e, principalmente das derrotas.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Equipes de alto desempenho têm cultura de aprendizado contínuo.</a:t>
            </a:r>
            <a:endParaRPr lang="pt-BR" sz="2400"/>
          </a:p>
        </p:txBody>
      </p:sp>
      <p:sp>
        <p:nvSpPr>
          <p:cNvPr id="23" name="Elipse 22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5601072" y="2348880"/>
            <a:ext cx="1080120" cy="1008112"/>
          </a:xfrm>
          <a:prstGeom prst="ellipse">
            <a:avLst/>
          </a:prstGeom>
          <a:solidFill>
            <a:srgbClr val="213955"/>
          </a:solidFill>
          <a:ln>
            <a:solidFill>
              <a:srgbClr val="21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6681192" y="2780928"/>
            <a:ext cx="1080120" cy="1008112"/>
          </a:xfrm>
          <a:prstGeom prst="ellipse">
            <a:avLst/>
          </a:prstGeom>
          <a:solidFill>
            <a:srgbClr val="345C8C"/>
          </a:solidFill>
          <a:ln>
            <a:solidFill>
              <a:srgbClr val="345C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 flipH="1">
            <a:off x="6825208" y="3861048"/>
            <a:ext cx="1080120" cy="1008112"/>
          </a:xfrm>
          <a:prstGeom prst="ellipse">
            <a:avLst/>
          </a:prstGeom>
          <a:solidFill>
            <a:srgbClr val="739BCB"/>
          </a:solidFill>
          <a:ln>
            <a:solidFill>
              <a:srgbClr val="739B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 flipH="1">
            <a:off x="5745088" y="4293096"/>
            <a:ext cx="1080120" cy="1008112"/>
          </a:xfrm>
          <a:prstGeom prst="ellipse">
            <a:avLst/>
          </a:prstGeom>
          <a:solidFill>
            <a:srgbClr val="8FAFD5"/>
          </a:solidFill>
          <a:ln>
            <a:solidFill>
              <a:srgbClr val="8FAF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8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000">
        <p:fade/>
      </p:transition>
    </mc:Choice>
    <mc:Fallback xmlns="">
      <p:transition spd="med" advTm="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Como está nossa produtividade?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No dia 14 de fevereiro deste ano o jornal “O Estado de São Paulo” publicou uma notícia no caderno de economia dando conta de que a produtividade do brasileiro equivale a 18,4% daquela observada nos Estados Unidos.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Isso significa que precisamos de 5 horas e meia para produzir o mesmo que um norte-americano produz em apenas 1 hora de trabalho !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Quais são as causas de tamanho descompasso?</a:t>
            </a:r>
          </a:p>
        </p:txBody>
      </p:sp>
    </p:spTree>
    <p:extLst>
      <p:ext uri="{BB962C8B-B14F-4D97-AF65-F5344CB8AC3E}">
        <p14:creationId xmlns:p14="http://schemas.microsoft.com/office/powerpoint/2010/main" val="388713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8000">
        <p:fade/>
      </p:transition>
    </mc:Choice>
    <mc:Fallback xmlns="">
      <p:transition spd="med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lipse 30"/>
          <p:cNvSpPr/>
          <p:nvPr/>
        </p:nvSpPr>
        <p:spPr>
          <a:xfrm flipH="1">
            <a:off x="2504728" y="5517232"/>
            <a:ext cx="1080120" cy="1008112"/>
          </a:xfrm>
          <a:prstGeom prst="ellipse">
            <a:avLst/>
          </a:prstGeom>
          <a:solidFill>
            <a:srgbClr val="E6EDF6"/>
          </a:solidFill>
          <a:ln>
            <a:solidFill>
              <a:srgbClr val="E6ED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Elipse 29"/>
          <p:cNvSpPr/>
          <p:nvPr/>
        </p:nvSpPr>
        <p:spPr>
          <a:xfrm flipH="1">
            <a:off x="3584848" y="5157192"/>
            <a:ext cx="1080120" cy="1008112"/>
          </a:xfrm>
          <a:prstGeom prst="ellipse">
            <a:avLst/>
          </a:prstGeom>
          <a:solidFill>
            <a:srgbClr val="BCCFE6"/>
          </a:solidFill>
          <a:ln>
            <a:solidFill>
              <a:srgbClr val="BCCF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7761312" y="3212976"/>
            <a:ext cx="108012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1640632" y="5622339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Concentração na missão do grupo</a:t>
            </a:r>
            <a:endParaRPr lang="pt-BR" sz="2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5601072" y="2348880"/>
            <a:ext cx="1080120" cy="1008112"/>
          </a:xfrm>
          <a:prstGeom prst="ellipse">
            <a:avLst/>
          </a:prstGeom>
          <a:solidFill>
            <a:srgbClr val="213955"/>
          </a:solidFill>
          <a:ln>
            <a:solidFill>
              <a:srgbClr val="21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6681192" y="2780928"/>
            <a:ext cx="1080120" cy="1008112"/>
          </a:xfrm>
          <a:prstGeom prst="ellipse">
            <a:avLst/>
          </a:prstGeom>
          <a:solidFill>
            <a:srgbClr val="345C8C"/>
          </a:solidFill>
          <a:ln>
            <a:solidFill>
              <a:srgbClr val="345C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 flipH="1">
            <a:off x="6825208" y="3861048"/>
            <a:ext cx="1080120" cy="1008112"/>
          </a:xfrm>
          <a:prstGeom prst="ellipse">
            <a:avLst/>
          </a:prstGeom>
          <a:solidFill>
            <a:srgbClr val="739BCB"/>
          </a:solidFill>
          <a:ln>
            <a:solidFill>
              <a:srgbClr val="739B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 flipH="1">
            <a:off x="5745088" y="4293096"/>
            <a:ext cx="1080120" cy="1008112"/>
          </a:xfrm>
          <a:prstGeom prst="ellipse">
            <a:avLst/>
          </a:prstGeom>
          <a:solidFill>
            <a:srgbClr val="8FAFD5"/>
          </a:solidFill>
          <a:ln>
            <a:solidFill>
              <a:srgbClr val="8FAF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 flipH="1">
            <a:off x="4664968" y="4725144"/>
            <a:ext cx="1080120" cy="1008112"/>
          </a:xfrm>
          <a:prstGeom prst="ellipse">
            <a:avLst/>
          </a:prstGeom>
          <a:solidFill>
            <a:srgbClr val="9BB7D9"/>
          </a:solidFill>
          <a:ln>
            <a:solidFill>
              <a:srgbClr val="9BB7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80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lipse 31"/>
          <p:cNvSpPr/>
          <p:nvPr/>
        </p:nvSpPr>
        <p:spPr>
          <a:xfrm flipH="1">
            <a:off x="2504728" y="5517232"/>
            <a:ext cx="1080120" cy="1008112"/>
          </a:xfrm>
          <a:prstGeom prst="ellipse">
            <a:avLst/>
          </a:prstGeom>
          <a:solidFill>
            <a:srgbClr val="E6EDF6"/>
          </a:solidFill>
          <a:ln>
            <a:solidFill>
              <a:srgbClr val="E6ED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Elipse 30"/>
          <p:cNvSpPr/>
          <p:nvPr/>
        </p:nvSpPr>
        <p:spPr>
          <a:xfrm flipH="1">
            <a:off x="3584848" y="5157192"/>
            <a:ext cx="1080120" cy="1008112"/>
          </a:xfrm>
          <a:prstGeom prst="ellipse">
            <a:avLst/>
          </a:prstGeom>
          <a:solidFill>
            <a:srgbClr val="BCCFE6"/>
          </a:solidFill>
          <a:ln>
            <a:solidFill>
              <a:srgbClr val="BCCF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7761312" y="3212976"/>
            <a:ext cx="108012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1640632" y="5622339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Concentração na missão do grupo</a:t>
            </a:r>
            <a:endParaRPr lang="pt-BR" sz="2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Espaço Reservado para Conteúdo 2"/>
          <p:cNvSpPr>
            <a:spLocks noGrp="1"/>
          </p:cNvSpPr>
          <p:nvPr>
            <p:ph idx="1"/>
          </p:nvPr>
        </p:nvSpPr>
        <p:spPr>
          <a:xfrm>
            <a:off x="200472" y="2852936"/>
            <a:ext cx="4320480" cy="2736304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Equipes focadas em sua missão são mais bem sucedidas.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Pessoas não comprometidas com os objetivos do grupo devem ser substituídas.</a:t>
            </a:r>
            <a:endParaRPr lang="pt-BR" sz="2400"/>
          </a:p>
        </p:txBody>
      </p:sp>
      <p:sp>
        <p:nvSpPr>
          <p:cNvPr id="24" name="Elipse 23"/>
          <p:cNvSpPr/>
          <p:nvPr/>
        </p:nvSpPr>
        <p:spPr>
          <a:xfrm>
            <a:off x="3440832" y="1484784"/>
            <a:ext cx="1080120" cy="1008112"/>
          </a:xfrm>
          <a:prstGeom prst="ellipse">
            <a:avLst/>
          </a:prstGeom>
          <a:solidFill>
            <a:srgbClr val="091019"/>
          </a:solidFill>
          <a:ln>
            <a:solidFill>
              <a:srgbClr val="091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4520952" y="1916832"/>
            <a:ext cx="1080120" cy="1008112"/>
          </a:xfrm>
          <a:prstGeom prst="ellipse">
            <a:avLst/>
          </a:prstGeom>
          <a:solidFill>
            <a:srgbClr val="16263A"/>
          </a:solidFill>
          <a:ln>
            <a:solidFill>
              <a:srgbClr val="162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5601072" y="2348880"/>
            <a:ext cx="1080120" cy="1008112"/>
          </a:xfrm>
          <a:prstGeom prst="ellipse">
            <a:avLst/>
          </a:prstGeom>
          <a:solidFill>
            <a:srgbClr val="213955"/>
          </a:solidFill>
          <a:ln>
            <a:solidFill>
              <a:srgbClr val="21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>
            <a:off x="6681192" y="2780928"/>
            <a:ext cx="1080120" cy="1008112"/>
          </a:xfrm>
          <a:prstGeom prst="ellipse">
            <a:avLst/>
          </a:prstGeom>
          <a:solidFill>
            <a:srgbClr val="345C8C"/>
          </a:solidFill>
          <a:ln>
            <a:solidFill>
              <a:srgbClr val="345C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 flipH="1">
            <a:off x="6825208" y="3861048"/>
            <a:ext cx="1080120" cy="1008112"/>
          </a:xfrm>
          <a:prstGeom prst="ellipse">
            <a:avLst/>
          </a:prstGeom>
          <a:solidFill>
            <a:srgbClr val="739BCB"/>
          </a:solidFill>
          <a:ln>
            <a:solidFill>
              <a:srgbClr val="739B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 flipH="1">
            <a:off x="5745088" y="4293096"/>
            <a:ext cx="1080120" cy="1008112"/>
          </a:xfrm>
          <a:prstGeom prst="ellipse">
            <a:avLst/>
          </a:prstGeom>
          <a:solidFill>
            <a:srgbClr val="8FAFD5"/>
          </a:solidFill>
          <a:ln>
            <a:solidFill>
              <a:srgbClr val="8FAF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Elipse 29"/>
          <p:cNvSpPr/>
          <p:nvPr/>
        </p:nvSpPr>
        <p:spPr>
          <a:xfrm flipH="1">
            <a:off x="4664968" y="4725144"/>
            <a:ext cx="1080120" cy="1008112"/>
          </a:xfrm>
          <a:prstGeom prst="ellipse">
            <a:avLst/>
          </a:prstGeom>
          <a:solidFill>
            <a:srgbClr val="9BB7D9"/>
          </a:solidFill>
          <a:ln>
            <a:solidFill>
              <a:srgbClr val="9BB7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7147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000">
        <p:fade/>
      </p:transition>
    </mc:Choice>
    <mc:Fallback xmlns="">
      <p:transition spd="med" advTm="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mtClean="0"/>
              <a:t>O tempo de ser comum passou</a:t>
            </a:r>
            <a:endParaRPr lang="pt-BR"/>
          </a:p>
        </p:txBody>
      </p:sp>
      <p:sp>
        <p:nvSpPr>
          <p:cNvPr id="25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997151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t-BR" sz="2300" smtClean="0"/>
              <a:t>A grande mudança que se apresenta para os escritórios de advocacvia é a necessidade de uma grande reestruturação imposta não somente pelo momento econômico mas também pelas novas regulamentações – um exemplo muito vivo é a exigência de processos totalmente digitais no TJ de São Paulo – que exigem cada vez mais eficiência.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300" smtClean="0"/>
              <a:t>Este momento surge então como um grande desafio: como conciliar uma apurada abordagem jurídica, que é a razão de ser dos escritórios, com efeciência e rentabilidade?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300" smtClean="0"/>
              <a:t>A resposta está nas pessoas, em seu talento e na satisfação que sentem ao realizar um bom trabalho. Para que isso seja possível é primordial que as equipes sejam criadas com foco na excelência do desempenho.</a:t>
            </a:r>
          </a:p>
        </p:txBody>
      </p:sp>
    </p:spTree>
    <p:extLst>
      <p:ext uri="{BB962C8B-B14F-4D97-AF65-F5344CB8AC3E}">
        <p14:creationId xmlns:p14="http://schemas.microsoft.com/office/powerpoint/2010/main" val="284615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4000">
        <p:fade/>
      </p:transition>
    </mc:Choice>
    <mc:Fallback xmlns="">
      <p:transition spd="med" advTm="2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pSp>
        <p:nvGrpSpPr>
          <p:cNvPr id="4" name="Grupo 3"/>
          <p:cNvGrpSpPr/>
          <p:nvPr/>
        </p:nvGrpSpPr>
        <p:grpSpPr>
          <a:xfrm>
            <a:off x="-37234" y="-24"/>
            <a:ext cx="9943270" cy="6858024"/>
            <a:chOff x="-37234" y="-24"/>
            <a:chExt cx="9943270" cy="6858024"/>
          </a:xfrm>
        </p:grpSpPr>
        <p:pic>
          <p:nvPicPr>
            <p:cNvPr id="5" name="Picture 2" descr="C:\Users\Pi e John\Documents\João\Formulários\JT_site.apresentacao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37234" y="-24"/>
              <a:ext cx="9943270" cy="6858024"/>
            </a:xfrm>
            <a:prstGeom prst="rect">
              <a:avLst/>
            </a:prstGeom>
            <a:noFill/>
          </p:spPr>
        </p:pic>
        <p:sp>
          <p:nvSpPr>
            <p:cNvPr id="6" name="CaixaDeTexto 5"/>
            <p:cNvSpPr txBox="1"/>
            <p:nvPr/>
          </p:nvSpPr>
          <p:spPr>
            <a:xfrm>
              <a:off x="3881430" y="6264495"/>
              <a:ext cx="21352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>
                  <a:solidFill>
                    <a:srgbClr val="C6E4E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www.tellescorrea.com.br</a:t>
              </a:r>
              <a:endParaRPr lang="pt-BR" sz="1400" dirty="0">
                <a:solidFill>
                  <a:srgbClr val="C6E4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Como está nossa produtividade?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t-BR" sz="2800" smtClean="0"/>
              <a:t>Problemas sérios e crônicos na formação da mão-de-obra – EDUCAÇÃO.</a:t>
            </a:r>
          </a:p>
          <a:p>
            <a:pPr>
              <a:spcAft>
                <a:spcPts val="1200"/>
              </a:spcAft>
            </a:pPr>
            <a:r>
              <a:rPr lang="pt-BR" sz="2800" smtClean="0"/>
              <a:t>Baixa utilização de tecnologia.</a:t>
            </a:r>
          </a:p>
          <a:p>
            <a:pPr>
              <a:spcAft>
                <a:spcPts val="2400"/>
              </a:spcAft>
            </a:pPr>
            <a:r>
              <a:rPr lang="pt-BR" sz="28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Equipes mal dimensionadas, mal gerenciadas e desmotivadas.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800" smtClean="0"/>
              <a:t>É sobre a terceira causa que trata esta apresentação.</a:t>
            </a:r>
          </a:p>
        </p:txBody>
      </p:sp>
    </p:spTree>
    <p:extLst>
      <p:ext uri="{BB962C8B-B14F-4D97-AF65-F5344CB8AC3E}">
        <p14:creationId xmlns:p14="http://schemas.microsoft.com/office/powerpoint/2010/main" val="211945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 quê é uma equipe de alto desempenho?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t-BR" sz="2400" smtClean="0"/>
              <a:t>Um grupo de pessoas trabalhando juntas para atingir um objetivo comum.</a:t>
            </a:r>
          </a:p>
        </p:txBody>
      </p:sp>
    </p:spTree>
    <p:extLst>
      <p:ext uri="{BB962C8B-B14F-4D97-AF65-F5344CB8AC3E}">
        <p14:creationId xmlns:p14="http://schemas.microsoft.com/office/powerpoint/2010/main" val="212949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 quê é uma equipe de alto desempenho?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t-BR" sz="2400" smtClean="0"/>
              <a:t>Um grupo de pessoas trabalhando juntas para atingir um objetivo comum.</a:t>
            </a:r>
          </a:p>
          <a:p>
            <a:pPr>
              <a:spcAft>
                <a:spcPts val="1200"/>
              </a:spcAft>
            </a:pPr>
            <a:r>
              <a:rPr lang="pt-BR" sz="2400" smtClean="0"/>
              <a:t>Um grupo de pessoas capazes de atingir resultados extraordinários por terem criado uma base sólida de comunicação e de criação de soluções inovadoras, ou seja,</a:t>
            </a:r>
          </a:p>
        </p:txBody>
      </p:sp>
    </p:spTree>
    <p:extLst>
      <p:ext uri="{BB962C8B-B14F-4D97-AF65-F5344CB8AC3E}">
        <p14:creationId xmlns:p14="http://schemas.microsoft.com/office/powerpoint/2010/main" val="318600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 quê é uma equipe de alto desempenho?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t-BR" sz="2400" smtClean="0"/>
              <a:t>Um grupo de pessoas trabalhando juntas para atingir um objetivo comum.</a:t>
            </a:r>
          </a:p>
          <a:p>
            <a:pPr>
              <a:spcAft>
                <a:spcPts val="1200"/>
              </a:spcAft>
            </a:pPr>
            <a:r>
              <a:rPr lang="pt-BR" sz="2400" smtClean="0"/>
              <a:t>Um grupo de pessoas capazes de atingir resultados extraordinários por terem criado uma base sólida de comunicação e de criação de soluções inovadoras, ou seja,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t-BR" sz="28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 grupo de pessoas que se prepararam culturalmente para realizar feitos além das expectativas comuns das organizações.</a:t>
            </a:r>
          </a:p>
        </p:txBody>
      </p:sp>
    </p:spTree>
    <p:extLst>
      <p:ext uri="{BB962C8B-B14F-4D97-AF65-F5344CB8AC3E}">
        <p14:creationId xmlns:p14="http://schemas.microsoft.com/office/powerpoint/2010/main" val="318600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 quê é uma equipe de alto desempenho?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t-BR" sz="2400" smtClean="0"/>
              <a:t>Um grupo de pessoas trabalhando juntas para atingir um objetivo comum.</a:t>
            </a:r>
          </a:p>
          <a:p>
            <a:pPr>
              <a:spcAft>
                <a:spcPts val="1200"/>
              </a:spcAft>
            </a:pPr>
            <a:r>
              <a:rPr lang="pt-BR" sz="2400" smtClean="0"/>
              <a:t>Um grupo de pessoas capazes de atingir resultados extraordinários por terem criado uma base sólida de comunicação e de criação de soluções inovadoras, ou seja,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t-BR" sz="28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 grupo de pessoas que se prepararam culturalmente para realizar feitos além das expectativas comuns das organizações.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400" smtClean="0"/>
              <a:t>Isso significa que os escritórios e seus líderes têm o poder de compor equipes que alcancem resultados excepcionais, são altamente dedicadas e sofrem menor </a:t>
            </a:r>
            <a:r>
              <a:rPr lang="pt-BR" sz="2400" i="1" smtClean="0"/>
              <a:t>stress</a:t>
            </a:r>
            <a:r>
              <a:rPr lang="pt-BR" sz="2400" smtClean="0"/>
              <a:t> no trabalho.</a:t>
            </a:r>
            <a:endParaRPr lang="pt-BR" sz="2400"/>
          </a:p>
        </p:txBody>
      </p:sp>
      <p:sp>
        <p:nvSpPr>
          <p:cNvPr id="4" name="CaixaDeTexto 3"/>
          <p:cNvSpPr txBox="1"/>
          <p:nvPr/>
        </p:nvSpPr>
        <p:spPr>
          <a:xfrm>
            <a:off x="6346847" y="6536377"/>
            <a:ext cx="3070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Copyright © Diana Keith, M-Level Systems Inc</a:t>
            </a:r>
            <a:r>
              <a:rPr lang="en-US" sz="1200" smtClean="0">
                <a:solidFill>
                  <a:schemeClr val="bg1"/>
                </a:solidFill>
              </a:rPr>
              <a:t>.</a:t>
            </a:r>
            <a:endParaRPr lang="pt-BR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00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000">
        <p:fade/>
      </p:transition>
    </mc:Choice>
    <mc:Fallback xmlns="">
      <p:transition spd="med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Os “dez mandamentos” para montar equipes de alto desempenho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t-BR" sz="2400" smtClean="0"/>
              <a:t>No mundo atual o sucesso é alcançado  muito mais por meio do trabalho em equipe do que pelo desempenho individual – mesmo que excepcional.</a:t>
            </a:r>
          </a:p>
        </p:txBody>
      </p:sp>
    </p:spTree>
    <p:extLst>
      <p:ext uri="{BB962C8B-B14F-4D97-AF65-F5344CB8AC3E}">
        <p14:creationId xmlns:p14="http://schemas.microsoft.com/office/powerpoint/2010/main" val="81547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1545</Words>
  <Application>Microsoft Office PowerPoint</Application>
  <PresentationFormat>Papel A4 (210 x 297 mm)</PresentationFormat>
  <Paragraphs>111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4" baseType="lpstr">
      <vt:lpstr>Tema do Office</vt:lpstr>
      <vt:lpstr>Apresentação do PowerPoint</vt:lpstr>
      <vt:lpstr>Apresentação do PowerPoint</vt:lpstr>
      <vt:lpstr>Como está nossa produtividade?</vt:lpstr>
      <vt:lpstr>Como está nossa produtividade?</vt:lpstr>
      <vt:lpstr>O quê é uma equipe de alto desempenho?</vt:lpstr>
      <vt:lpstr>O quê é uma equipe de alto desempenho?</vt:lpstr>
      <vt:lpstr>O quê é uma equipe de alto desempenho?</vt:lpstr>
      <vt:lpstr>O quê é uma equipe de alto desempenho?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Os “dez mandamentos” para montar equipes de alto desempenho</vt:lpstr>
      <vt:lpstr>O tempo de ser comum passou</vt:lpstr>
      <vt:lpstr>Apresentação do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João Telles Corrêa Filho</dc:creator>
  <cp:lastModifiedBy>João Telles Corrêa Filho</cp:lastModifiedBy>
  <cp:revision>35</cp:revision>
  <dcterms:created xsi:type="dcterms:W3CDTF">2009-03-31T09:00:23Z</dcterms:created>
  <dcterms:modified xsi:type="dcterms:W3CDTF">2014-06-12T12:52:16Z</dcterms:modified>
</cp:coreProperties>
</file>