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9" r:id="rId3"/>
    <p:sldId id="261" r:id="rId4"/>
    <p:sldId id="268" r:id="rId5"/>
    <p:sldId id="311" r:id="rId6"/>
    <p:sldId id="312" r:id="rId7"/>
    <p:sldId id="348" r:id="rId8"/>
    <p:sldId id="349" r:id="rId9"/>
    <p:sldId id="350" r:id="rId10"/>
    <p:sldId id="351" r:id="rId11"/>
    <p:sldId id="329" r:id="rId12"/>
    <p:sldId id="314" r:id="rId13"/>
    <p:sldId id="352" r:id="rId14"/>
    <p:sldId id="317" r:id="rId15"/>
    <p:sldId id="316" r:id="rId16"/>
    <p:sldId id="353" r:id="rId17"/>
    <p:sldId id="354" r:id="rId18"/>
    <p:sldId id="319" r:id="rId19"/>
    <p:sldId id="355" r:id="rId20"/>
    <p:sldId id="356" r:id="rId21"/>
    <p:sldId id="357" r:id="rId22"/>
    <p:sldId id="358" r:id="rId23"/>
    <p:sldId id="318" r:id="rId24"/>
    <p:sldId id="320" r:id="rId25"/>
    <p:sldId id="321" r:id="rId26"/>
    <p:sldId id="359" r:id="rId27"/>
    <p:sldId id="323" r:id="rId28"/>
    <p:sldId id="325" r:id="rId29"/>
    <p:sldId id="324" r:id="rId30"/>
    <p:sldId id="326" r:id="rId31"/>
    <p:sldId id="327" r:id="rId32"/>
    <p:sldId id="322" r:id="rId33"/>
    <p:sldId id="330" r:id="rId34"/>
    <p:sldId id="332" r:id="rId35"/>
    <p:sldId id="333" r:id="rId36"/>
    <p:sldId id="360" r:id="rId37"/>
    <p:sldId id="334" r:id="rId38"/>
    <p:sldId id="335" r:id="rId39"/>
    <p:sldId id="361" r:id="rId40"/>
    <p:sldId id="362" r:id="rId41"/>
    <p:sldId id="363" r:id="rId42"/>
    <p:sldId id="364" r:id="rId43"/>
    <p:sldId id="365" r:id="rId44"/>
    <p:sldId id="336" r:id="rId45"/>
    <p:sldId id="337" r:id="rId46"/>
    <p:sldId id="366" r:id="rId47"/>
    <p:sldId id="338" r:id="rId48"/>
    <p:sldId id="367" r:id="rId49"/>
    <p:sldId id="331" r:id="rId50"/>
    <p:sldId id="368" r:id="rId51"/>
    <p:sldId id="340" r:id="rId52"/>
    <p:sldId id="341" r:id="rId53"/>
    <p:sldId id="342" r:id="rId54"/>
    <p:sldId id="369" r:id="rId55"/>
    <p:sldId id="370" r:id="rId56"/>
    <p:sldId id="371" r:id="rId57"/>
    <p:sldId id="343" r:id="rId58"/>
    <p:sldId id="373" r:id="rId59"/>
    <p:sldId id="300" r:id="rId60"/>
    <p:sldId id="310" r:id="rId6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E8sPHR3dglIdM78nM1IrcA==" hashData="I4B6gaG/wSfglQ/8cwybLUNVMmk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8A92"/>
    <a:srgbClr val="224A4E"/>
    <a:srgbClr val="94CAD0"/>
    <a:srgbClr val="FFFF66"/>
    <a:srgbClr val="C4C2F0"/>
    <a:srgbClr val="FF6600"/>
    <a:srgbClr val="FFFF00"/>
    <a:srgbClr val="9ED3D7"/>
    <a:srgbClr val="FFFF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7" autoAdjust="0"/>
    <p:restoredTop sz="94660"/>
  </p:normalViewPr>
  <p:slideViewPr>
    <p:cSldViewPr>
      <p:cViewPr>
        <p:scale>
          <a:sx n="75" d="100"/>
          <a:sy n="75" d="100"/>
        </p:scale>
        <p:origin x="-9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3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998F18-5A3D-4A29-AAE0-D74922F0983A}" type="doc">
      <dgm:prSet loTypeId="urn:microsoft.com/office/officeart/2005/8/layout/cycle1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9F2B882-AD4A-43A1-87F3-9821B1A5B326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Traduzindo em visão estratégica</a:t>
          </a:r>
          <a:endParaRPr lang="pt-BR" sz="18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784535FD-9BD7-4041-9AE2-C9B0697D2943}" type="parTrans" cxnId="{506F5784-0C40-4157-8E5A-F6F5FC2CE85C}">
      <dgm:prSet/>
      <dgm:spPr/>
      <dgm:t>
        <a:bodyPr/>
        <a:lstStyle/>
        <a:p>
          <a:endParaRPr lang="pt-BR" sz="180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41D8CF17-C799-478D-85F0-C5C6EF01786B}" type="sibTrans" cxnId="{506F5784-0C40-4157-8E5A-F6F5FC2CE85C}">
      <dgm:prSet/>
      <dgm:spPr/>
      <dgm:t>
        <a:bodyPr/>
        <a:lstStyle/>
        <a:p>
          <a:endParaRPr lang="pt-BR" sz="180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06DE31DA-F643-431E-97CE-B6C24DB8EACF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Comunicando objetivos a toda organização</a:t>
          </a:r>
          <a:endParaRPr lang="pt-BR" sz="18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1963F0B1-461D-48D0-A2E9-8A35B5622B8A}" type="parTrans" cxnId="{078066A5-8D74-4E71-8920-6A51D8AA4D92}">
      <dgm:prSet/>
      <dgm:spPr/>
      <dgm:t>
        <a:bodyPr/>
        <a:lstStyle/>
        <a:p>
          <a:endParaRPr lang="pt-BR" sz="180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DEB8EE95-8145-4DD5-92DC-1D56E093FF09}" type="sibTrans" cxnId="{078066A5-8D74-4E71-8920-6A51D8AA4D92}">
      <dgm:prSet/>
      <dgm:spPr/>
      <dgm:t>
        <a:bodyPr/>
        <a:lstStyle/>
        <a:p>
          <a:endParaRPr lang="pt-BR" sz="180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D627B191-864A-46E5-830A-8852AB275D1D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Planejamento e orçamento</a:t>
          </a:r>
          <a:endParaRPr lang="pt-BR" sz="18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9B1483BD-C387-42B0-9994-EE27CBD19235}" type="parTrans" cxnId="{51CFE25B-5BCE-44F4-80B4-64D1626F06F1}">
      <dgm:prSet/>
      <dgm:spPr/>
      <dgm:t>
        <a:bodyPr/>
        <a:lstStyle/>
        <a:p>
          <a:endParaRPr lang="pt-BR" sz="180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FB64991F-F4BF-45ED-87CB-2ABC7ED42507}" type="sibTrans" cxnId="{51CFE25B-5BCE-44F4-80B4-64D1626F06F1}">
      <dgm:prSet/>
      <dgm:spPr/>
      <dgm:t>
        <a:bodyPr/>
        <a:lstStyle/>
        <a:p>
          <a:endParaRPr lang="pt-BR" sz="180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BAF38756-0E4C-4E24-BA49-2E04ED41C98E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Ouvindo o feedback e aprendendo</a:t>
          </a:r>
          <a:endParaRPr lang="pt-BR" sz="18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F25ADBFC-BA1C-4A7D-B1D2-77AEC88EA4AE}" type="parTrans" cxnId="{F8437420-87A5-4EEF-999C-47B720435E36}">
      <dgm:prSet/>
      <dgm:spPr/>
      <dgm:t>
        <a:bodyPr/>
        <a:lstStyle/>
        <a:p>
          <a:endParaRPr lang="pt-BR" sz="180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F1F4C5A3-750F-47CD-BC57-8F3844894E2C}" type="sibTrans" cxnId="{F8437420-87A5-4EEF-999C-47B720435E36}">
      <dgm:prSet/>
      <dgm:spPr/>
      <dgm:t>
        <a:bodyPr/>
        <a:lstStyle/>
        <a:p>
          <a:endParaRPr lang="pt-BR" sz="180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2F80939B-5936-4866-A0E1-B3430AABBC3F}" type="pres">
      <dgm:prSet presAssocID="{BD998F18-5A3D-4A29-AAE0-D74922F0983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F1F0F94E-7BA0-4C1E-847E-FC68E11BDF11}" type="pres">
      <dgm:prSet presAssocID="{19F2B882-AD4A-43A1-87F3-9821B1A5B326}" presName="dummy" presStyleCnt="0"/>
      <dgm:spPr/>
    </dgm:pt>
    <dgm:pt modelId="{D92E9A81-035A-459B-A3E6-516F14428D0D}" type="pres">
      <dgm:prSet presAssocID="{19F2B882-AD4A-43A1-87F3-9821B1A5B326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4B5330B-AE1A-4B79-9ED7-8AD68B9EBC2F}" type="pres">
      <dgm:prSet presAssocID="{41D8CF17-C799-478D-85F0-C5C6EF01786B}" presName="sibTrans" presStyleLbl="node1" presStyleIdx="0" presStyleCnt="4"/>
      <dgm:spPr/>
      <dgm:t>
        <a:bodyPr/>
        <a:lstStyle/>
        <a:p>
          <a:endParaRPr lang="pt-BR"/>
        </a:p>
      </dgm:t>
    </dgm:pt>
    <dgm:pt modelId="{77D62DD3-3ECA-4B3D-B306-BC34CA3A0F78}" type="pres">
      <dgm:prSet presAssocID="{06DE31DA-F643-431E-97CE-B6C24DB8EACF}" presName="dummy" presStyleCnt="0"/>
      <dgm:spPr/>
    </dgm:pt>
    <dgm:pt modelId="{BDEE17C3-ECF0-403A-9250-1B33304CA0E4}" type="pres">
      <dgm:prSet presAssocID="{06DE31DA-F643-431E-97CE-B6C24DB8EACF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9782507-A406-47C5-8A45-A0C65D024422}" type="pres">
      <dgm:prSet presAssocID="{DEB8EE95-8145-4DD5-92DC-1D56E093FF09}" presName="sibTrans" presStyleLbl="node1" presStyleIdx="1" presStyleCnt="4"/>
      <dgm:spPr/>
      <dgm:t>
        <a:bodyPr/>
        <a:lstStyle/>
        <a:p>
          <a:endParaRPr lang="pt-BR"/>
        </a:p>
      </dgm:t>
    </dgm:pt>
    <dgm:pt modelId="{D7FDD51A-549E-4E2B-B9F5-2B05F7EC59DF}" type="pres">
      <dgm:prSet presAssocID="{D627B191-864A-46E5-830A-8852AB275D1D}" presName="dummy" presStyleCnt="0"/>
      <dgm:spPr/>
    </dgm:pt>
    <dgm:pt modelId="{AAE77597-89E9-491D-AFB1-D738D214A1E1}" type="pres">
      <dgm:prSet presAssocID="{D627B191-864A-46E5-830A-8852AB275D1D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2A81CC7-27EE-4346-B79B-196B38DBECC1}" type="pres">
      <dgm:prSet presAssocID="{FB64991F-F4BF-45ED-87CB-2ABC7ED42507}" presName="sibTrans" presStyleLbl="node1" presStyleIdx="2" presStyleCnt="4"/>
      <dgm:spPr/>
      <dgm:t>
        <a:bodyPr/>
        <a:lstStyle/>
        <a:p>
          <a:endParaRPr lang="pt-BR"/>
        </a:p>
      </dgm:t>
    </dgm:pt>
    <dgm:pt modelId="{9B4A0D64-E76E-4FB9-94E3-E48E0B1520F5}" type="pres">
      <dgm:prSet presAssocID="{BAF38756-0E4C-4E24-BA49-2E04ED41C98E}" presName="dummy" presStyleCnt="0"/>
      <dgm:spPr/>
    </dgm:pt>
    <dgm:pt modelId="{28E52E50-C997-435E-8CC8-1E20837311AD}" type="pres">
      <dgm:prSet presAssocID="{BAF38756-0E4C-4E24-BA49-2E04ED41C98E}" presName="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FCA78BB-763C-468A-BF98-16ECDCC59A5D}" type="pres">
      <dgm:prSet presAssocID="{F1F4C5A3-750F-47CD-BC57-8F3844894E2C}" presName="sibTrans" presStyleLbl="node1" presStyleIdx="3" presStyleCnt="4"/>
      <dgm:spPr/>
      <dgm:t>
        <a:bodyPr/>
        <a:lstStyle/>
        <a:p>
          <a:endParaRPr lang="pt-BR"/>
        </a:p>
      </dgm:t>
    </dgm:pt>
  </dgm:ptLst>
  <dgm:cxnLst>
    <dgm:cxn modelId="{52CD443C-56B8-4BB3-9491-0899367C82E7}" type="presOf" srcId="{41D8CF17-C799-478D-85F0-C5C6EF01786B}" destId="{34B5330B-AE1A-4B79-9ED7-8AD68B9EBC2F}" srcOrd="0" destOrd="0" presId="urn:microsoft.com/office/officeart/2005/8/layout/cycle1"/>
    <dgm:cxn modelId="{13F67813-DC41-4609-AC77-CBDED3084D2E}" type="presOf" srcId="{BAF38756-0E4C-4E24-BA49-2E04ED41C98E}" destId="{28E52E50-C997-435E-8CC8-1E20837311AD}" srcOrd="0" destOrd="0" presId="urn:microsoft.com/office/officeart/2005/8/layout/cycle1"/>
    <dgm:cxn modelId="{307BFA8F-B351-4158-80EF-5F9FBABF1EEF}" type="presOf" srcId="{FB64991F-F4BF-45ED-87CB-2ABC7ED42507}" destId="{F2A81CC7-27EE-4346-B79B-196B38DBECC1}" srcOrd="0" destOrd="0" presId="urn:microsoft.com/office/officeart/2005/8/layout/cycle1"/>
    <dgm:cxn modelId="{0E2AD626-B713-4702-9AEC-D198AD360DD7}" type="presOf" srcId="{BD998F18-5A3D-4A29-AAE0-D74922F0983A}" destId="{2F80939B-5936-4866-A0E1-B3430AABBC3F}" srcOrd="0" destOrd="0" presId="urn:microsoft.com/office/officeart/2005/8/layout/cycle1"/>
    <dgm:cxn modelId="{714269DF-9524-455F-AA39-ADAFBC108D66}" type="presOf" srcId="{19F2B882-AD4A-43A1-87F3-9821B1A5B326}" destId="{D92E9A81-035A-459B-A3E6-516F14428D0D}" srcOrd="0" destOrd="0" presId="urn:microsoft.com/office/officeart/2005/8/layout/cycle1"/>
    <dgm:cxn modelId="{F8437420-87A5-4EEF-999C-47B720435E36}" srcId="{BD998F18-5A3D-4A29-AAE0-D74922F0983A}" destId="{BAF38756-0E4C-4E24-BA49-2E04ED41C98E}" srcOrd="3" destOrd="0" parTransId="{F25ADBFC-BA1C-4A7D-B1D2-77AEC88EA4AE}" sibTransId="{F1F4C5A3-750F-47CD-BC57-8F3844894E2C}"/>
    <dgm:cxn modelId="{732D011E-A56D-4D2D-BED8-7CD171A60756}" type="presOf" srcId="{06DE31DA-F643-431E-97CE-B6C24DB8EACF}" destId="{BDEE17C3-ECF0-403A-9250-1B33304CA0E4}" srcOrd="0" destOrd="0" presId="urn:microsoft.com/office/officeart/2005/8/layout/cycle1"/>
    <dgm:cxn modelId="{506F5784-0C40-4157-8E5A-F6F5FC2CE85C}" srcId="{BD998F18-5A3D-4A29-AAE0-D74922F0983A}" destId="{19F2B882-AD4A-43A1-87F3-9821B1A5B326}" srcOrd="0" destOrd="0" parTransId="{784535FD-9BD7-4041-9AE2-C9B0697D2943}" sibTransId="{41D8CF17-C799-478D-85F0-C5C6EF01786B}"/>
    <dgm:cxn modelId="{33B61809-75A5-4020-A807-10B82475396E}" type="presOf" srcId="{F1F4C5A3-750F-47CD-BC57-8F3844894E2C}" destId="{3FCA78BB-763C-468A-BF98-16ECDCC59A5D}" srcOrd="0" destOrd="0" presId="urn:microsoft.com/office/officeart/2005/8/layout/cycle1"/>
    <dgm:cxn modelId="{640E4E17-DC92-4D31-82E6-192223A273B3}" type="presOf" srcId="{DEB8EE95-8145-4DD5-92DC-1D56E093FF09}" destId="{C9782507-A406-47C5-8A45-A0C65D024422}" srcOrd="0" destOrd="0" presId="urn:microsoft.com/office/officeart/2005/8/layout/cycle1"/>
    <dgm:cxn modelId="{88D996CB-EAEB-412E-81B4-0BF094A18137}" type="presOf" srcId="{D627B191-864A-46E5-830A-8852AB275D1D}" destId="{AAE77597-89E9-491D-AFB1-D738D214A1E1}" srcOrd="0" destOrd="0" presId="urn:microsoft.com/office/officeart/2005/8/layout/cycle1"/>
    <dgm:cxn modelId="{078066A5-8D74-4E71-8920-6A51D8AA4D92}" srcId="{BD998F18-5A3D-4A29-AAE0-D74922F0983A}" destId="{06DE31DA-F643-431E-97CE-B6C24DB8EACF}" srcOrd="1" destOrd="0" parTransId="{1963F0B1-461D-48D0-A2E9-8A35B5622B8A}" sibTransId="{DEB8EE95-8145-4DD5-92DC-1D56E093FF09}"/>
    <dgm:cxn modelId="{51CFE25B-5BCE-44F4-80B4-64D1626F06F1}" srcId="{BD998F18-5A3D-4A29-AAE0-D74922F0983A}" destId="{D627B191-864A-46E5-830A-8852AB275D1D}" srcOrd="2" destOrd="0" parTransId="{9B1483BD-C387-42B0-9994-EE27CBD19235}" sibTransId="{FB64991F-F4BF-45ED-87CB-2ABC7ED42507}"/>
    <dgm:cxn modelId="{7C80A020-1977-43EB-BD6B-DA03A62978AA}" type="presParOf" srcId="{2F80939B-5936-4866-A0E1-B3430AABBC3F}" destId="{F1F0F94E-7BA0-4C1E-847E-FC68E11BDF11}" srcOrd="0" destOrd="0" presId="urn:microsoft.com/office/officeart/2005/8/layout/cycle1"/>
    <dgm:cxn modelId="{7723E98D-00B1-4F28-8D4F-44FD7603553F}" type="presParOf" srcId="{2F80939B-5936-4866-A0E1-B3430AABBC3F}" destId="{D92E9A81-035A-459B-A3E6-516F14428D0D}" srcOrd="1" destOrd="0" presId="urn:microsoft.com/office/officeart/2005/8/layout/cycle1"/>
    <dgm:cxn modelId="{30C53BBF-D42B-4C79-B77F-246C256E3E88}" type="presParOf" srcId="{2F80939B-5936-4866-A0E1-B3430AABBC3F}" destId="{34B5330B-AE1A-4B79-9ED7-8AD68B9EBC2F}" srcOrd="2" destOrd="0" presId="urn:microsoft.com/office/officeart/2005/8/layout/cycle1"/>
    <dgm:cxn modelId="{8BE3E90C-536C-4E7B-B3B3-0BF434C92EFF}" type="presParOf" srcId="{2F80939B-5936-4866-A0E1-B3430AABBC3F}" destId="{77D62DD3-3ECA-4B3D-B306-BC34CA3A0F78}" srcOrd="3" destOrd="0" presId="urn:microsoft.com/office/officeart/2005/8/layout/cycle1"/>
    <dgm:cxn modelId="{BAE664B6-3D55-4948-8E9E-420176BDA070}" type="presParOf" srcId="{2F80939B-5936-4866-A0E1-B3430AABBC3F}" destId="{BDEE17C3-ECF0-403A-9250-1B33304CA0E4}" srcOrd="4" destOrd="0" presId="urn:microsoft.com/office/officeart/2005/8/layout/cycle1"/>
    <dgm:cxn modelId="{DD60ACAB-686A-434E-B69F-F2C5101D307F}" type="presParOf" srcId="{2F80939B-5936-4866-A0E1-B3430AABBC3F}" destId="{C9782507-A406-47C5-8A45-A0C65D024422}" srcOrd="5" destOrd="0" presId="urn:microsoft.com/office/officeart/2005/8/layout/cycle1"/>
    <dgm:cxn modelId="{ACF4DC8E-5147-4A5C-9CD6-7BD90EA07AA6}" type="presParOf" srcId="{2F80939B-5936-4866-A0E1-B3430AABBC3F}" destId="{D7FDD51A-549E-4E2B-B9F5-2B05F7EC59DF}" srcOrd="6" destOrd="0" presId="urn:microsoft.com/office/officeart/2005/8/layout/cycle1"/>
    <dgm:cxn modelId="{1574BAA2-4528-4CBA-AE2E-331A7BE9CFCC}" type="presParOf" srcId="{2F80939B-5936-4866-A0E1-B3430AABBC3F}" destId="{AAE77597-89E9-491D-AFB1-D738D214A1E1}" srcOrd="7" destOrd="0" presId="urn:microsoft.com/office/officeart/2005/8/layout/cycle1"/>
    <dgm:cxn modelId="{AEA24388-EB3D-4D0B-93A1-4D45D0A8256A}" type="presParOf" srcId="{2F80939B-5936-4866-A0E1-B3430AABBC3F}" destId="{F2A81CC7-27EE-4346-B79B-196B38DBECC1}" srcOrd="8" destOrd="0" presId="urn:microsoft.com/office/officeart/2005/8/layout/cycle1"/>
    <dgm:cxn modelId="{9CA688AA-A5B3-474B-B86A-8C5935CD009E}" type="presParOf" srcId="{2F80939B-5936-4866-A0E1-B3430AABBC3F}" destId="{9B4A0D64-E76E-4FB9-94E3-E48E0B1520F5}" srcOrd="9" destOrd="0" presId="urn:microsoft.com/office/officeart/2005/8/layout/cycle1"/>
    <dgm:cxn modelId="{9DAE9495-4029-4D0B-B3A0-4AE90341418F}" type="presParOf" srcId="{2F80939B-5936-4866-A0E1-B3430AABBC3F}" destId="{28E52E50-C997-435E-8CC8-1E20837311AD}" srcOrd="10" destOrd="0" presId="urn:microsoft.com/office/officeart/2005/8/layout/cycle1"/>
    <dgm:cxn modelId="{7928A82A-D5D3-4974-A055-37498048397C}" type="presParOf" srcId="{2F80939B-5936-4866-A0E1-B3430AABBC3F}" destId="{3FCA78BB-763C-468A-BF98-16ECDCC59A5D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39445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39445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50688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0688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70" y="10620"/>
            <a:ext cx="9134030" cy="684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66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68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068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3" y="-27482"/>
            <a:ext cx="9141477" cy="69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C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6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chemeClr val="bg1"/>
          </a:solidFill>
          <a:latin typeface="+mn-lt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bg1"/>
          </a:solidFill>
          <a:latin typeface="+mn-lt"/>
        </a:defRPr>
      </a:lvl3pPr>
      <a:lvl4pPr marL="1600200" indent="-228600" algn="just" rtl="0" eaLnBrk="0" fontAlgn="base" hangingPunct="0">
        <a:spcBef>
          <a:spcPct val="20000"/>
        </a:spcBef>
        <a:spcAft>
          <a:spcPct val="0"/>
        </a:spcAft>
        <a:buChar char="–"/>
        <a:defRPr b="1">
          <a:solidFill>
            <a:schemeClr val="bg1"/>
          </a:solidFill>
          <a:latin typeface="+mn-lt"/>
        </a:defRPr>
      </a:lvl4pPr>
      <a:lvl5pPr marL="2057400" indent="-228600" algn="just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bg1"/>
          </a:solidFill>
          <a:latin typeface="+mn-lt"/>
        </a:defRPr>
      </a:lvl5pPr>
      <a:lvl6pPr marL="2514600" indent="-228600" algn="just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bg1"/>
          </a:solidFill>
          <a:latin typeface="+mn-lt"/>
        </a:defRPr>
      </a:lvl6pPr>
      <a:lvl7pPr marL="2971800" indent="-228600" algn="just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bg1"/>
          </a:solidFill>
          <a:latin typeface="+mn-lt"/>
        </a:defRPr>
      </a:lvl7pPr>
      <a:lvl8pPr marL="3429000" indent="-228600" algn="just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bg1"/>
          </a:solidFill>
          <a:latin typeface="+mn-lt"/>
        </a:defRPr>
      </a:lvl8pPr>
      <a:lvl9pPr marL="3886200" indent="-228600" algn="just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bg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513" y="-27480"/>
            <a:ext cx="9159513" cy="6885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2000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O processo orçamentário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971500" y="1628750"/>
            <a:ext cx="5688790" cy="1008140"/>
          </a:xfrm>
          <a:prstGeom prst="roundRect">
            <a:avLst/>
          </a:prstGeom>
          <a:solidFill>
            <a:schemeClr val="accent5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Definir metas: plano estratégico</a:t>
            </a:r>
            <a:endParaRPr lang="pt-BR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1259540" y="2852920"/>
            <a:ext cx="5688790" cy="1008140"/>
          </a:xfrm>
          <a:prstGeom prst="roundRect">
            <a:avLst/>
          </a:prstGeom>
          <a:solidFill>
            <a:srgbClr val="94CAD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Avaliar opções: políticas e táticas</a:t>
            </a:r>
            <a:endParaRPr lang="pt-BR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1547580" y="4077090"/>
            <a:ext cx="5688790" cy="1008140"/>
          </a:xfrm>
          <a:prstGeom prst="roundRect">
            <a:avLst/>
          </a:prstGeom>
          <a:solidFill>
            <a:srgbClr val="408A9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Avaliar impactos: quantificar, qualificar e avaliar riscos</a:t>
            </a:r>
            <a:endParaRPr lang="pt-B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1835620" y="5301260"/>
            <a:ext cx="5688790" cy="1008140"/>
          </a:xfrm>
          <a:prstGeom prst="roundRect">
            <a:avLst/>
          </a:prstGeom>
          <a:solidFill>
            <a:srgbClr val="224A4E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Coordenar orçamentos: consolidação e visão de conjunto</a:t>
            </a:r>
            <a:endParaRPr lang="pt-B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eta para baixo 7"/>
          <p:cNvSpPr/>
          <p:nvPr/>
        </p:nvSpPr>
        <p:spPr>
          <a:xfrm>
            <a:off x="5940190" y="2492870"/>
            <a:ext cx="504070" cy="576080"/>
          </a:xfrm>
          <a:prstGeom prst="downArrow">
            <a:avLst/>
          </a:prstGeom>
          <a:solidFill>
            <a:srgbClr val="408A9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baixo 9"/>
          <p:cNvSpPr/>
          <p:nvPr/>
        </p:nvSpPr>
        <p:spPr>
          <a:xfrm>
            <a:off x="6228230" y="3717040"/>
            <a:ext cx="504070" cy="576080"/>
          </a:xfrm>
          <a:prstGeom prst="downArrow">
            <a:avLst/>
          </a:prstGeom>
          <a:solidFill>
            <a:srgbClr val="408A9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baixo 10"/>
          <p:cNvSpPr/>
          <p:nvPr/>
        </p:nvSpPr>
        <p:spPr>
          <a:xfrm>
            <a:off x="6516270" y="4941210"/>
            <a:ext cx="504070" cy="576080"/>
          </a:xfrm>
          <a:prstGeom prst="downArrow">
            <a:avLst/>
          </a:prstGeom>
          <a:solidFill>
            <a:srgbClr val="408A9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 spd="med" advTm="3000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O processo orçamentário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algn="l" eaLnBrk="1" hangingPunct="1">
              <a:spcAft>
                <a:spcPts val="600"/>
              </a:spcAft>
              <a:buNone/>
            </a:pPr>
            <a:r>
              <a:rPr lang="pt-BR" sz="3000" b="0" dirty="0" smtClean="0"/>
              <a:t>A definição das metas:</a:t>
            </a:r>
          </a:p>
          <a:p>
            <a:pPr marL="812800" lvl="1" indent="-355600" algn="l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pt-BR" b="0" dirty="0" smtClean="0">
                <a:solidFill>
                  <a:srgbClr val="FFC000"/>
                </a:solidFill>
              </a:rPr>
              <a:t>Algumas são definidas pela alta administração, outras pelas gerências de áreas;</a:t>
            </a:r>
          </a:p>
          <a:p>
            <a:pPr marL="812800" lvl="1" indent="-355600" algn="l" eaLnBrk="1" hangingPunct="1">
              <a:spcAft>
                <a:spcPts val="0"/>
              </a:spcAft>
              <a:buFont typeface="+mj-lt"/>
              <a:buAutoNum type="arabicPeriod"/>
            </a:pPr>
            <a:r>
              <a:rPr lang="pt-BR" b="0" dirty="0" smtClean="0">
                <a:solidFill>
                  <a:srgbClr val="92D050"/>
                </a:solidFill>
              </a:rPr>
              <a:t>Alguns pontos de reflexão que podem ajudar na determinação das metas:</a:t>
            </a:r>
          </a:p>
          <a:p>
            <a:pPr marL="1079500" lvl="2" indent="-222250" algn="l" eaLnBrk="1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pt-BR" b="0" dirty="0" smtClean="0">
                <a:solidFill>
                  <a:srgbClr val="92D050"/>
                </a:solidFill>
              </a:rPr>
              <a:t>Quais mudanças tecnológicas afetarão o setor?</a:t>
            </a:r>
          </a:p>
          <a:p>
            <a:pPr marL="1079500" lvl="2" indent="-222250" algn="l" eaLnBrk="1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pt-BR" b="0" dirty="0" smtClean="0">
                <a:solidFill>
                  <a:srgbClr val="92D050"/>
                </a:solidFill>
              </a:rPr>
              <a:t>Quais (e como) processos atuais podem ser aperfeiçoados?</a:t>
            </a:r>
          </a:p>
          <a:p>
            <a:pPr marL="1079500" lvl="2" indent="-222250" algn="l" eaLnBrk="1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pt-BR" b="0" dirty="0" smtClean="0">
                <a:solidFill>
                  <a:srgbClr val="92D050"/>
                </a:solidFill>
              </a:rPr>
              <a:t>Quais iniciativas (e investimentos) de longo prazo devem ser consideradas?</a:t>
            </a:r>
          </a:p>
          <a:p>
            <a:pPr marL="1079500" lvl="2" indent="-222250" algn="l" eaLnBrk="1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pt-BR" b="0" dirty="0" smtClean="0">
                <a:solidFill>
                  <a:srgbClr val="92D050"/>
                </a:solidFill>
              </a:rPr>
              <a:t>Como o mercado vê a organização e qual o posicionamento dela neste mesmo mercado?</a:t>
            </a:r>
          </a:p>
          <a:p>
            <a:pPr marL="1079500" lvl="2" indent="-222250" algn="l" eaLnBrk="1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pt-BR" b="0" dirty="0" smtClean="0">
                <a:solidFill>
                  <a:srgbClr val="92D050"/>
                </a:solidFill>
              </a:rPr>
              <a:t>Quais as premissa para prazos médio e longo?</a:t>
            </a:r>
          </a:p>
        </p:txBody>
      </p:sp>
    </p:spTree>
  </p:cSld>
  <p:clrMapOvr>
    <a:masterClrMapping/>
  </p:clrMapOvr>
  <p:transition spd="med" advTm="18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4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7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O processo orçamentário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451" y="1397000"/>
          <a:ext cx="7777080" cy="2999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360"/>
                <a:gridCol w="2592360"/>
                <a:gridCol w="2592360"/>
              </a:tblGrid>
              <a:tr h="896068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OBJETIVOS</a:t>
                      </a:r>
                      <a:endParaRPr lang="pt-B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OPÇÕES</a:t>
                      </a:r>
                      <a:endParaRPr lang="pt-B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IMPACTOS</a:t>
                      </a:r>
                      <a:r>
                        <a:rPr lang="pt-BR" sz="200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 NO ORÇAMENTO</a:t>
                      </a:r>
                      <a:endParaRPr lang="pt-B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896068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Ser</a:t>
                      </a:r>
                      <a:r>
                        <a:rPr lang="pt-BR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líder no segmento de Propriedade Intelectual.</a:t>
                      </a:r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Manter equipe altamente qualificada,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Política agressiva de captação de clientes.</a:t>
                      </a:r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Incremento na folha e em treinamento,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Redução</a:t>
                      </a:r>
                      <a:r>
                        <a:rPr lang="pt-BR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de margens por dois anos.</a:t>
                      </a:r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896068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Crescer o faturamento global em 10%.</a:t>
                      </a:r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Aumentar preços,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Aumentar volume,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Estabelecer parcerias.</a:t>
                      </a:r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Redução de volume,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Maior custo com MKT,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Redução de autonomia.</a:t>
                      </a:r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Tm="17000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O processo orçamentário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451" y="1397000"/>
          <a:ext cx="7777080" cy="2999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360"/>
                <a:gridCol w="2592360"/>
                <a:gridCol w="2592360"/>
              </a:tblGrid>
              <a:tr h="896068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OBJETIVOS</a:t>
                      </a:r>
                      <a:endParaRPr lang="pt-B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OPÇÕES</a:t>
                      </a:r>
                      <a:endParaRPr lang="pt-B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IMPACTOS</a:t>
                      </a:r>
                      <a:r>
                        <a:rPr lang="pt-BR" sz="200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 NO ORÇAMENTO</a:t>
                      </a:r>
                      <a:endParaRPr lang="pt-B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896068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Ser</a:t>
                      </a:r>
                      <a:r>
                        <a:rPr lang="pt-BR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líder no segmento de Propriedade Intelectual.</a:t>
                      </a:r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Manter equipe altamente qualificada,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Política agressiva de captação de clientes.</a:t>
                      </a:r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Incremento na folha e em treinamento,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Redução</a:t>
                      </a:r>
                      <a:r>
                        <a:rPr lang="pt-BR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de margens por dois anos.</a:t>
                      </a:r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896068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Crescer o faturamento global em 10%.</a:t>
                      </a:r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Aumentar preços,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Aumentar volume,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Estabelecer parcerias.</a:t>
                      </a:r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Redução de volume,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Maior custo com MKT,</a:t>
                      </a:r>
                    </a:p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Redução de autonomia.</a:t>
                      </a:r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39441" y="4869200"/>
            <a:ext cx="79211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É necessário muita atenção com </a:t>
            </a:r>
            <a:r>
              <a:rPr lang="pt-BR" sz="2000" dirty="0" smtClean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objetivos conflitantes</a:t>
            </a:r>
            <a:r>
              <a:rPr lang="pt-BR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– o planejamento estratégico e o plano de negócios devem ser feitos com ajuda especializada.</a:t>
            </a:r>
            <a:endParaRPr lang="pt-BR" sz="2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 advTm="5000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Coordenação dos orçamentos departamentais</a:t>
            </a:r>
          </a:p>
        </p:txBody>
      </p:sp>
      <p:sp>
        <p:nvSpPr>
          <p:cNvPr id="9" name="Retângulo 8"/>
          <p:cNvSpPr/>
          <p:nvPr/>
        </p:nvSpPr>
        <p:spPr>
          <a:xfrm>
            <a:off x="3851900" y="5445280"/>
            <a:ext cx="1368190" cy="648090"/>
          </a:xfrm>
          <a:prstGeom prst="rect">
            <a:avLst/>
          </a:prstGeom>
          <a:solidFill>
            <a:srgbClr val="FF33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Balanço orçado</a:t>
            </a:r>
            <a:endParaRPr lang="pt-BR" sz="16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913318" y="1484730"/>
            <a:ext cx="12347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Estimativas de</a:t>
            </a:r>
          </a:p>
          <a:p>
            <a:pPr algn="ctr"/>
            <a:r>
              <a:rPr lang="pt-BR" sz="1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mercado</a:t>
            </a:r>
            <a:endParaRPr lang="pt-BR" sz="14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3967437" y="2329700"/>
            <a:ext cx="11265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Faturamento</a:t>
            </a:r>
          </a:p>
          <a:p>
            <a:pPr algn="ctr"/>
            <a:r>
              <a:rPr lang="pt-BR" sz="1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projetado</a:t>
            </a:r>
            <a:endParaRPr lang="pt-BR" sz="14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6290154" y="2350910"/>
            <a:ext cx="16494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Despesas estimadas</a:t>
            </a:r>
          </a:p>
          <a:p>
            <a:pPr algn="ctr"/>
            <a:r>
              <a:rPr lang="pt-BR" sz="1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com MKT</a:t>
            </a:r>
            <a:endParaRPr lang="pt-BR" sz="14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331550" y="2329700"/>
            <a:ext cx="16376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Custos operacionais</a:t>
            </a:r>
          </a:p>
          <a:p>
            <a:pPr algn="ctr"/>
            <a:r>
              <a:rPr lang="pt-BR" sz="1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estimados</a:t>
            </a:r>
            <a:endParaRPr lang="pt-BR" sz="14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8" name="Conector de seta reta 17"/>
          <p:cNvCxnSpPr>
            <a:stCxn id="10" idx="2"/>
            <a:endCxn id="11" idx="0"/>
          </p:cNvCxnSpPr>
          <p:nvPr/>
        </p:nvCxnSpPr>
        <p:spPr>
          <a:xfrm>
            <a:off x="4530699" y="2007950"/>
            <a:ext cx="2" cy="321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upo 25"/>
          <p:cNvGrpSpPr/>
          <p:nvPr/>
        </p:nvGrpSpPr>
        <p:grpSpPr>
          <a:xfrm>
            <a:off x="3851900" y="4077090"/>
            <a:ext cx="1368190" cy="1008140"/>
            <a:chOff x="3851900" y="4077090"/>
            <a:chExt cx="1368190" cy="1008140"/>
          </a:xfrm>
        </p:grpSpPr>
        <p:sp>
          <p:nvSpPr>
            <p:cNvPr id="7" name="Retângulo 6"/>
            <p:cNvSpPr/>
            <p:nvPr/>
          </p:nvSpPr>
          <p:spPr>
            <a:xfrm>
              <a:off x="3851900" y="4437140"/>
              <a:ext cx="1368190" cy="64809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dirty="0" smtClean="0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Orçamento de caixa</a:t>
              </a:r>
              <a:endParaRPr lang="pt-BR" sz="16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31" name="Conector de seta reta 30"/>
            <p:cNvCxnSpPr>
              <a:stCxn id="6" idx="2"/>
              <a:endCxn id="7" idx="0"/>
            </p:cNvCxnSpPr>
            <p:nvPr/>
          </p:nvCxnSpPr>
          <p:spPr>
            <a:xfrm>
              <a:off x="4535995" y="4077090"/>
              <a:ext cx="0" cy="3600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upo 28"/>
          <p:cNvGrpSpPr/>
          <p:nvPr/>
        </p:nvGrpSpPr>
        <p:grpSpPr>
          <a:xfrm>
            <a:off x="1619590" y="3356990"/>
            <a:ext cx="2232310" cy="1728240"/>
            <a:chOff x="1619590" y="3356990"/>
            <a:chExt cx="2232310" cy="1728240"/>
          </a:xfrm>
        </p:grpSpPr>
        <p:sp>
          <p:nvSpPr>
            <p:cNvPr id="8" name="Retângulo 7"/>
            <p:cNvSpPr/>
            <p:nvPr/>
          </p:nvSpPr>
          <p:spPr>
            <a:xfrm>
              <a:off x="1619590" y="4437140"/>
              <a:ext cx="1368190" cy="64809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dirty="0" smtClean="0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Orçamento de investimentos</a:t>
              </a:r>
              <a:endParaRPr lang="pt-BR" sz="16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CaixaDeTexto 15"/>
            <p:cNvSpPr txBox="1"/>
            <p:nvPr/>
          </p:nvSpPr>
          <p:spPr>
            <a:xfrm>
              <a:off x="1619590" y="3356990"/>
              <a:ext cx="12117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Investimentos</a:t>
              </a:r>
            </a:p>
            <a:p>
              <a:pPr algn="ctr"/>
              <a:r>
                <a:rPr lang="pt-BR" sz="1400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planejados</a:t>
              </a:r>
              <a:endParaRPr lang="pt-BR" sz="1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8" name="Conector de seta reta 27"/>
            <p:cNvCxnSpPr/>
            <p:nvPr/>
          </p:nvCxnSpPr>
          <p:spPr>
            <a:xfrm>
              <a:off x="2267680" y="3971370"/>
              <a:ext cx="2" cy="3217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de seta reta 32"/>
            <p:cNvCxnSpPr>
              <a:stCxn id="8" idx="3"/>
              <a:endCxn id="7" idx="1"/>
            </p:cNvCxnSpPr>
            <p:nvPr/>
          </p:nvCxnSpPr>
          <p:spPr>
            <a:xfrm>
              <a:off x="2987780" y="4761185"/>
              <a:ext cx="8641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Conector de seta reta 37"/>
          <p:cNvCxnSpPr/>
          <p:nvPr/>
        </p:nvCxnSpPr>
        <p:spPr>
          <a:xfrm>
            <a:off x="4533900" y="5097930"/>
            <a:ext cx="0" cy="3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>
            <a:stCxn id="15" idx="3"/>
            <a:endCxn id="11" idx="1"/>
          </p:cNvCxnSpPr>
          <p:nvPr/>
        </p:nvCxnSpPr>
        <p:spPr>
          <a:xfrm>
            <a:off x="2969178" y="2591310"/>
            <a:ext cx="998259" cy="0"/>
          </a:xfrm>
          <a:prstGeom prst="straightConnector1">
            <a:avLst/>
          </a:prstGeom>
          <a:ln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de seta reta 42"/>
          <p:cNvCxnSpPr/>
          <p:nvPr/>
        </p:nvCxnSpPr>
        <p:spPr>
          <a:xfrm>
            <a:off x="5229971" y="2590280"/>
            <a:ext cx="998259" cy="0"/>
          </a:xfrm>
          <a:prstGeom prst="straightConnector1">
            <a:avLst/>
          </a:prstGeom>
          <a:ln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upo 24"/>
          <p:cNvGrpSpPr/>
          <p:nvPr/>
        </p:nvGrpSpPr>
        <p:grpSpPr>
          <a:xfrm>
            <a:off x="2555720" y="2852920"/>
            <a:ext cx="5112710" cy="1224170"/>
            <a:chOff x="2555720" y="2852920"/>
            <a:chExt cx="5112710" cy="1224170"/>
          </a:xfrm>
        </p:grpSpPr>
        <p:sp>
          <p:nvSpPr>
            <p:cNvPr id="14" name="CaixaDeTexto 13"/>
            <p:cNvSpPr txBox="1"/>
            <p:nvPr/>
          </p:nvSpPr>
          <p:spPr>
            <a:xfrm>
              <a:off x="5837351" y="3481860"/>
              <a:ext cx="183107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Custos administrativos</a:t>
              </a:r>
            </a:p>
            <a:p>
              <a:pPr algn="ctr"/>
              <a:r>
                <a:rPr lang="pt-BR" sz="1400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estimados</a:t>
              </a:r>
              <a:endParaRPr lang="pt-BR" sz="1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7" name="Conector de seta reta 26"/>
            <p:cNvCxnSpPr/>
            <p:nvPr/>
          </p:nvCxnSpPr>
          <p:spPr>
            <a:xfrm flipH="1">
              <a:off x="5364110" y="3717040"/>
              <a:ext cx="36005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tângulo 5"/>
            <p:cNvSpPr/>
            <p:nvPr/>
          </p:nvSpPr>
          <p:spPr>
            <a:xfrm>
              <a:off x="3851900" y="3429000"/>
              <a:ext cx="1368190" cy="64809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dirty="0" smtClean="0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Orçamento operacional</a:t>
              </a:r>
              <a:endParaRPr lang="pt-BR" sz="16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21" name="Conector de seta reta 20"/>
            <p:cNvCxnSpPr/>
            <p:nvPr/>
          </p:nvCxnSpPr>
          <p:spPr>
            <a:xfrm>
              <a:off x="4533898" y="2891220"/>
              <a:ext cx="2" cy="3217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de seta reta 22"/>
            <p:cNvCxnSpPr/>
            <p:nvPr/>
          </p:nvCxnSpPr>
          <p:spPr>
            <a:xfrm flipH="1">
              <a:off x="5364110" y="2852920"/>
              <a:ext cx="1080150" cy="5760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de seta reta 45"/>
            <p:cNvCxnSpPr/>
            <p:nvPr/>
          </p:nvCxnSpPr>
          <p:spPr>
            <a:xfrm>
              <a:off x="2555720" y="2852920"/>
              <a:ext cx="1080150" cy="50407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 advTm="16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3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Tipos de orçamentos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algn="l" eaLnBrk="1" hangingPunct="1">
              <a:spcAft>
                <a:spcPts val="600"/>
              </a:spcAft>
              <a:buNone/>
            </a:pPr>
            <a:r>
              <a:rPr lang="pt-BR" sz="3000" b="0" dirty="0" smtClean="0"/>
              <a:t>São três os tipos de orçamentos:</a:t>
            </a:r>
          </a:p>
          <a:p>
            <a:pPr marL="812800" lvl="1" indent="-355600" algn="l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pt-BR" b="0" dirty="0" smtClean="0">
                <a:solidFill>
                  <a:srgbClr val="FF6600"/>
                </a:solidFill>
              </a:rPr>
              <a:t>Orçamento </a:t>
            </a:r>
            <a:r>
              <a:rPr lang="pt-BR" b="0" u="sng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operacional</a:t>
            </a:r>
            <a:r>
              <a:rPr lang="pt-BR" b="0" dirty="0" smtClean="0">
                <a:solidFill>
                  <a:srgbClr val="FF6600"/>
                </a:solidFill>
              </a:rPr>
              <a:t>: reflete as despesas ordinárias da organização e, tradicionalmente, cobre períodos de 1 a 3 anos;</a:t>
            </a:r>
          </a:p>
        </p:txBody>
      </p:sp>
    </p:spTree>
  </p:cSld>
  <p:clrMapOvr>
    <a:masterClrMapping/>
  </p:clrMapOvr>
  <p:transition spd="med" advTm="7000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Tipos de orçamentos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algn="l" eaLnBrk="1" hangingPunct="1">
              <a:spcAft>
                <a:spcPts val="600"/>
              </a:spcAft>
              <a:buNone/>
            </a:pPr>
            <a:r>
              <a:rPr lang="pt-BR" sz="3000" b="0" dirty="0" smtClean="0"/>
              <a:t>São três os tipos de orçamentos:</a:t>
            </a:r>
          </a:p>
          <a:p>
            <a:pPr marL="812800" lvl="1" indent="-355600" algn="l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pt-BR" b="0" dirty="0" smtClean="0">
                <a:solidFill>
                  <a:srgbClr val="FF6600"/>
                </a:solidFill>
              </a:rPr>
              <a:t>Orçamento </a:t>
            </a:r>
            <a:r>
              <a:rPr lang="pt-BR" b="0" u="sng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operacional</a:t>
            </a:r>
            <a:r>
              <a:rPr lang="pt-BR" b="0" dirty="0" smtClean="0">
                <a:solidFill>
                  <a:srgbClr val="FF6600"/>
                </a:solidFill>
              </a:rPr>
              <a:t>: reflete as despesas ordinárias da organização e, tradicionalmente, cobre períodos de 1 a 3 anos;</a:t>
            </a:r>
          </a:p>
          <a:p>
            <a:pPr marL="812800" lvl="1" indent="-355600" algn="l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b="0" dirty="0" smtClean="0">
                <a:solidFill>
                  <a:srgbClr val="92D050"/>
                </a:solidFill>
              </a:rPr>
              <a:t>Orçamento de </a:t>
            </a:r>
            <a:r>
              <a:rPr lang="pt-BR" b="0" u="sng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investimentos</a:t>
            </a:r>
            <a:r>
              <a:rPr lang="pt-BR" b="0" dirty="0" smtClean="0">
                <a:solidFill>
                  <a:srgbClr val="92D050"/>
                </a:solidFill>
              </a:rPr>
              <a:t>: aponta as necessidades de capital para investimentos em tecnologia, imóveis, </a:t>
            </a:r>
            <a:r>
              <a:rPr lang="pt-BR" b="0" dirty="0" err="1" smtClean="0">
                <a:solidFill>
                  <a:srgbClr val="92D050"/>
                </a:solidFill>
              </a:rPr>
              <a:t>etc</a:t>
            </a:r>
            <a:r>
              <a:rPr lang="pt-BR" b="0" dirty="0" smtClean="0">
                <a:solidFill>
                  <a:srgbClr val="92D050"/>
                </a:solidFill>
              </a:rPr>
              <a:t>;</a:t>
            </a:r>
          </a:p>
        </p:txBody>
      </p:sp>
    </p:spTree>
  </p:cSld>
  <p:clrMapOvr>
    <a:masterClrMapping/>
  </p:clrMapOvr>
  <p:transition spd="med" advTm="4000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Tipos de orçamentos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algn="l" eaLnBrk="1" hangingPunct="1">
              <a:spcAft>
                <a:spcPts val="600"/>
              </a:spcAft>
              <a:buNone/>
            </a:pPr>
            <a:r>
              <a:rPr lang="pt-BR" sz="3000" b="0" dirty="0" smtClean="0"/>
              <a:t>São três os tipos de orçamentos:</a:t>
            </a:r>
          </a:p>
          <a:p>
            <a:pPr marL="812800" lvl="1" indent="-355600" algn="l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pt-BR" b="0" dirty="0" smtClean="0">
                <a:solidFill>
                  <a:srgbClr val="FF6600"/>
                </a:solidFill>
              </a:rPr>
              <a:t>Orçamento </a:t>
            </a:r>
            <a:r>
              <a:rPr lang="pt-BR" b="0" u="sng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operacional</a:t>
            </a:r>
            <a:r>
              <a:rPr lang="pt-BR" b="0" dirty="0" smtClean="0">
                <a:solidFill>
                  <a:srgbClr val="FF6600"/>
                </a:solidFill>
              </a:rPr>
              <a:t>: reflete as despesas ordinárias da organização e, tradicionalmente, cobre períodos de 1 a 3 anos;</a:t>
            </a:r>
          </a:p>
          <a:p>
            <a:pPr marL="812800" lvl="1" indent="-355600" algn="l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b="0" dirty="0" smtClean="0">
                <a:solidFill>
                  <a:srgbClr val="92D050"/>
                </a:solidFill>
              </a:rPr>
              <a:t>Orçamento de </a:t>
            </a:r>
            <a:r>
              <a:rPr lang="pt-BR" b="0" u="sng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investimentos</a:t>
            </a:r>
            <a:r>
              <a:rPr lang="pt-BR" b="0" dirty="0" smtClean="0">
                <a:solidFill>
                  <a:srgbClr val="92D050"/>
                </a:solidFill>
              </a:rPr>
              <a:t>: aponta as necessidades de capital para investimentos em tecnologia, imóveis, </a:t>
            </a:r>
            <a:r>
              <a:rPr lang="pt-BR" b="0" dirty="0" err="1" smtClean="0">
                <a:solidFill>
                  <a:srgbClr val="92D050"/>
                </a:solidFill>
              </a:rPr>
              <a:t>etc</a:t>
            </a:r>
            <a:r>
              <a:rPr lang="pt-BR" b="0" dirty="0" smtClean="0">
                <a:solidFill>
                  <a:srgbClr val="92D050"/>
                </a:solidFill>
              </a:rPr>
              <a:t>;</a:t>
            </a:r>
          </a:p>
          <a:p>
            <a:pPr marL="812800" lvl="1" indent="-355600" algn="l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b="0" dirty="0" smtClean="0">
                <a:solidFill>
                  <a:srgbClr val="FFFF00"/>
                </a:solidFill>
              </a:rPr>
              <a:t>Orçamento de </a:t>
            </a:r>
            <a:r>
              <a:rPr lang="pt-BR" b="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caixa</a:t>
            </a:r>
            <a:r>
              <a:rPr lang="pt-BR" b="0" dirty="0" smtClean="0">
                <a:solidFill>
                  <a:srgbClr val="FFFF00"/>
                </a:solidFill>
              </a:rPr>
              <a:t>: aponta para os resultados que a organização apresentará no período projetado com base nos dois outros orçamentos. É “pilotado” pelo departamento financeiro e é crítico para garantir a liquidez geral.</a:t>
            </a:r>
          </a:p>
        </p:txBody>
      </p:sp>
    </p:spTree>
  </p:cSld>
  <p:clrMapOvr>
    <a:masterClrMapping/>
  </p:clrMapOvr>
  <p:transition spd="med" advTm="9000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Abordagens para o orçamento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611451" y="1397000"/>
          <a:ext cx="7777080" cy="6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319"/>
                <a:gridCol w="2304320"/>
                <a:gridCol w="3168441"/>
              </a:tblGrid>
              <a:tr h="557751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PARÂMETROS ORÇAMENTÁRIOS</a:t>
                      </a:r>
                      <a:endParaRPr lang="pt-B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ABORDAGENS</a:t>
                      </a:r>
                      <a:endParaRPr lang="pt-B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DESCRIÇÃO</a:t>
                      </a:r>
                      <a:endParaRPr lang="pt-B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Tm="2000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Abordagens para o orçamento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611451" y="1397000"/>
          <a:ext cx="7777080" cy="1799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319"/>
                <a:gridCol w="2304320"/>
                <a:gridCol w="3168441"/>
              </a:tblGrid>
              <a:tr h="557751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PARÂMETROS ORÇAMENTÁRIOS</a:t>
                      </a:r>
                      <a:endParaRPr lang="pt-B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ABORDAGENS</a:t>
                      </a:r>
                      <a:endParaRPr lang="pt-B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DESCRIÇÃO</a:t>
                      </a:r>
                      <a:endParaRPr lang="pt-B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557751">
                <a:tc rowSpan="2"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Período orçamento</a:t>
                      </a:r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 fixo (tradicional)</a:t>
                      </a:r>
                      <a:endParaRPr lang="pt-BR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</a:t>
                      </a:r>
                      <a:r>
                        <a:rPr lang="pt-BR" sz="14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período geralmente coincide com o ano fiscal.</a:t>
                      </a:r>
                      <a:endParaRPr lang="pt-BR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/>
                </a:tc>
              </a:tr>
              <a:tr h="557751">
                <a:tc vMerge="1">
                  <a:txBody>
                    <a:bodyPr/>
                    <a:lstStyle/>
                    <a:p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 móvel</a:t>
                      </a:r>
                      <a:endParaRPr lang="pt-BR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 período é atualizado periodicamente – ex:</a:t>
                      </a:r>
                      <a:r>
                        <a:rPr lang="pt-BR" sz="14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próximos 12 meses.</a:t>
                      </a:r>
                      <a:endParaRPr lang="pt-BR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Tm="7000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50" y="547184"/>
            <a:ext cx="8643938" cy="54938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  <a:defRPr/>
            </a:pPr>
            <a:r>
              <a:rPr lang="pt-BR" sz="1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Em meus recentes – e outros não tão recentes – projetos de consultoria para elaboração de planejamento estratégico ou implantação de sistemas em escritórios de advocacia, deparei-me com uma situação surpreendentemente comum: essas organizações não têm orçamento! Eventualmente contam com um histórico de despesas ordinárias que é inserido em planilhas de fluxo de caixa para períodos curtos. Numa situação dessas os sócios não têm visibilidade de prazo médio ou longo, o que inviabiliza investimentos às vezes importantes por pura insegurança sobre a capacidade do escritório em arcar com as despesas deles decorrentes; projetos de modernização administrativa, de remuneração estratégica ou de marketing permanecem engavetados, obstruindo o crescimento.</a:t>
            </a:r>
          </a:p>
          <a:p>
            <a:pPr algn="just">
              <a:spcAft>
                <a:spcPts val="1200"/>
              </a:spcAft>
              <a:defRPr/>
            </a:pPr>
            <a:r>
              <a:rPr lang="pt-BR" sz="1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Sempre que isso foi observado, os motivos eram dois: a extrema dificuldade de projetar receitas e uma certa “preguiça” em arregaçar as mangas e começar o trabalho. Por ser uma decorrência natural do planejamento estratégico, o(s) orçamento(s) devem ser conduzidos pelos sócios que delegarão somente a tarefa de tabular e conferir dados a seus gerentes e coordenadores.</a:t>
            </a:r>
          </a:p>
          <a:p>
            <a:pPr algn="just">
              <a:spcAft>
                <a:spcPts val="1200"/>
              </a:spcAft>
              <a:defRPr/>
            </a:pPr>
            <a:r>
              <a:rPr lang="pt-BR" sz="17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Esta apresentação tem por objetivo desmistificar boa parte das dificuldades enfrentadas no processo orçamentário e apresentar um roteiro básico para orientação inicial. Espero que seja útil para todos que a lerem e fico à disposição dos interessados para falar pessoalmente sobre o tema.</a:t>
            </a:r>
            <a:endParaRPr lang="pt-BR" sz="17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spcBef>
                <a:spcPts val="1800"/>
              </a:spcBef>
              <a:defRPr/>
            </a:pPr>
            <a:r>
              <a:rPr lang="pt-BR" sz="17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João Telles </a:t>
            </a:r>
            <a:r>
              <a:rPr lang="pt-BR" sz="1700" b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Corrêa </a:t>
            </a:r>
            <a:r>
              <a:rPr lang="pt-BR" sz="1700" b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Filho</a:t>
            </a:r>
            <a:endParaRPr lang="pt-BR" sz="17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 advTm="55000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Abordagens para o orçamento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611451" y="1397000"/>
          <a:ext cx="7777080" cy="2914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319"/>
                <a:gridCol w="2304320"/>
                <a:gridCol w="3168441"/>
              </a:tblGrid>
              <a:tr h="557751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PARÂMETROS ORÇAMENTÁRIOS</a:t>
                      </a:r>
                      <a:endParaRPr lang="pt-B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ABORDAGENS</a:t>
                      </a:r>
                      <a:endParaRPr lang="pt-B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DESCRIÇÃO</a:t>
                      </a:r>
                      <a:endParaRPr lang="pt-B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557751">
                <a:tc rowSpan="2"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Período orçamento</a:t>
                      </a:r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 fixo (tradicional)</a:t>
                      </a:r>
                      <a:endParaRPr lang="pt-BR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</a:t>
                      </a:r>
                      <a:r>
                        <a:rPr lang="pt-BR" sz="14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período geralmente coincide com o ano fiscal.</a:t>
                      </a:r>
                      <a:endParaRPr lang="pt-BR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/>
                </a:tc>
              </a:tr>
              <a:tr h="557751">
                <a:tc vMerge="1">
                  <a:txBody>
                    <a:bodyPr/>
                    <a:lstStyle/>
                    <a:p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 móvel</a:t>
                      </a:r>
                      <a:endParaRPr lang="pt-BR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 período é atualizado periodicamente – ex:</a:t>
                      </a:r>
                      <a:r>
                        <a:rPr lang="pt-BR" sz="14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próximos 12 meses.</a:t>
                      </a:r>
                      <a:endParaRPr lang="pt-BR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E7F3F4"/>
                    </a:solidFill>
                  </a:tcPr>
                </a:tc>
              </a:tr>
              <a:tr h="557751">
                <a:tc rowSpan="2"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Valores previstos</a:t>
                      </a:r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</a:t>
                      </a:r>
                      <a:r>
                        <a:rPr lang="pt-BR" sz="16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estático</a:t>
                      </a:r>
                      <a:endParaRPr lang="pt-BR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As previsões valem para todo o período considerado.</a:t>
                      </a:r>
                      <a:endParaRPr lang="pt-BR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57751">
                <a:tc vMerge="1">
                  <a:txBody>
                    <a:bodyPr/>
                    <a:lstStyle/>
                    <a:p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 flexível</a:t>
                      </a:r>
                      <a:endParaRPr lang="pt-BR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As previsões são ajustadas conforme registro dos</a:t>
                      </a:r>
                      <a:r>
                        <a:rPr lang="pt-BR" sz="14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pt-BR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valores realizados.</a:t>
                      </a:r>
                      <a:endParaRPr lang="pt-BR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72BFC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Tm="7000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Abordagens para o orçamento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611451" y="1397000"/>
          <a:ext cx="7777080" cy="4031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319"/>
                <a:gridCol w="2304320"/>
                <a:gridCol w="3168441"/>
              </a:tblGrid>
              <a:tr h="557751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PARÂMETROS ORÇAMENTÁRIOS</a:t>
                      </a:r>
                      <a:endParaRPr lang="pt-B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ABORDAGENS</a:t>
                      </a:r>
                      <a:endParaRPr lang="pt-B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DESCRIÇÃO</a:t>
                      </a:r>
                      <a:endParaRPr lang="pt-B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557751">
                <a:tc rowSpan="2"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Período orçamento</a:t>
                      </a:r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 fixo (tradicional)</a:t>
                      </a:r>
                      <a:endParaRPr lang="pt-BR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</a:t>
                      </a:r>
                      <a:r>
                        <a:rPr lang="pt-BR" sz="14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período geralmente coincide com o ano fiscal.</a:t>
                      </a:r>
                      <a:endParaRPr lang="pt-BR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/>
                </a:tc>
              </a:tr>
              <a:tr h="557751">
                <a:tc vMerge="1">
                  <a:txBody>
                    <a:bodyPr/>
                    <a:lstStyle/>
                    <a:p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 móvel</a:t>
                      </a:r>
                      <a:endParaRPr lang="pt-BR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 período é atualizado periodicamente – ex:</a:t>
                      </a:r>
                      <a:r>
                        <a:rPr lang="pt-BR" sz="14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próximos 12 meses.</a:t>
                      </a:r>
                      <a:endParaRPr lang="pt-BR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E7F3F4"/>
                    </a:solidFill>
                  </a:tcPr>
                </a:tc>
              </a:tr>
              <a:tr h="557751">
                <a:tc rowSpan="2"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Valores previstos</a:t>
                      </a:r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</a:t>
                      </a:r>
                      <a:r>
                        <a:rPr lang="pt-BR" sz="16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estático</a:t>
                      </a:r>
                      <a:endParaRPr lang="pt-BR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As previsões valem para todo o período considerado.</a:t>
                      </a:r>
                      <a:endParaRPr lang="pt-BR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57751">
                <a:tc vMerge="1">
                  <a:txBody>
                    <a:bodyPr/>
                    <a:lstStyle/>
                    <a:p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 flexível</a:t>
                      </a:r>
                      <a:endParaRPr lang="pt-BR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As previsões são ajustadas conforme registro dos</a:t>
                      </a:r>
                      <a:r>
                        <a:rPr lang="pt-BR" sz="14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pt-BR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valores realizados.</a:t>
                      </a:r>
                      <a:endParaRPr lang="pt-BR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72BFC5"/>
                    </a:solidFill>
                  </a:tcPr>
                </a:tc>
              </a:tr>
              <a:tr h="557751">
                <a:tc rowSpan="2"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Processo de previsão</a:t>
                      </a:r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 de tendências</a:t>
                      </a:r>
                      <a:endParaRPr lang="pt-BR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As</a:t>
                      </a:r>
                      <a:r>
                        <a:rPr lang="pt-BR" sz="14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previsões são feitas com base em valores reais passados.</a:t>
                      </a:r>
                      <a:endParaRPr lang="pt-BR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E7F3F4"/>
                    </a:solidFill>
                  </a:tcPr>
                </a:tc>
              </a:tr>
              <a:tr h="557751">
                <a:tc vMerge="1">
                  <a:txBody>
                    <a:bodyPr/>
                    <a:lstStyle/>
                    <a:p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 “base zero”</a:t>
                      </a:r>
                      <a:endParaRPr lang="pt-BR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As previsões são feitas “a partir do zero”.</a:t>
                      </a:r>
                      <a:endParaRPr lang="pt-BR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Tm="7000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Abordagens para o orçamento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611451" y="1397000"/>
          <a:ext cx="7777080" cy="5147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319"/>
                <a:gridCol w="2304320"/>
                <a:gridCol w="3168441"/>
              </a:tblGrid>
              <a:tr h="557751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PARÂMETROS ORÇAMENTÁRIOS</a:t>
                      </a:r>
                      <a:endParaRPr lang="pt-B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ABORDAGENS</a:t>
                      </a:r>
                      <a:endParaRPr lang="pt-B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DESCRIÇÃO</a:t>
                      </a:r>
                      <a:endParaRPr lang="pt-B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557751">
                <a:tc rowSpan="2"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Período orçamento</a:t>
                      </a:r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 fixo (tradicional)</a:t>
                      </a:r>
                      <a:endParaRPr lang="pt-BR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</a:t>
                      </a:r>
                      <a:r>
                        <a:rPr lang="pt-BR" sz="14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período geralmente coincide com o ano fiscal.</a:t>
                      </a:r>
                      <a:endParaRPr lang="pt-BR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/>
                </a:tc>
              </a:tr>
              <a:tr h="557751">
                <a:tc vMerge="1">
                  <a:txBody>
                    <a:bodyPr/>
                    <a:lstStyle/>
                    <a:p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 móvel</a:t>
                      </a:r>
                      <a:endParaRPr lang="pt-BR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 período é atualizado periodicamente – ex:</a:t>
                      </a:r>
                      <a:r>
                        <a:rPr lang="pt-BR" sz="14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próximos 12 meses.</a:t>
                      </a:r>
                      <a:endParaRPr lang="pt-BR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E7F3F4"/>
                    </a:solidFill>
                  </a:tcPr>
                </a:tc>
              </a:tr>
              <a:tr h="557751">
                <a:tc rowSpan="2"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Valores previstos</a:t>
                      </a:r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</a:t>
                      </a:r>
                      <a:r>
                        <a:rPr lang="pt-BR" sz="16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estático</a:t>
                      </a:r>
                      <a:endParaRPr lang="pt-BR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As previsões valem para todo o período considerado.</a:t>
                      </a:r>
                      <a:endParaRPr lang="pt-BR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57751">
                <a:tc vMerge="1">
                  <a:txBody>
                    <a:bodyPr/>
                    <a:lstStyle/>
                    <a:p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 flexível</a:t>
                      </a:r>
                      <a:endParaRPr lang="pt-BR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As previsões são ajustadas conforme registro dos</a:t>
                      </a:r>
                      <a:r>
                        <a:rPr lang="pt-BR" sz="14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pt-BR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valores realizados.</a:t>
                      </a:r>
                      <a:endParaRPr lang="pt-BR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72BFC5"/>
                    </a:solidFill>
                  </a:tcPr>
                </a:tc>
              </a:tr>
              <a:tr h="557751">
                <a:tc rowSpan="2"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Processo de previsão</a:t>
                      </a:r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 de tendências</a:t>
                      </a:r>
                      <a:endParaRPr lang="pt-BR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As</a:t>
                      </a:r>
                      <a:r>
                        <a:rPr lang="pt-BR" sz="14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previsões são feitas com base em valores reais passados.</a:t>
                      </a:r>
                      <a:endParaRPr lang="pt-BR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E7F3F4"/>
                    </a:solidFill>
                  </a:tcPr>
                </a:tc>
              </a:tr>
              <a:tr h="557751">
                <a:tc vMerge="1">
                  <a:txBody>
                    <a:bodyPr/>
                    <a:lstStyle/>
                    <a:p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 “base zero”</a:t>
                      </a:r>
                      <a:endParaRPr lang="pt-BR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As previsões são feitas “a partir do zero”.</a:t>
                      </a:r>
                      <a:endParaRPr lang="pt-BR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E7F3F4"/>
                    </a:solidFill>
                  </a:tcPr>
                </a:tc>
              </a:tr>
              <a:tr h="557751">
                <a:tc rowSpan="2"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Determinação</a:t>
                      </a:r>
                      <a:r>
                        <a:rPr lang="pt-BR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das metas</a:t>
                      </a:r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b="1" i="1" dirty="0" err="1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Top-down</a:t>
                      </a:r>
                      <a:r>
                        <a:rPr lang="pt-BR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(tradicional)</a:t>
                      </a:r>
                      <a:endParaRPr lang="pt-BR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Metas determinadas pela alta administração.</a:t>
                      </a:r>
                      <a:endParaRPr lang="pt-BR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72BFC5"/>
                    </a:solidFill>
                  </a:tcPr>
                </a:tc>
              </a:tr>
              <a:tr h="557751">
                <a:tc vMerge="1">
                  <a:txBody>
                    <a:bodyPr/>
                    <a:lstStyle/>
                    <a:p>
                      <a:endParaRPr lang="pt-BR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buFont typeface="Arial" pitchFamily="34" charset="0"/>
                        <a:buChar char="•"/>
                      </a:pPr>
                      <a:r>
                        <a:rPr lang="pt-BR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Participativa</a:t>
                      </a:r>
                      <a:endParaRPr lang="pt-BR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Os responsáveis pelo atingimento das metas participam de sua determinação.</a:t>
                      </a:r>
                      <a:endParaRPr lang="pt-BR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36000" marB="36000" anchor="ctr">
                    <a:solidFill>
                      <a:srgbClr val="72BFC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Tm="7000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Orçamento </a:t>
            </a:r>
            <a:r>
              <a:rPr lang="pt-BR" i="1" dirty="0" err="1" smtClean="0"/>
              <a:t>Kaizen</a:t>
            </a:r>
            <a:endParaRPr lang="pt-BR" i="1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3000" b="0" dirty="0" smtClean="0"/>
              <a:t>O orçamento denominado “</a:t>
            </a:r>
            <a:r>
              <a:rPr lang="pt-BR" sz="3000" b="0" i="1" dirty="0" err="1" smtClean="0"/>
              <a:t>Kaizen</a:t>
            </a:r>
            <a:r>
              <a:rPr lang="pt-BR" sz="3000" b="0" dirty="0" smtClean="0"/>
              <a:t>” contempla reduções de custos que são, por assim dizer, planejadas durante o próprio processo orçamentário.</a:t>
            </a:r>
          </a:p>
          <a:p>
            <a:pPr marL="622300" lvl="1" indent="-222250" algn="l" eaLnBrk="1" hangingPunct="1">
              <a:spcAft>
                <a:spcPts val="600"/>
              </a:spcAft>
              <a:buFont typeface="Arial" pitchFamily="34" charset="0"/>
              <a:buChar char="•"/>
            </a:pPr>
            <a:r>
              <a:rPr lang="pt-BR" b="0" dirty="0" smtClean="0">
                <a:solidFill>
                  <a:srgbClr val="92D050"/>
                </a:solidFill>
              </a:rPr>
              <a:t>Vantagem: colocar pressão sobre os gestores para que haja um permanente esforço de redução de desperdícios e aumento de produtividade.</a:t>
            </a:r>
          </a:p>
          <a:p>
            <a:pPr marL="622300" lvl="1" indent="-222250" algn="l" eaLnBrk="1" hangingPunct="1">
              <a:spcAft>
                <a:spcPts val="600"/>
              </a:spcAft>
              <a:buFont typeface="Arial" pitchFamily="34" charset="0"/>
              <a:buChar char="•"/>
            </a:pPr>
            <a:r>
              <a:rPr lang="pt-BR" b="0" dirty="0" smtClean="0">
                <a:solidFill>
                  <a:srgbClr val="FF6600"/>
                </a:solidFill>
              </a:rPr>
              <a:t>Desvantagem: a continuidade das melhorias é de difícil manutenção ao longo do tempo, dado que as grandes oportunidades são rapidamente aproveitadas.</a:t>
            </a:r>
          </a:p>
        </p:txBody>
      </p:sp>
    </p:spTree>
  </p:cSld>
  <p:clrMapOvr>
    <a:masterClrMapping/>
  </p:clrMapOvr>
  <p:transition spd="med" advTm="18000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Classificação das despesas</a:t>
            </a:r>
            <a:endParaRPr lang="pt-BR" i="1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3000" b="0" dirty="0" smtClean="0"/>
              <a:t>Ao preparar o orçamento é necessário classificar corretamente as despesas em seus três tipos:</a:t>
            </a:r>
          </a:p>
          <a:p>
            <a:pPr marL="622300" lvl="1" indent="-222250" algn="l" eaLnBrk="1" hangingPunct="1">
              <a:spcAft>
                <a:spcPts val="600"/>
              </a:spcAft>
              <a:buFont typeface="Arial" pitchFamily="34" charset="0"/>
              <a:buChar char="•"/>
            </a:pPr>
            <a:r>
              <a:rPr lang="pt-BR" b="0" dirty="0" smtClean="0">
                <a:solidFill>
                  <a:srgbClr val="92D050"/>
                </a:solidFill>
              </a:rPr>
              <a:t>Custos fixos: instalações, pessoal administrativo, serviços obrigatórios (ex: contabilidade), seguros, taxas municipais, etc.</a:t>
            </a:r>
          </a:p>
          <a:p>
            <a:pPr marL="622300" lvl="1" indent="-222250" algn="l" eaLnBrk="1" hangingPunct="1">
              <a:spcAft>
                <a:spcPts val="600"/>
              </a:spcAft>
              <a:buFont typeface="Arial" pitchFamily="34" charset="0"/>
              <a:buChar char="•"/>
            </a:pPr>
            <a:r>
              <a:rPr lang="pt-BR" b="0" dirty="0" smtClean="0">
                <a:solidFill>
                  <a:srgbClr val="FFC000"/>
                </a:solidFill>
              </a:rPr>
              <a:t>Custos variáveis: pessoal operacional, serviços contratados para projetos específicos, comissões, impostos sobre o faturamento, etc.</a:t>
            </a:r>
          </a:p>
          <a:p>
            <a:pPr marL="622300" lvl="1" indent="-222250" algn="l" eaLnBrk="1" hangingPunct="1">
              <a:spcAft>
                <a:spcPts val="600"/>
              </a:spcAft>
              <a:buFont typeface="Arial" pitchFamily="34" charset="0"/>
              <a:buChar char="•"/>
            </a:pPr>
            <a:r>
              <a:rPr lang="pt-BR" b="0" dirty="0" smtClean="0">
                <a:solidFill>
                  <a:srgbClr val="FF3300"/>
                </a:solidFill>
              </a:rPr>
              <a:t>Overhead: marketing institucional, consultorias contratadas, remuneração do Conselho, etc.</a:t>
            </a:r>
          </a:p>
        </p:txBody>
      </p:sp>
    </p:spTree>
  </p:cSld>
  <p:clrMapOvr>
    <a:masterClrMapping/>
  </p:clrMapOvr>
  <p:transition spd="med" advTm="17000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Alocação (classificação) dos custos</a:t>
            </a:r>
            <a:endParaRPr lang="pt-BR" i="1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3000" b="0" dirty="0" smtClean="0"/>
              <a:t>Em escritórios de advocacia os custos devem ser alocados pelo conceito de </a:t>
            </a:r>
            <a:r>
              <a:rPr lang="pt-BR" sz="3000" b="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responsabilidade</a:t>
            </a:r>
            <a:r>
              <a:rPr lang="pt-BR" sz="3000" b="0" dirty="0" smtClean="0"/>
              <a:t>:</a:t>
            </a:r>
          </a:p>
          <a:p>
            <a:pPr marL="622300" lvl="1" indent="-222250" algn="l" eaLnBrk="1" hangingPunct="1">
              <a:spcAft>
                <a:spcPts val="600"/>
              </a:spcAft>
              <a:buFont typeface="Arial" pitchFamily="34" charset="0"/>
              <a:buChar char="•"/>
            </a:pPr>
            <a:r>
              <a:rPr lang="pt-BR" b="0" dirty="0" smtClean="0">
                <a:solidFill>
                  <a:srgbClr val="92D050"/>
                </a:solidFill>
              </a:rPr>
              <a:t>Custos imediatos: são alocados nas áreas (centros de responsabilidade) responsáveis por sua administração; ex: a folha de pagamento da área Trabalhista é alocada nesta mesma área, ou seja, é um </a:t>
            </a:r>
            <a:r>
              <a:rPr lang="pt-BR" b="0" u="sng" dirty="0" smtClean="0">
                <a:solidFill>
                  <a:srgbClr val="92D050"/>
                </a:solidFill>
              </a:rPr>
              <a:t>custo imediato</a:t>
            </a:r>
            <a:r>
              <a:rPr lang="pt-BR" b="0" dirty="0" smtClean="0">
                <a:solidFill>
                  <a:srgbClr val="92D050"/>
                </a:solidFill>
              </a:rPr>
              <a:t> dela.</a:t>
            </a:r>
          </a:p>
        </p:txBody>
      </p:sp>
    </p:spTree>
  </p:cSld>
  <p:clrMapOvr>
    <a:masterClrMapping/>
  </p:clrMapOvr>
  <p:transition spd="med" advTm="14000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Alocação (classificação) dos custos</a:t>
            </a:r>
            <a:endParaRPr lang="pt-BR" i="1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3000" b="0" dirty="0" smtClean="0"/>
              <a:t>Em escritórios de advocacia os custos devem ser alocados pelo conceito de </a:t>
            </a:r>
            <a:r>
              <a:rPr lang="pt-BR" sz="3000" b="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responsabilidade</a:t>
            </a:r>
            <a:r>
              <a:rPr lang="pt-BR" sz="3000" b="0" dirty="0" smtClean="0"/>
              <a:t>:</a:t>
            </a:r>
          </a:p>
          <a:p>
            <a:pPr marL="622300" lvl="1" indent="-222250" algn="l" eaLnBrk="1" hangingPunct="1">
              <a:spcAft>
                <a:spcPts val="600"/>
              </a:spcAft>
              <a:buFont typeface="Arial" pitchFamily="34" charset="0"/>
              <a:buChar char="•"/>
            </a:pPr>
            <a:r>
              <a:rPr lang="pt-BR" b="0" dirty="0" smtClean="0">
                <a:solidFill>
                  <a:srgbClr val="92D050"/>
                </a:solidFill>
              </a:rPr>
              <a:t>Custos imediatos: são alocados nas áreas (centros de responsabilidade) responsáveis por sua administração; ex: a folha de pagamento da área Trabalhista é alocada nesta mesma área, ou seja, é um </a:t>
            </a:r>
            <a:r>
              <a:rPr lang="pt-BR" b="0" u="sng" dirty="0" smtClean="0">
                <a:solidFill>
                  <a:srgbClr val="92D050"/>
                </a:solidFill>
              </a:rPr>
              <a:t>custo imediato</a:t>
            </a:r>
            <a:r>
              <a:rPr lang="pt-BR" b="0" dirty="0" smtClean="0">
                <a:solidFill>
                  <a:srgbClr val="92D050"/>
                </a:solidFill>
              </a:rPr>
              <a:t> dela.</a:t>
            </a:r>
          </a:p>
          <a:p>
            <a:pPr marL="622300" lvl="1" indent="-222250" algn="l" eaLnBrk="1" hangingPunct="1">
              <a:spcAft>
                <a:spcPts val="600"/>
              </a:spcAft>
              <a:buFont typeface="Arial" pitchFamily="34" charset="0"/>
              <a:buChar char="•"/>
            </a:pPr>
            <a:r>
              <a:rPr lang="pt-BR" b="0" dirty="0" smtClean="0">
                <a:solidFill>
                  <a:srgbClr val="FFC000"/>
                </a:solidFill>
              </a:rPr>
              <a:t>Custos remotos: são alocados em outras áreas; ex: o serviço de suporte do software de controle de processos trabalhistas é alocado na área de </a:t>
            </a:r>
            <a:r>
              <a:rPr lang="pt-BR" b="0" dirty="0" err="1" smtClean="0">
                <a:solidFill>
                  <a:srgbClr val="FFC000"/>
                </a:solidFill>
              </a:rPr>
              <a:t>T.I.</a:t>
            </a:r>
            <a:r>
              <a:rPr lang="pt-BR" b="0" dirty="0" smtClean="0">
                <a:solidFill>
                  <a:srgbClr val="FFC000"/>
                </a:solidFill>
              </a:rPr>
              <a:t> e é um </a:t>
            </a:r>
            <a:r>
              <a:rPr lang="pt-BR" b="0" u="sng" dirty="0" smtClean="0">
                <a:solidFill>
                  <a:srgbClr val="FFC000"/>
                </a:solidFill>
              </a:rPr>
              <a:t>custo remoto</a:t>
            </a:r>
            <a:r>
              <a:rPr lang="pt-BR" b="0" dirty="0" smtClean="0">
                <a:solidFill>
                  <a:srgbClr val="FFC000"/>
                </a:solidFill>
              </a:rPr>
              <a:t> da área Trabalhista.</a:t>
            </a:r>
          </a:p>
        </p:txBody>
      </p:sp>
    </p:spTree>
  </p:cSld>
  <p:clrMapOvr>
    <a:masterClrMapping/>
  </p:clrMapOvr>
  <p:transition spd="med" advTm="9000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Alocação (classificação) dos custos</a:t>
            </a:r>
            <a:endParaRPr lang="pt-BR" i="1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800" b="0" dirty="0" smtClean="0"/>
              <a:t>Após alocados nos respectivos centros de responsabilidades, os custos serão totalmente transferidos para os Centros de Resultados conforme um dos três métodos  a seguir:</a:t>
            </a:r>
          </a:p>
          <a:p>
            <a:pPr marL="857250" lvl="1" indent="-457200" algn="l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pt-BR" b="0" i="1" dirty="0" err="1" smtClean="0">
                <a:solidFill>
                  <a:srgbClr val="FFC000"/>
                </a:solidFill>
              </a:rPr>
              <a:t>Activity</a:t>
            </a:r>
            <a:r>
              <a:rPr lang="pt-BR" b="0" i="1" dirty="0" smtClean="0">
                <a:solidFill>
                  <a:srgbClr val="FFC000"/>
                </a:solidFill>
              </a:rPr>
              <a:t> </a:t>
            </a:r>
            <a:r>
              <a:rPr lang="pt-BR" b="0" i="1" dirty="0" err="1" smtClean="0">
                <a:solidFill>
                  <a:srgbClr val="FFC000"/>
                </a:solidFill>
              </a:rPr>
              <a:t>Based</a:t>
            </a:r>
            <a:r>
              <a:rPr lang="pt-BR" b="0" i="1" dirty="0" smtClean="0">
                <a:solidFill>
                  <a:srgbClr val="FFC000"/>
                </a:solidFill>
              </a:rPr>
              <a:t> </a:t>
            </a:r>
            <a:r>
              <a:rPr lang="pt-BR" b="0" i="1" dirty="0" err="1" smtClean="0">
                <a:solidFill>
                  <a:srgbClr val="FFC000"/>
                </a:solidFill>
              </a:rPr>
              <a:t>Costing</a:t>
            </a:r>
            <a:r>
              <a:rPr lang="pt-BR" b="0" dirty="0" smtClean="0">
                <a:solidFill>
                  <a:srgbClr val="FFC000"/>
                </a:solidFill>
              </a:rPr>
              <a:t> (ABC) – o método inicia com a determinação dos custos dos insumos (materiais, </a:t>
            </a:r>
            <a:r>
              <a:rPr lang="pt-BR" b="0" dirty="0" err="1" smtClean="0">
                <a:solidFill>
                  <a:srgbClr val="FFC000"/>
                </a:solidFill>
              </a:rPr>
              <a:t>mão-de-obra</a:t>
            </a:r>
            <a:r>
              <a:rPr lang="pt-BR" b="0" dirty="0" smtClean="0">
                <a:solidFill>
                  <a:srgbClr val="FFC000"/>
                </a:solidFill>
              </a:rPr>
              <a:t>) e aloca estes custos diretamente às atividades conforme seu consumo por cada uma delas; este método exige a descrição detalhada das atividades e um rígido e preciso controle do trabalho (através de </a:t>
            </a:r>
            <a:r>
              <a:rPr lang="pt-BR" b="0" i="1" dirty="0" smtClean="0">
                <a:solidFill>
                  <a:srgbClr val="FFC000"/>
                </a:solidFill>
              </a:rPr>
              <a:t>timesheet</a:t>
            </a:r>
            <a:r>
              <a:rPr lang="pt-BR" b="0" dirty="0" smtClean="0">
                <a:solidFill>
                  <a:srgbClr val="FFC000"/>
                </a:solidFill>
              </a:rPr>
              <a:t> e controles de distribuição de materiais).</a:t>
            </a:r>
          </a:p>
        </p:txBody>
      </p:sp>
    </p:spTree>
  </p:cSld>
  <p:clrMapOvr>
    <a:masterClrMapping/>
  </p:clrMapOvr>
  <p:transition spd="med" advTm="19000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Alocação (classificação) dos custos</a:t>
            </a:r>
            <a:endParaRPr lang="pt-BR" i="1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800" b="0" dirty="0" smtClean="0"/>
              <a:t>Esquema geral do método ABC:</a:t>
            </a:r>
          </a:p>
        </p:txBody>
      </p:sp>
      <p:grpSp>
        <p:nvGrpSpPr>
          <p:cNvPr id="69" name="Grupo 68"/>
          <p:cNvGrpSpPr/>
          <p:nvPr/>
        </p:nvGrpSpPr>
        <p:grpSpPr>
          <a:xfrm>
            <a:off x="684527" y="2204830"/>
            <a:ext cx="7487973" cy="4320600"/>
            <a:chOff x="684527" y="2204830"/>
            <a:chExt cx="7487973" cy="4320600"/>
          </a:xfrm>
        </p:grpSpPr>
        <p:sp>
          <p:nvSpPr>
            <p:cNvPr id="61" name="Seta para baixo 60"/>
            <p:cNvSpPr/>
            <p:nvPr/>
          </p:nvSpPr>
          <p:spPr>
            <a:xfrm>
              <a:off x="2305780" y="2204830"/>
              <a:ext cx="648090" cy="864120"/>
            </a:xfrm>
            <a:prstGeom prst="downArrow">
              <a:avLst/>
            </a:prstGeom>
            <a:solidFill>
              <a:srgbClr val="FFFF66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2" name="Seta para baixo 61"/>
            <p:cNvSpPr/>
            <p:nvPr/>
          </p:nvSpPr>
          <p:spPr>
            <a:xfrm>
              <a:off x="2953870" y="2204830"/>
              <a:ext cx="648090" cy="864120"/>
            </a:xfrm>
            <a:prstGeom prst="downArrow">
              <a:avLst/>
            </a:prstGeom>
            <a:solidFill>
              <a:srgbClr val="FFFF66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3" name="Seta para baixo 62"/>
            <p:cNvSpPr/>
            <p:nvPr/>
          </p:nvSpPr>
          <p:spPr>
            <a:xfrm>
              <a:off x="3601960" y="2204830"/>
              <a:ext cx="648090" cy="864120"/>
            </a:xfrm>
            <a:prstGeom prst="downArrow">
              <a:avLst/>
            </a:prstGeom>
            <a:solidFill>
              <a:srgbClr val="FFFF66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4" name="Seta para baixo 63"/>
            <p:cNvSpPr/>
            <p:nvPr/>
          </p:nvSpPr>
          <p:spPr>
            <a:xfrm>
              <a:off x="4250050" y="2204830"/>
              <a:ext cx="648090" cy="864120"/>
            </a:xfrm>
            <a:prstGeom prst="downArrow">
              <a:avLst/>
            </a:prstGeom>
            <a:solidFill>
              <a:srgbClr val="FFFF66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5" name="Seta para baixo 64"/>
            <p:cNvSpPr/>
            <p:nvPr/>
          </p:nvSpPr>
          <p:spPr>
            <a:xfrm>
              <a:off x="4898140" y="2204830"/>
              <a:ext cx="648090" cy="864120"/>
            </a:xfrm>
            <a:prstGeom prst="downArrow">
              <a:avLst/>
            </a:prstGeom>
            <a:solidFill>
              <a:srgbClr val="FFFF66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6" name="Seta para baixo 65"/>
            <p:cNvSpPr/>
            <p:nvPr/>
          </p:nvSpPr>
          <p:spPr>
            <a:xfrm>
              <a:off x="5546230" y="2204830"/>
              <a:ext cx="648090" cy="864120"/>
            </a:xfrm>
            <a:prstGeom prst="downArrow">
              <a:avLst/>
            </a:prstGeom>
            <a:solidFill>
              <a:srgbClr val="FFFF66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7" name="Seta para baixo 66"/>
            <p:cNvSpPr/>
            <p:nvPr/>
          </p:nvSpPr>
          <p:spPr>
            <a:xfrm>
              <a:off x="6194320" y="2204830"/>
              <a:ext cx="648090" cy="864120"/>
            </a:xfrm>
            <a:prstGeom prst="downArrow">
              <a:avLst/>
            </a:prstGeom>
            <a:solidFill>
              <a:srgbClr val="FFFF66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2946053" y="3863193"/>
              <a:ext cx="390393" cy="360363"/>
            </a:xfrm>
            <a:prstGeom prst="ellipse">
              <a:avLst/>
            </a:prstGeom>
            <a:gradFill rotWithShape="1">
              <a:gsLst>
                <a:gs pos="0">
                  <a:srgbClr val="FFCC99">
                    <a:alpha val="57001"/>
                  </a:srgbClr>
                </a:gs>
                <a:gs pos="100000">
                  <a:srgbClr val="FFD2A4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3647728" y="3861605"/>
              <a:ext cx="390393" cy="360362"/>
            </a:xfrm>
            <a:prstGeom prst="ellipse">
              <a:avLst/>
            </a:prstGeom>
            <a:gradFill rotWithShape="1">
              <a:gsLst>
                <a:gs pos="0">
                  <a:srgbClr val="FFCC99">
                    <a:alpha val="57001"/>
                  </a:srgbClr>
                </a:gs>
                <a:gs pos="100000">
                  <a:srgbClr val="FFD2A4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4351122" y="3647293"/>
              <a:ext cx="390392" cy="360363"/>
            </a:xfrm>
            <a:prstGeom prst="ellipse">
              <a:avLst/>
            </a:prstGeom>
            <a:gradFill rotWithShape="1">
              <a:gsLst>
                <a:gs pos="0">
                  <a:srgbClr val="FFCC99">
                    <a:alpha val="57001"/>
                  </a:srgbClr>
                </a:gs>
                <a:gs pos="100000">
                  <a:srgbClr val="FFD2A4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4351122" y="4150530"/>
              <a:ext cx="390392" cy="360362"/>
            </a:xfrm>
            <a:prstGeom prst="ellipse">
              <a:avLst/>
            </a:prstGeom>
            <a:gradFill rotWithShape="1">
              <a:gsLst>
                <a:gs pos="0">
                  <a:srgbClr val="FFCC99">
                    <a:alpha val="57001"/>
                  </a:srgbClr>
                </a:gs>
                <a:gs pos="100000">
                  <a:srgbClr val="FFD2A4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5052797" y="3647293"/>
              <a:ext cx="390392" cy="360363"/>
            </a:xfrm>
            <a:prstGeom prst="ellipse">
              <a:avLst/>
            </a:prstGeom>
            <a:gradFill rotWithShape="1">
              <a:gsLst>
                <a:gs pos="0">
                  <a:srgbClr val="FFCC99">
                    <a:alpha val="57001"/>
                  </a:srgbClr>
                </a:gs>
                <a:gs pos="100000">
                  <a:srgbClr val="FFD2A4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5754472" y="3647293"/>
              <a:ext cx="390392" cy="360363"/>
            </a:xfrm>
            <a:prstGeom prst="ellipse">
              <a:avLst/>
            </a:prstGeom>
            <a:gradFill rotWithShape="1">
              <a:gsLst>
                <a:gs pos="0">
                  <a:srgbClr val="FFCC99">
                    <a:alpha val="57001"/>
                  </a:srgbClr>
                </a:gs>
                <a:gs pos="100000">
                  <a:srgbClr val="FFD2A4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6454428" y="3647293"/>
              <a:ext cx="390393" cy="360363"/>
            </a:xfrm>
            <a:prstGeom prst="ellipse">
              <a:avLst/>
            </a:prstGeom>
            <a:gradFill rotWithShape="1">
              <a:gsLst>
                <a:gs pos="0">
                  <a:srgbClr val="FFCC99">
                    <a:alpha val="57001"/>
                  </a:srgbClr>
                </a:gs>
                <a:gs pos="100000">
                  <a:srgbClr val="FFD2A4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5052797" y="4150530"/>
              <a:ext cx="390392" cy="360362"/>
            </a:xfrm>
            <a:prstGeom prst="ellipse">
              <a:avLst/>
            </a:prstGeom>
            <a:gradFill rotWithShape="1">
              <a:gsLst>
                <a:gs pos="0">
                  <a:srgbClr val="FFCC99">
                    <a:alpha val="57001"/>
                  </a:srgbClr>
                </a:gs>
                <a:gs pos="100000">
                  <a:srgbClr val="FFD2A4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5754472" y="4150530"/>
              <a:ext cx="390392" cy="360362"/>
            </a:xfrm>
            <a:prstGeom prst="ellipse">
              <a:avLst/>
            </a:prstGeom>
            <a:gradFill rotWithShape="1">
              <a:gsLst>
                <a:gs pos="0">
                  <a:srgbClr val="FFCC99">
                    <a:alpha val="57001"/>
                  </a:srgbClr>
                </a:gs>
                <a:gs pos="100000">
                  <a:srgbClr val="FFD2A4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6454428" y="4150530"/>
              <a:ext cx="390393" cy="360362"/>
            </a:xfrm>
            <a:prstGeom prst="ellipse">
              <a:avLst/>
            </a:prstGeom>
            <a:gradFill rotWithShape="1">
              <a:gsLst>
                <a:gs pos="0">
                  <a:srgbClr val="FFCC99">
                    <a:alpha val="57001"/>
                  </a:srgbClr>
                </a:gs>
                <a:gs pos="100000">
                  <a:srgbClr val="FFD2A4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7393434" y="3647293"/>
              <a:ext cx="390393" cy="360363"/>
            </a:xfrm>
            <a:prstGeom prst="ellipse">
              <a:avLst/>
            </a:prstGeom>
            <a:gradFill rotWithShape="1">
              <a:gsLst>
                <a:gs pos="0">
                  <a:srgbClr val="66FF33">
                    <a:alpha val="75998"/>
                  </a:srgbClr>
                </a:gs>
                <a:gs pos="100000">
                  <a:srgbClr val="2F7618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" name="Oval 15"/>
            <p:cNvSpPr>
              <a:spLocks noChangeArrowheads="1"/>
            </p:cNvSpPr>
            <p:nvPr/>
          </p:nvSpPr>
          <p:spPr bwMode="auto">
            <a:xfrm>
              <a:off x="7393434" y="4150530"/>
              <a:ext cx="390393" cy="360362"/>
            </a:xfrm>
            <a:prstGeom prst="ellipse">
              <a:avLst/>
            </a:prstGeom>
            <a:gradFill rotWithShape="1">
              <a:gsLst>
                <a:gs pos="0">
                  <a:srgbClr val="66FF33">
                    <a:alpha val="75998"/>
                  </a:srgbClr>
                </a:gs>
                <a:gs pos="100000">
                  <a:srgbClr val="2F7618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auto">
            <a:xfrm>
              <a:off x="7395154" y="5230030"/>
              <a:ext cx="390392" cy="360362"/>
            </a:xfrm>
            <a:prstGeom prst="ellipse">
              <a:avLst/>
            </a:prstGeom>
            <a:gradFill rotWithShape="1">
              <a:gsLst>
                <a:gs pos="0">
                  <a:srgbClr val="66FF33">
                    <a:alpha val="75998"/>
                  </a:srgbClr>
                </a:gs>
                <a:gs pos="100000">
                  <a:srgbClr val="2F7618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7004760" y="3215492"/>
              <a:ext cx="1011238" cy="287338"/>
            </a:xfrm>
            <a:prstGeom prst="rect">
              <a:avLst/>
            </a:prstGeom>
            <a:solidFill>
              <a:srgbClr val="A6DFDE"/>
            </a:solidFill>
            <a:ln w="9525">
              <a:solidFill>
                <a:srgbClr val="49BDBD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 sz="1600" b="1" i="1">
                  <a:solidFill>
                    <a:srgbClr val="000066"/>
                  </a:solidFill>
                  <a:latin typeface="Verdana" pitchFamily="34" charset="0"/>
                </a:rPr>
                <a:t>Cliente</a:t>
              </a:r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2634771" y="4036230"/>
              <a:ext cx="313002" cy="0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3336446" y="4036230"/>
              <a:ext cx="313002" cy="0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V="1">
              <a:off x="4039839" y="3790168"/>
              <a:ext cx="311283" cy="144463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4039839" y="4150530"/>
              <a:ext cx="311283" cy="144462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4741514" y="3818742"/>
              <a:ext cx="311283" cy="0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5443189" y="3818742"/>
              <a:ext cx="311283" cy="0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6146585" y="3818742"/>
              <a:ext cx="311282" cy="0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4741514" y="4323567"/>
              <a:ext cx="311283" cy="0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5443189" y="4323567"/>
              <a:ext cx="311283" cy="0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6146585" y="4323567"/>
              <a:ext cx="311282" cy="0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9" name="Oval 28"/>
            <p:cNvSpPr>
              <a:spLocks noChangeArrowheads="1"/>
            </p:cNvSpPr>
            <p:nvPr/>
          </p:nvSpPr>
          <p:spPr bwMode="auto">
            <a:xfrm>
              <a:off x="2946053" y="4942693"/>
              <a:ext cx="390393" cy="360363"/>
            </a:xfrm>
            <a:prstGeom prst="ellipse">
              <a:avLst/>
            </a:prstGeom>
            <a:gradFill rotWithShape="1">
              <a:gsLst>
                <a:gs pos="0">
                  <a:srgbClr val="FFCC99">
                    <a:alpha val="57001"/>
                  </a:srgbClr>
                </a:gs>
                <a:gs pos="100000">
                  <a:srgbClr val="FFD2A4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" name="Oval 29"/>
            <p:cNvSpPr>
              <a:spLocks noChangeArrowheads="1"/>
            </p:cNvSpPr>
            <p:nvPr/>
          </p:nvSpPr>
          <p:spPr bwMode="auto">
            <a:xfrm>
              <a:off x="3649447" y="4942693"/>
              <a:ext cx="390392" cy="360363"/>
            </a:xfrm>
            <a:prstGeom prst="ellipse">
              <a:avLst/>
            </a:prstGeom>
            <a:gradFill rotWithShape="1">
              <a:gsLst>
                <a:gs pos="0">
                  <a:srgbClr val="FFCC99">
                    <a:alpha val="57001"/>
                  </a:srgbClr>
                </a:gs>
                <a:gs pos="100000">
                  <a:srgbClr val="FFD2A4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" name="Oval 30"/>
            <p:cNvSpPr>
              <a:spLocks noChangeArrowheads="1"/>
            </p:cNvSpPr>
            <p:nvPr/>
          </p:nvSpPr>
          <p:spPr bwMode="auto">
            <a:xfrm>
              <a:off x="4351122" y="4726793"/>
              <a:ext cx="390392" cy="360363"/>
            </a:xfrm>
            <a:prstGeom prst="ellipse">
              <a:avLst/>
            </a:prstGeom>
            <a:gradFill rotWithShape="1">
              <a:gsLst>
                <a:gs pos="0">
                  <a:srgbClr val="FFCC99">
                    <a:alpha val="57001"/>
                  </a:srgbClr>
                </a:gs>
                <a:gs pos="100000">
                  <a:srgbClr val="FFD2A4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2" name="Oval 31"/>
            <p:cNvSpPr>
              <a:spLocks noChangeArrowheads="1"/>
            </p:cNvSpPr>
            <p:nvPr/>
          </p:nvSpPr>
          <p:spPr bwMode="auto">
            <a:xfrm>
              <a:off x="4351122" y="5230030"/>
              <a:ext cx="390392" cy="360362"/>
            </a:xfrm>
            <a:prstGeom prst="ellipse">
              <a:avLst/>
            </a:prstGeom>
            <a:gradFill rotWithShape="1">
              <a:gsLst>
                <a:gs pos="0">
                  <a:srgbClr val="FFCC99">
                    <a:alpha val="57001"/>
                  </a:srgbClr>
                </a:gs>
                <a:gs pos="100000">
                  <a:srgbClr val="FFD2A4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5052797" y="4726793"/>
              <a:ext cx="390392" cy="360363"/>
            </a:xfrm>
            <a:prstGeom prst="ellipse">
              <a:avLst/>
            </a:prstGeom>
            <a:gradFill rotWithShape="1">
              <a:gsLst>
                <a:gs pos="0">
                  <a:srgbClr val="FFCC99">
                    <a:alpha val="57001"/>
                  </a:srgbClr>
                </a:gs>
                <a:gs pos="100000">
                  <a:srgbClr val="FFD2A4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4" name="Oval 33"/>
            <p:cNvSpPr>
              <a:spLocks noChangeArrowheads="1"/>
            </p:cNvSpPr>
            <p:nvPr/>
          </p:nvSpPr>
          <p:spPr bwMode="auto">
            <a:xfrm>
              <a:off x="5754472" y="4726793"/>
              <a:ext cx="390392" cy="360363"/>
            </a:xfrm>
            <a:prstGeom prst="ellipse">
              <a:avLst/>
            </a:prstGeom>
            <a:gradFill rotWithShape="1">
              <a:gsLst>
                <a:gs pos="0">
                  <a:srgbClr val="FFCC99">
                    <a:alpha val="57001"/>
                  </a:srgbClr>
                </a:gs>
                <a:gs pos="100000">
                  <a:srgbClr val="FFD2A4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5" name="Oval 34"/>
            <p:cNvSpPr>
              <a:spLocks noChangeArrowheads="1"/>
            </p:cNvSpPr>
            <p:nvPr/>
          </p:nvSpPr>
          <p:spPr bwMode="auto">
            <a:xfrm>
              <a:off x="6454428" y="4726793"/>
              <a:ext cx="390393" cy="360363"/>
            </a:xfrm>
            <a:prstGeom prst="ellipse">
              <a:avLst/>
            </a:prstGeom>
            <a:gradFill rotWithShape="1">
              <a:gsLst>
                <a:gs pos="0">
                  <a:srgbClr val="FFCC99">
                    <a:alpha val="57001"/>
                  </a:srgbClr>
                </a:gs>
                <a:gs pos="100000">
                  <a:srgbClr val="FFD2A4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5052797" y="5230030"/>
              <a:ext cx="390392" cy="360362"/>
            </a:xfrm>
            <a:prstGeom prst="ellipse">
              <a:avLst/>
            </a:prstGeom>
            <a:gradFill rotWithShape="1">
              <a:gsLst>
                <a:gs pos="0">
                  <a:srgbClr val="FFCC99">
                    <a:alpha val="57001"/>
                  </a:srgbClr>
                </a:gs>
                <a:gs pos="100000">
                  <a:srgbClr val="FFD2A4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7" name="Oval 36"/>
            <p:cNvSpPr>
              <a:spLocks noChangeArrowheads="1"/>
            </p:cNvSpPr>
            <p:nvPr/>
          </p:nvSpPr>
          <p:spPr bwMode="auto">
            <a:xfrm>
              <a:off x="5754472" y="5230030"/>
              <a:ext cx="390392" cy="360362"/>
            </a:xfrm>
            <a:prstGeom prst="ellipse">
              <a:avLst/>
            </a:prstGeom>
            <a:gradFill rotWithShape="1">
              <a:gsLst>
                <a:gs pos="0">
                  <a:srgbClr val="FFCC99">
                    <a:alpha val="57001"/>
                  </a:srgbClr>
                </a:gs>
                <a:gs pos="100000">
                  <a:srgbClr val="FFD2A4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8" name="Oval 37"/>
            <p:cNvSpPr>
              <a:spLocks noChangeArrowheads="1"/>
            </p:cNvSpPr>
            <p:nvPr/>
          </p:nvSpPr>
          <p:spPr bwMode="auto">
            <a:xfrm>
              <a:off x="6454428" y="5230030"/>
              <a:ext cx="390393" cy="360362"/>
            </a:xfrm>
            <a:prstGeom prst="ellipse">
              <a:avLst/>
            </a:prstGeom>
            <a:gradFill rotWithShape="1">
              <a:gsLst>
                <a:gs pos="0">
                  <a:srgbClr val="FFCC99">
                    <a:alpha val="57001"/>
                  </a:srgbClr>
                </a:gs>
                <a:gs pos="100000">
                  <a:srgbClr val="FFD2A4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>
              <a:off x="2634771" y="5115730"/>
              <a:ext cx="313002" cy="0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>
              <a:off x="3336446" y="5115730"/>
              <a:ext cx="313002" cy="0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 flipV="1">
              <a:off x="4039839" y="4869668"/>
              <a:ext cx="311283" cy="144463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2" name="Line 41"/>
            <p:cNvSpPr>
              <a:spLocks noChangeShapeType="1"/>
            </p:cNvSpPr>
            <p:nvPr/>
          </p:nvSpPr>
          <p:spPr bwMode="auto">
            <a:xfrm>
              <a:off x="4039839" y="5230030"/>
              <a:ext cx="311283" cy="144462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3" name="Line 42"/>
            <p:cNvSpPr>
              <a:spLocks noChangeShapeType="1"/>
            </p:cNvSpPr>
            <p:nvPr/>
          </p:nvSpPr>
          <p:spPr bwMode="auto">
            <a:xfrm>
              <a:off x="4741514" y="4898242"/>
              <a:ext cx="311283" cy="0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4" name="Line 43"/>
            <p:cNvSpPr>
              <a:spLocks noChangeShapeType="1"/>
            </p:cNvSpPr>
            <p:nvPr/>
          </p:nvSpPr>
          <p:spPr bwMode="auto">
            <a:xfrm>
              <a:off x="5443189" y="4898242"/>
              <a:ext cx="311283" cy="0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>
              <a:off x="6146585" y="4898242"/>
              <a:ext cx="311282" cy="0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>
              <a:off x="4741514" y="5403067"/>
              <a:ext cx="311283" cy="0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7" name="Line 46"/>
            <p:cNvSpPr>
              <a:spLocks noChangeShapeType="1"/>
            </p:cNvSpPr>
            <p:nvPr/>
          </p:nvSpPr>
          <p:spPr bwMode="auto">
            <a:xfrm>
              <a:off x="5443189" y="5403067"/>
              <a:ext cx="311283" cy="0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8" name="Line 47"/>
            <p:cNvSpPr>
              <a:spLocks noChangeShapeType="1"/>
            </p:cNvSpPr>
            <p:nvPr/>
          </p:nvSpPr>
          <p:spPr bwMode="auto">
            <a:xfrm>
              <a:off x="6146585" y="5403067"/>
              <a:ext cx="311282" cy="0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9" name="Line 48"/>
            <p:cNvSpPr>
              <a:spLocks noChangeShapeType="1"/>
            </p:cNvSpPr>
            <p:nvPr/>
          </p:nvSpPr>
          <p:spPr bwMode="auto">
            <a:xfrm flipV="1">
              <a:off x="6846540" y="4510893"/>
              <a:ext cx="626004" cy="358775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" name="Line 49"/>
            <p:cNvSpPr>
              <a:spLocks noChangeShapeType="1"/>
            </p:cNvSpPr>
            <p:nvPr/>
          </p:nvSpPr>
          <p:spPr bwMode="auto">
            <a:xfrm>
              <a:off x="6846540" y="5374492"/>
              <a:ext cx="546894" cy="14288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" name="AutoShape 50"/>
            <p:cNvSpPr>
              <a:spLocks noChangeArrowheads="1"/>
            </p:cNvSpPr>
            <p:nvPr/>
          </p:nvSpPr>
          <p:spPr bwMode="auto">
            <a:xfrm>
              <a:off x="918418" y="3861605"/>
              <a:ext cx="1250288" cy="360362"/>
            </a:xfrm>
            <a:prstGeom prst="homePlate">
              <a:avLst>
                <a:gd name="adj" fmla="val 80066"/>
              </a:avLst>
            </a:prstGeom>
            <a:solidFill>
              <a:srgbClr val="A6DFDE"/>
            </a:solidFill>
            <a:ln w="9525">
              <a:solidFill>
                <a:srgbClr val="49BDBD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 sz="1200" b="1">
                  <a:solidFill>
                    <a:srgbClr val="000066"/>
                  </a:solidFill>
                  <a:latin typeface="Verdana" pitchFamily="34" charset="0"/>
                </a:rPr>
                <a:t>Início</a:t>
              </a:r>
            </a:p>
          </p:txBody>
        </p:sp>
        <p:sp>
          <p:nvSpPr>
            <p:cNvPr id="52" name="AutoShape 51"/>
            <p:cNvSpPr>
              <a:spLocks noChangeArrowheads="1"/>
            </p:cNvSpPr>
            <p:nvPr/>
          </p:nvSpPr>
          <p:spPr bwMode="auto">
            <a:xfrm>
              <a:off x="918418" y="4941105"/>
              <a:ext cx="1250288" cy="360362"/>
            </a:xfrm>
            <a:prstGeom prst="homePlate">
              <a:avLst>
                <a:gd name="adj" fmla="val 80066"/>
              </a:avLst>
            </a:prstGeom>
            <a:solidFill>
              <a:srgbClr val="A6DFDE"/>
            </a:solidFill>
            <a:ln w="9525">
              <a:solidFill>
                <a:srgbClr val="49BDBD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 sz="1200" b="1">
                  <a:solidFill>
                    <a:srgbClr val="000066"/>
                  </a:solidFill>
                  <a:latin typeface="Verdana" pitchFamily="34" charset="0"/>
                </a:rPr>
                <a:t>Início</a:t>
              </a:r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684527" y="3069442"/>
              <a:ext cx="7487973" cy="2736850"/>
            </a:xfrm>
            <a:prstGeom prst="rect">
              <a:avLst/>
            </a:prstGeom>
            <a:noFill/>
            <a:ln w="9525">
              <a:solidFill>
                <a:srgbClr val="FFFF99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4" name="Oval 53"/>
            <p:cNvSpPr>
              <a:spLocks noChangeArrowheads="1"/>
            </p:cNvSpPr>
            <p:nvPr/>
          </p:nvSpPr>
          <p:spPr bwMode="auto">
            <a:xfrm>
              <a:off x="2244378" y="3863193"/>
              <a:ext cx="390393" cy="360363"/>
            </a:xfrm>
            <a:prstGeom prst="ellipse">
              <a:avLst/>
            </a:prstGeom>
            <a:gradFill rotWithShape="1">
              <a:gsLst>
                <a:gs pos="0">
                  <a:srgbClr val="FFCC99">
                    <a:alpha val="57001"/>
                  </a:srgbClr>
                </a:gs>
                <a:gs pos="100000">
                  <a:srgbClr val="FFD2A4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5" name="Oval 54"/>
            <p:cNvSpPr>
              <a:spLocks noChangeArrowheads="1"/>
            </p:cNvSpPr>
            <p:nvPr/>
          </p:nvSpPr>
          <p:spPr bwMode="auto">
            <a:xfrm>
              <a:off x="2244378" y="4942693"/>
              <a:ext cx="390393" cy="360363"/>
            </a:xfrm>
            <a:prstGeom prst="ellipse">
              <a:avLst/>
            </a:prstGeom>
            <a:gradFill rotWithShape="1">
              <a:gsLst>
                <a:gs pos="0">
                  <a:srgbClr val="FFCC99">
                    <a:alpha val="57001"/>
                  </a:srgbClr>
                </a:gs>
                <a:gs pos="100000">
                  <a:srgbClr val="FFD2A4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6" name="Line 55"/>
            <p:cNvSpPr>
              <a:spLocks noChangeShapeType="1"/>
            </p:cNvSpPr>
            <p:nvPr/>
          </p:nvSpPr>
          <p:spPr bwMode="auto">
            <a:xfrm>
              <a:off x="6846540" y="3804456"/>
              <a:ext cx="546894" cy="14287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7" name="Line 56"/>
            <p:cNvSpPr>
              <a:spLocks noChangeShapeType="1"/>
            </p:cNvSpPr>
            <p:nvPr/>
          </p:nvSpPr>
          <p:spPr bwMode="auto">
            <a:xfrm>
              <a:off x="6846540" y="4321981"/>
              <a:ext cx="546894" cy="14287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2244377" y="6022192"/>
              <a:ext cx="4602163" cy="503238"/>
            </a:xfrm>
            <a:prstGeom prst="rect">
              <a:avLst/>
            </a:prstGeom>
            <a:solidFill>
              <a:srgbClr val="FFFF99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pt-BR" sz="2800" b="1" i="1" dirty="0" smtClean="0">
                  <a:solidFill>
                    <a:srgbClr val="000066"/>
                  </a:solidFill>
                  <a:latin typeface="Verdana" pitchFamily="34" charset="0"/>
                </a:rPr>
                <a:t>TEMPOS ATIVIDADES</a:t>
              </a:r>
              <a:endParaRPr lang="pt-BR" sz="2800" b="1" i="1" dirty="0">
                <a:solidFill>
                  <a:srgbClr val="000066"/>
                </a:solidFill>
                <a:latin typeface="Verdana" pitchFamily="34" charset="0"/>
              </a:endParaRPr>
            </a:p>
          </p:txBody>
        </p:sp>
        <p:sp>
          <p:nvSpPr>
            <p:cNvPr id="59" name="Rectangle 57"/>
            <p:cNvSpPr>
              <a:spLocks noChangeArrowheads="1"/>
            </p:cNvSpPr>
            <p:nvPr/>
          </p:nvSpPr>
          <p:spPr bwMode="auto">
            <a:xfrm>
              <a:off x="2267680" y="2204830"/>
              <a:ext cx="4602163" cy="503238"/>
            </a:xfrm>
            <a:prstGeom prst="rect">
              <a:avLst/>
            </a:prstGeom>
            <a:solidFill>
              <a:srgbClr val="FFFF99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pt-BR" sz="2800" b="1" i="1" dirty="0" smtClean="0">
                  <a:solidFill>
                    <a:srgbClr val="000066"/>
                  </a:solidFill>
                  <a:latin typeface="Verdana" pitchFamily="34" charset="0"/>
                </a:rPr>
                <a:t>MATERIAIS</a:t>
              </a:r>
              <a:endParaRPr lang="pt-BR" sz="2800" b="1" i="1" dirty="0">
                <a:solidFill>
                  <a:srgbClr val="000066"/>
                </a:solidFill>
                <a:latin typeface="Verdana" pitchFamily="34" charset="0"/>
              </a:endParaRPr>
            </a:p>
          </p:txBody>
        </p:sp>
      </p:grpSp>
    </p:spTree>
  </p:cSld>
  <p:clrMapOvr>
    <a:masterClrMapping/>
  </p:clrMapOvr>
  <p:transition spd="med" advTm="8000"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Alocação (classificação) dos custos</a:t>
            </a:r>
            <a:endParaRPr lang="pt-BR" i="1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857250" lvl="1" indent="-457200" algn="l" eaLnBrk="1" hangingPunct="1">
              <a:spcAft>
                <a:spcPts val="600"/>
              </a:spcAft>
              <a:buFont typeface="+mj-lt"/>
              <a:buAutoNum type="arabicPeriod" startAt="2"/>
            </a:pPr>
            <a:r>
              <a:rPr lang="pt-BR" sz="2200" b="0" i="1" dirty="0" err="1" smtClean="0">
                <a:solidFill>
                  <a:srgbClr val="92D050"/>
                </a:solidFill>
              </a:rPr>
              <a:t>Activity</a:t>
            </a:r>
            <a:r>
              <a:rPr lang="pt-BR" sz="2200" b="0" i="1" dirty="0" smtClean="0">
                <a:solidFill>
                  <a:srgbClr val="92D050"/>
                </a:solidFill>
              </a:rPr>
              <a:t> </a:t>
            </a:r>
            <a:r>
              <a:rPr lang="pt-BR" sz="2200" b="0" i="1" dirty="0" err="1" smtClean="0">
                <a:solidFill>
                  <a:srgbClr val="92D050"/>
                </a:solidFill>
              </a:rPr>
              <a:t>Based</a:t>
            </a:r>
            <a:r>
              <a:rPr lang="pt-BR" sz="2200" b="0" i="1" dirty="0" smtClean="0">
                <a:solidFill>
                  <a:srgbClr val="92D050"/>
                </a:solidFill>
              </a:rPr>
              <a:t>  </a:t>
            </a:r>
            <a:r>
              <a:rPr lang="pt-BR" sz="2200" b="0" i="1" dirty="0" err="1" smtClean="0">
                <a:solidFill>
                  <a:srgbClr val="92D050"/>
                </a:solidFill>
              </a:rPr>
              <a:t>Budgeting</a:t>
            </a:r>
            <a:r>
              <a:rPr lang="pt-BR" sz="2200" b="0" i="1" dirty="0" smtClean="0">
                <a:solidFill>
                  <a:srgbClr val="92D050"/>
                </a:solidFill>
              </a:rPr>
              <a:t> </a:t>
            </a:r>
            <a:r>
              <a:rPr lang="pt-BR" sz="2200" b="0" dirty="0" smtClean="0">
                <a:solidFill>
                  <a:srgbClr val="92D050"/>
                </a:solidFill>
              </a:rPr>
              <a:t>(ABB) – organizações que usam o método ABC também podem usar o Orçamento Baseado em Atividades. O ABB inicia com o </a:t>
            </a:r>
            <a:r>
              <a:rPr lang="pt-BR" sz="2200" b="0" i="1" dirty="0" err="1" smtClean="0">
                <a:solidFill>
                  <a:srgbClr val="92D050"/>
                </a:solidFill>
              </a:rPr>
              <a:t>forecast</a:t>
            </a:r>
            <a:r>
              <a:rPr lang="pt-BR" sz="2200" b="0" dirty="0" smtClean="0">
                <a:solidFill>
                  <a:srgbClr val="92D050"/>
                </a:solidFill>
              </a:rPr>
              <a:t> de venda dos produtos/serviços ao qual são aplicados os custos registrados historicamente pelo ABC. A maior vantagem desta modelagem é que os custos podem ser precisamente associados aos serviços e as melhorias são mais facilmente obtidas; a principal desvantagem é que este modelo é de implantação complexa e cara.</a:t>
            </a:r>
          </a:p>
        </p:txBody>
      </p:sp>
    </p:spTree>
  </p:cSld>
  <p:clrMapOvr>
    <a:masterClrMapping/>
  </p:clrMapOvr>
  <p:transition spd="med" advTm="18000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Por quê fazer o orçamento?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Aft>
                <a:spcPts val="1800"/>
              </a:spcAft>
              <a:buNone/>
            </a:pPr>
            <a:r>
              <a:rPr lang="pt-BR" b="0" dirty="0" smtClean="0"/>
              <a:t>Temos pelo menos três motivos importantes para elaborar o orçamento empresarial:</a:t>
            </a:r>
          </a:p>
          <a:p>
            <a:pPr lvl="1" eaLnBrk="1" hangingPunct="1">
              <a:spcAft>
                <a:spcPts val="600"/>
              </a:spcAft>
            </a:pPr>
            <a:r>
              <a:rPr lang="pt-BR" sz="2800" b="0" dirty="0" smtClean="0">
                <a:solidFill>
                  <a:srgbClr val="FFC000"/>
                </a:solidFill>
              </a:rPr>
              <a:t>Confirmar a viabilidade dos negócios,</a:t>
            </a:r>
          </a:p>
          <a:p>
            <a:pPr lvl="1" eaLnBrk="1" hangingPunct="1">
              <a:spcAft>
                <a:spcPts val="600"/>
              </a:spcAft>
            </a:pPr>
            <a:r>
              <a:rPr lang="pt-BR" sz="2800" b="0" dirty="0" smtClean="0">
                <a:solidFill>
                  <a:srgbClr val="FFC000"/>
                </a:solidFill>
              </a:rPr>
              <a:t>Planejar investimentos, e</a:t>
            </a:r>
          </a:p>
          <a:p>
            <a:pPr lvl="1" eaLnBrk="1" hangingPunct="1">
              <a:spcAft>
                <a:spcPts val="600"/>
              </a:spcAft>
            </a:pPr>
            <a:r>
              <a:rPr lang="pt-BR" sz="2800" b="0" dirty="0" smtClean="0">
                <a:solidFill>
                  <a:srgbClr val="FFC000"/>
                </a:solidFill>
              </a:rPr>
              <a:t>Controlar os resultados da operação</a:t>
            </a:r>
          </a:p>
        </p:txBody>
      </p:sp>
    </p:spTree>
  </p:cSld>
  <p:clrMapOvr>
    <a:masterClrMapping/>
  </p:clrMapOvr>
  <p:transition spd="med" advTm="8000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Alocação (classificação) dos custos</a:t>
            </a:r>
            <a:endParaRPr lang="pt-BR" i="1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800" b="0" dirty="0" smtClean="0"/>
              <a:t>Esquema geral do método ABB:</a:t>
            </a:r>
          </a:p>
        </p:txBody>
      </p:sp>
      <p:sp>
        <p:nvSpPr>
          <p:cNvPr id="68" name="Retângulo 67"/>
          <p:cNvSpPr/>
          <p:nvPr/>
        </p:nvSpPr>
        <p:spPr>
          <a:xfrm>
            <a:off x="2051650" y="2852920"/>
            <a:ext cx="1584220" cy="79211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itchFamily="34" charset="0"/>
                <a:cs typeface="Calibri" pitchFamily="34" charset="0"/>
              </a:rPr>
              <a:t>ABC inicia com custo dos recursos</a:t>
            </a:r>
            <a:endParaRPr lang="pt-BR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9" name="Retângulo 68"/>
          <p:cNvSpPr/>
          <p:nvPr/>
        </p:nvSpPr>
        <p:spPr>
          <a:xfrm>
            <a:off x="2051650" y="4077090"/>
            <a:ext cx="1584220" cy="79211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itchFamily="34" charset="0"/>
                <a:cs typeface="Calibri" pitchFamily="34" charset="0"/>
              </a:rPr>
              <a:t>ABC  calcula custo das atividades</a:t>
            </a:r>
            <a:endParaRPr lang="pt-BR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0" name="Retângulo 69"/>
          <p:cNvSpPr/>
          <p:nvPr/>
        </p:nvSpPr>
        <p:spPr>
          <a:xfrm>
            <a:off x="2051650" y="5373270"/>
            <a:ext cx="1584220" cy="79211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itchFamily="34" charset="0"/>
                <a:cs typeface="Calibri" pitchFamily="34" charset="0"/>
              </a:rPr>
              <a:t>ABC  calcula custo dos serviços</a:t>
            </a:r>
            <a:endParaRPr lang="pt-BR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" name="Retângulo 70"/>
          <p:cNvSpPr/>
          <p:nvPr/>
        </p:nvSpPr>
        <p:spPr>
          <a:xfrm>
            <a:off x="5220090" y="5373270"/>
            <a:ext cx="1584220" cy="79211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itchFamily="34" charset="0"/>
                <a:cs typeface="Calibri" pitchFamily="34" charset="0"/>
              </a:rPr>
              <a:t>ABB inicia com mix previsto dos serviços</a:t>
            </a:r>
            <a:endParaRPr lang="pt-BR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2" name="Retângulo 71"/>
          <p:cNvSpPr/>
          <p:nvPr/>
        </p:nvSpPr>
        <p:spPr>
          <a:xfrm>
            <a:off x="5220090" y="4077090"/>
            <a:ext cx="1584220" cy="79211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itchFamily="34" charset="0"/>
                <a:cs typeface="Calibri" pitchFamily="34" charset="0"/>
              </a:rPr>
              <a:t>ABB calcula custo dos serviços</a:t>
            </a:r>
            <a:endParaRPr lang="pt-BR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3" name="Retângulo 72"/>
          <p:cNvSpPr/>
          <p:nvPr/>
        </p:nvSpPr>
        <p:spPr>
          <a:xfrm>
            <a:off x="5220090" y="2852920"/>
            <a:ext cx="1584220" cy="79211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Calibri" pitchFamily="34" charset="0"/>
                <a:cs typeface="Calibri" pitchFamily="34" charset="0"/>
              </a:rPr>
              <a:t>ABC determina orçamento do custo dos recursos</a:t>
            </a:r>
            <a:endParaRPr lang="pt-BR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5" name="CaixaDeTexto 74"/>
          <p:cNvSpPr txBox="1"/>
          <p:nvPr/>
        </p:nvSpPr>
        <p:spPr>
          <a:xfrm>
            <a:off x="3934148" y="2204830"/>
            <a:ext cx="997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6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Custo dos</a:t>
            </a:r>
          </a:p>
          <a:p>
            <a:pPr algn="ctr"/>
            <a:r>
              <a:rPr lang="pt-BR" sz="16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recursos</a:t>
            </a:r>
            <a:endParaRPr lang="pt-BR" sz="1600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6" name="CaixaDeTexto 75"/>
          <p:cNvSpPr txBox="1"/>
          <p:nvPr/>
        </p:nvSpPr>
        <p:spPr>
          <a:xfrm>
            <a:off x="3907496" y="3564325"/>
            <a:ext cx="1030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6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Custo das</a:t>
            </a:r>
          </a:p>
          <a:p>
            <a:pPr algn="ctr"/>
            <a:r>
              <a:rPr lang="pt-BR" sz="16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atividades</a:t>
            </a:r>
            <a:endParaRPr lang="pt-BR" sz="1600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" name="CaixaDeTexto 76"/>
          <p:cNvSpPr txBox="1"/>
          <p:nvPr/>
        </p:nvSpPr>
        <p:spPr>
          <a:xfrm>
            <a:off x="3923910" y="4869200"/>
            <a:ext cx="997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6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Custo dos</a:t>
            </a:r>
          </a:p>
          <a:p>
            <a:pPr algn="ctr"/>
            <a:r>
              <a:rPr lang="pt-BR" sz="16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serviços</a:t>
            </a:r>
            <a:endParaRPr lang="pt-BR" sz="1600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79" name="Forma 78"/>
          <p:cNvCxnSpPr>
            <a:stCxn id="73" idx="0"/>
            <a:endCxn id="75" idx="3"/>
          </p:cNvCxnSpPr>
          <p:nvPr/>
        </p:nvCxnSpPr>
        <p:spPr>
          <a:xfrm rot="16200000" flipV="1">
            <a:off x="5294274" y="2134994"/>
            <a:ext cx="355702" cy="10801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Forma 80"/>
          <p:cNvCxnSpPr>
            <a:stCxn id="75" idx="1"/>
            <a:endCxn id="68" idx="0"/>
          </p:cNvCxnSpPr>
          <p:nvPr/>
        </p:nvCxnSpPr>
        <p:spPr>
          <a:xfrm rot="10800000" flipV="1">
            <a:off x="2843760" y="2497218"/>
            <a:ext cx="1090388" cy="35570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de seta reta 82"/>
          <p:cNvCxnSpPr>
            <a:stCxn id="68" idx="2"/>
            <a:endCxn id="69" idx="0"/>
          </p:cNvCxnSpPr>
          <p:nvPr/>
        </p:nvCxnSpPr>
        <p:spPr>
          <a:xfrm>
            <a:off x="2843760" y="3645030"/>
            <a:ext cx="0" cy="432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de seta reta 84"/>
          <p:cNvCxnSpPr>
            <a:stCxn id="69" idx="2"/>
            <a:endCxn id="70" idx="0"/>
          </p:cNvCxnSpPr>
          <p:nvPr/>
        </p:nvCxnSpPr>
        <p:spPr>
          <a:xfrm>
            <a:off x="2843760" y="4869200"/>
            <a:ext cx="0" cy="5040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de seta reta 86"/>
          <p:cNvCxnSpPr>
            <a:stCxn id="71" idx="0"/>
            <a:endCxn id="72" idx="2"/>
          </p:cNvCxnSpPr>
          <p:nvPr/>
        </p:nvCxnSpPr>
        <p:spPr>
          <a:xfrm flipV="1">
            <a:off x="6012200" y="4869200"/>
            <a:ext cx="0" cy="5040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de seta reta 88"/>
          <p:cNvCxnSpPr>
            <a:stCxn id="72" idx="0"/>
          </p:cNvCxnSpPr>
          <p:nvPr/>
        </p:nvCxnSpPr>
        <p:spPr>
          <a:xfrm flipV="1">
            <a:off x="6012200" y="3645030"/>
            <a:ext cx="0" cy="432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Forma 90"/>
          <p:cNvCxnSpPr>
            <a:stCxn id="72" idx="1"/>
            <a:endCxn id="76" idx="2"/>
          </p:cNvCxnSpPr>
          <p:nvPr/>
        </p:nvCxnSpPr>
        <p:spPr>
          <a:xfrm rot="10800000">
            <a:off x="4422862" y="4149101"/>
            <a:ext cx="797228" cy="32404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Forma 92"/>
          <p:cNvCxnSpPr>
            <a:stCxn id="76" idx="2"/>
            <a:endCxn id="69" idx="3"/>
          </p:cNvCxnSpPr>
          <p:nvPr/>
        </p:nvCxnSpPr>
        <p:spPr>
          <a:xfrm rot="5400000">
            <a:off x="3867344" y="3917626"/>
            <a:ext cx="324045" cy="78699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Forma 94"/>
          <p:cNvCxnSpPr>
            <a:stCxn id="77" idx="2"/>
            <a:endCxn id="71" idx="1"/>
          </p:cNvCxnSpPr>
          <p:nvPr/>
        </p:nvCxnSpPr>
        <p:spPr>
          <a:xfrm rot="16200000" flipH="1">
            <a:off x="4663800" y="5213035"/>
            <a:ext cx="315350" cy="79722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Forma 96"/>
          <p:cNvCxnSpPr>
            <a:stCxn id="77" idx="2"/>
            <a:endCxn id="70" idx="3"/>
          </p:cNvCxnSpPr>
          <p:nvPr/>
        </p:nvCxnSpPr>
        <p:spPr>
          <a:xfrm rot="5400000">
            <a:off x="3871691" y="5218155"/>
            <a:ext cx="315350" cy="78699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CaixaDeTexto 97"/>
          <p:cNvSpPr txBox="1"/>
          <p:nvPr/>
        </p:nvSpPr>
        <p:spPr>
          <a:xfrm>
            <a:off x="6023404" y="6381410"/>
            <a:ext cx="258115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 smtClean="0">
                <a:solidFill>
                  <a:schemeClr val="bg1"/>
                </a:solidFill>
              </a:rPr>
              <a:t>Fonte: Kaplan e </a:t>
            </a:r>
            <a:r>
              <a:rPr lang="pt-BR" sz="1050" dirty="0" err="1" smtClean="0">
                <a:solidFill>
                  <a:schemeClr val="bg1"/>
                </a:solidFill>
              </a:rPr>
              <a:t>Coopers</a:t>
            </a:r>
            <a:r>
              <a:rPr lang="pt-BR" sz="1050" dirty="0" smtClean="0">
                <a:solidFill>
                  <a:schemeClr val="bg1"/>
                </a:solidFill>
              </a:rPr>
              <a:t> – </a:t>
            </a:r>
            <a:r>
              <a:rPr lang="pt-BR" sz="1050" i="1" dirty="0" err="1" smtClean="0">
                <a:solidFill>
                  <a:schemeClr val="bg1"/>
                </a:solidFill>
              </a:rPr>
              <a:t>Cost</a:t>
            </a:r>
            <a:r>
              <a:rPr lang="pt-BR" sz="1050" i="1" dirty="0" smtClean="0">
                <a:solidFill>
                  <a:schemeClr val="bg1"/>
                </a:solidFill>
              </a:rPr>
              <a:t> &amp; </a:t>
            </a:r>
            <a:r>
              <a:rPr lang="pt-BR" sz="1050" i="1" dirty="0" err="1" smtClean="0">
                <a:solidFill>
                  <a:schemeClr val="bg1"/>
                </a:solidFill>
              </a:rPr>
              <a:t>Efect</a:t>
            </a:r>
            <a:endParaRPr lang="pt-BR" sz="105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 advTm="20000"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Alocação (classificação) dos custos</a:t>
            </a:r>
            <a:endParaRPr lang="pt-BR" i="1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857250" lvl="1" indent="-457200" algn="l" eaLnBrk="1" hangingPunct="1">
              <a:spcAft>
                <a:spcPts val="600"/>
              </a:spcAft>
              <a:buFont typeface="+mj-lt"/>
              <a:buAutoNum type="arabicPeriod" startAt="3"/>
            </a:pPr>
            <a:r>
              <a:rPr lang="pt-BR" sz="2200" b="0" i="1" dirty="0" err="1" smtClean="0">
                <a:solidFill>
                  <a:srgbClr val="FF6600"/>
                </a:solidFill>
              </a:rPr>
              <a:t>Reichskuratorium</a:t>
            </a:r>
            <a:r>
              <a:rPr lang="pt-BR" sz="2200" b="0" i="1" dirty="0" smtClean="0">
                <a:solidFill>
                  <a:srgbClr val="FF6600"/>
                </a:solidFill>
              </a:rPr>
              <a:t> </a:t>
            </a:r>
            <a:r>
              <a:rPr lang="pt-BR" sz="2200" b="0" i="1" dirty="0" err="1" smtClean="0">
                <a:solidFill>
                  <a:srgbClr val="FF6600"/>
                </a:solidFill>
              </a:rPr>
              <a:t>Fur</a:t>
            </a:r>
            <a:r>
              <a:rPr lang="pt-BR" sz="2200" b="0" i="1" dirty="0" smtClean="0">
                <a:solidFill>
                  <a:srgbClr val="FF6600"/>
                </a:solidFill>
              </a:rPr>
              <a:t> </a:t>
            </a:r>
            <a:r>
              <a:rPr lang="pt-BR" sz="2200" b="0" i="1" dirty="0" err="1" smtClean="0">
                <a:solidFill>
                  <a:srgbClr val="FF6600"/>
                </a:solidFill>
              </a:rPr>
              <a:t>Wirtschaftlichtkeit</a:t>
            </a:r>
            <a:r>
              <a:rPr lang="pt-BR" sz="2200" b="0" i="1" dirty="0" smtClean="0">
                <a:solidFill>
                  <a:srgbClr val="FF6600"/>
                </a:solidFill>
              </a:rPr>
              <a:t> </a:t>
            </a:r>
            <a:r>
              <a:rPr lang="pt-BR" sz="2200" b="0" dirty="0" smtClean="0">
                <a:solidFill>
                  <a:srgbClr val="FF6600"/>
                </a:solidFill>
              </a:rPr>
              <a:t>(RKW) – este método faz a transferência dos custos de um Centro de Responsabilidades para outro a partir da medição do volume que o centro </a:t>
            </a:r>
            <a:r>
              <a:rPr lang="pt-BR" sz="2200" b="0" u="sng" dirty="0" smtClean="0">
                <a:solidFill>
                  <a:srgbClr val="FF6600"/>
                </a:solidFill>
              </a:rPr>
              <a:t>receptor</a:t>
            </a:r>
            <a:r>
              <a:rPr lang="pt-BR" sz="2200" b="0" dirty="0" smtClean="0">
                <a:solidFill>
                  <a:srgbClr val="FF6600"/>
                </a:solidFill>
              </a:rPr>
              <a:t> usa dos serviços prestados pelo centro </a:t>
            </a:r>
            <a:r>
              <a:rPr lang="pt-BR" sz="2200" b="0" u="sng" dirty="0" smtClean="0">
                <a:solidFill>
                  <a:srgbClr val="FF6600"/>
                </a:solidFill>
              </a:rPr>
              <a:t>emissor</a:t>
            </a:r>
            <a:r>
              <a:rPr lang="pt-BR" sz="2200" b="0" dirty="0" smtClean="0">
                <a:solidFill>
                  <a:srgbClr val="FF6600"/>
                </a:solidFill>
              </a:rPr>
              <a:t> (centro que é o responsável imediato pelos custos em questão). No final do processo os custos são integralmente absorvidos pelos </a:t>
            </a:r>
            <a:r>
              <a:rPr lang="pt-BR" sz="2200" b="0" u="sng" dirty="0" smtClean="0">
                <a:solidFill>
                  <a:srgbClr val="FF6600"/>
                </a:solidFill>
              </a:rPr>
              <a:t>Centros de Resultados</a:t>
            </a:r>
            <a:r>
              <a:rPr lang="pt-BR" sz="2200" b="0" dirty="0" smtClean="0">
                <a:solidFill>
                  <a:srgbClr val="FF6600"/>
                </a:solidFill>
              </a:rPr>
              <a:t>. É este o método mais indicado para escritórios de advocacia. A grande vantagem deste modelo é a facilidade de uso e precisão dos resultados para serviços.</a:t>
            </a:r>
          </a:p>
          <a:p>
            <a:pPr marL="622300" lvl="1" indent="-222250" algn="l" eaLnBrk="1" hangingPunct="1">
              <a:spcAft>
                <a:spcPts val="600"/>
              </a:spcAft>
              <a:buFont typeface="Arial" pitchFamily="34" charset="0"/>
              <a:buChar char="•"/>
            </a:pPr>
            <a:endParaRPr lang="pt-BR" sz="2000" b="0" dirty="0" smtClean="0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 spd="med" advTm="20000"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Alocação (classificação) dos custos</a:t>
            </a:r>
            <a:endParaRPr lang="pt-BR" i="1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800" b="0" dirty="0" smtClean="0"/>
              <a:t>Esquema geral do método RKW:</a:t>
            </a:r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000" b="0" dirty="0" smtClean="0">
              <a:solidFill>
                <a:srgbClr val="FFC000"/>
              </a:solidFill>
            </a:endParaRPr>
          </a:p>
        </p:txBody>
      </p:sp>
      <p:grpSp>
        <p:nvGrpSpPr>
          <p:cNvPr id="35" name="Grupo 34"/>
          <p:cNvGrpSpPr/>
          <p:nvPr/>
        </p:nvGrpSpPr>
        <p:grpSpPr>
          <a:xfrm>
            <a:off x="1476505" y="2276840"/>
            <a:ext cx="6119915" cy="3528100"/>
            <a:chOff x="683460" y="2708900"/>
            <a:chExt cx="6119915" cy="3528100"/>
          </a:xfrm>
        </p:grpSpPr>
        <p:sp>
          <p:nvSpPr>
            <p:cNvPr id="5" name="AutoShape 26"/>
            <p:cNvSpPr>
              <a:spLocks noChangeArrowheads="1"/>
            </p:cNvSpPr>
            <p:nvPr/>
          </p:nvSpPr>
          <p:spPr bwMode="auto">
            <a:xfrm>
              <a:off x="3305221" y="5584395"/>
              <a:ext cx="941640" cy="652605"/>
            </a:xfrm>
            <a:prstGeom prst="octagon">
              <a:avLst>
                <a:gd name="adj" fmla="val 29287"/>
              </a:avLst>
            </a:prstGeom>
            <a:gradFill rotWithShape="1">
              <a:gsLst>
                <a:gs pos="0">
                  <a:srgbClr val="FFCC99">
                    <a:alpha val="64999"/>
                  </a:srgbClr>
                </a:gs>
                <a:gs pos="100000">
                  <a:srgbClr val="FFCC99">
                    <a:gamma/>
                    <a:shade val="46275"/>
                    <a:invGamma/>
                    <a:alpha val="64999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200" b="1" i="1">
                  <a:solidFill>
                    <a:srgbClr val="FFFF66"/>
                  </a:solidFill>
                  <a:latin typeface="Calibri" pitchFamily="34" charset="0"/>
                  <a:cs typeface="Calibri" pitchFamily="34" charset="0"/>
                </a:rPr>
                <a:t>Overhead</a:t>
              </a:r>
            </a:p>
          </p:txBody>
        </p:sp>
        <p:sp>
          <p:nvSpPr>
            <p:cNvPr id="6" name="Arc 30"/>
            <p:cNvSpPr>
              <a:spLocks/>
            </p:cNvSpPr>
            <p:nvPr/>
          </p:nvSpPr>
          <p:spPr bwMode="auto">
            <a:xfrm rot="5400000">
              <a:off x="4826930" y="3243402"/>
              <a:ext cx="522949" cy="1413201"/>
            </a:xfrm>
            <a:custGeom>
              <a:avLst/>
              <a:gdLst>
                <a:gd name="G0" fmla="+- 102 0 0"/>
                <a:gd name="G1" fmla="+- 0 0 0"/>
                <a:gd name="G2" fmla="+- 21600 0 0"/>
                <a:gd name="T0" fmla="*/ 21589 w 21589"/>
                <a:gd name="T1" fmla="*/ 2210 h 21600"/>
                <a:gd name="T2" fmla="*/ 0 w 21589"/>
                <a:gd name="T3" fmla="*/ 21600 h 21600"/>
                <a:gd name="T4" fmla="*/ 102 w 2158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89" h="21600" fill="none" extrusionOk="0">
                  <a:moveTo>
                    <a:pt x="21588" y="2209"/>
                  </a:moveTo>
                  <a:cubicBezTo>
                    <a:pt x="20455" y="13225"/>
                    <a:pt x="11175" y="21599"/>
                    <a:pt x="102" y="21600"/>
                  </a:cubicBezTo>
                  <a:cubicBezTo>
                    <a:pt x="68" y="21600"/>
                    <a:pt x="34" y="21599"/>
                    <a:pt x="0" y="21599"/>
                  </a:cubicBezTo>
                </a:path>
                <a:path w="21589" h="21600" stroke="0" extrusionOk="0">
                  <a:moveTo>
                    <a:pt x="21588" y="2209"/>
                  </a:moveTo>
                  <a:cubicBezTo>
                    <a:pt x="20455" y="13225"/>
                    <a:pt x="11175" y="21599"/>
                    <a:pt x="102" y="21600"/>
                  </a:cubicBezTo>
                  <a:cubicBezTo>
                    <a:pt x="68" y="21600"/>
                    <a:pt x="34" y="21599"/>
                    <a:pt x="0" y="21599"/>
                  </a:cubicBezTo>
                  <a:lnTo>
                    <a:pt x="102" y="0"/>
                  </a:lnTo>
                  <a:close/>
                </a:path>
              </a:pathLst>
            </a:custGeom>
            <a:noFill/>
            <a:ln w="76200" cap="rnd">
              <a:solidFill>
                <a:srgbClr val="FFFF99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r>
                <a:rPr lang="pt-BR" dirty="0" smtClean="0">
                  <a:latin typeface="Calibri" pitchFamily="34" charset="0"/>
                  <a:cs typeface="Calibri" pitchFamily="34" charset="0"/>
                </a:rPr>
                <a:t>v</a:t>
              </a:r>
              <a:endParaRPr lang="pt-BR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" name="Arc 31"/>
            <p:cNvSpPr>
              <a:spLocks/>
            </p:cNvSpPr>
            <p:nvPr/>
          </p:nvSpPr>
          <p:spPr bwMode="auto">
            <a:xfrm rot="16200000" flipH="1">
              <a:off x="2136955" y="3243402"/>
              <a:ext cx="522949" cy="1413201"/>
            </a:xfrm>
            <a:custGeom>
              <a:avLst/>
              <a:gdLst>
                <a:gd name="G0" fmla="+- 102 0 0"/>
                <a:gd name="G1" fmla="+- 0 0 0"/>
                <a:gd name="G2" fmla="+- 21600 0 0"/>
                <a:gd name="T0" fmla="*/ 21589 w 21589"/>
                <a:gd name="T1" fmla="*/ 2210 h 21600"/>
                <a:gd name="T2" fmla="*/ 0 w 21589"/>
                <a:gd name="T3" fmla="*/ 21600 h 21600"/>
                <a:gd name="T4" fmla="*/ 102 w 2158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89" h="21600" fill="none" extrusionOk="0">
                  <a:moveTo>
                    <a:pt x="21588" y="2209"/>
                  </a:moveTo>
                  <a:cubicBezTo>
                    <a:pt x="20455" y="13225"/>
                    <a:pt x="11175" y="21599"/>
                    <a:pt x="102" y="21600"/>
                  </a:cubicBezTo>
                  <a:cubicBezTo>
                    <a:pt x="68" y="21600"/>
                    <a:pt x="34" y="21599"/>
                    <a:pt x="0" y="21599"/>
                  </a:cubicBezTo>
                </a:path>
                <a:path w="21589" h="21600" stroke="0" extrusionOk="0">
                  <a:moveTo>
                    <a:pt x="21588" y="2209"/>
                  </a:moveTo>
                  <a:cubicBezTo>
                    <a:pt x="20455" y="13225"/>
                    <a:pt x="11175" y="21599"/>
                    <a:pt x="102" y="21600"/>
                  </a:cubicBezTo>
                  <a:cubicBezTo>
                    <a:pt x="68" y="21600"/>
                    <a:pt x="34" y="21599"/>
                    <a:pt x="0" y="21599"/>
                  </a:cubicBezTo>
                  <a:lnTo>
                    <a:pt x="102" y="0"/>
                  </a:lnTo>
                  <a:close/>
                </a:path>
              </a:pathLst>
            </a:custGeom>
            <a:noFill/>
            <a:ln w="76200" cap="rnd">
              <a:solidFill>
                <a:srgbClr val="FFFF99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pt-B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8" name="Arc 32"/>
            <p:cNvSpPr>
              <a:spLocks/>
            </p:cNvSpPr>
            <p:nvPr/>
          </p:nvSpPr>
          <p:spPr bwMode="auto">
            <a:xfrm rot="6312587">
              <a:off x="2233386" y="4484854"/>
              <a:ext cx="525829" cy="1742403"/>
            </a:xfrm>
            <a:custGeom>
              <a:avLst/>
              <a:gdLst>
                <a:gd name="G0" fmla="+- 102 0 0"/>
                <a:gd name="G1" fmla="+- 5040 0 0"/>
                <a:gd name="G2" fmla="+- 21600 0 0"/>
                <a:gd name="T0" fmla="*/ 21106 w 21702"/>
                <a:gd name="T1" fmla="*/ 0 h 26640"/>
                <a:gd name="T2" fmla="*/ 0 w 21702"/>
                <a:gd name="T3" fmla="*/ 26640 h 26640"/>
                <a:gd name="T4" fmla="*/ 102 w 21702"/>
                <a:gd name="T5" fmla="*/ 5040 h 2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702" h="26640" fill="none" extrusionOk="0">
                  <a:moveTo>
                    <a:pt x="21105" y="0"/>
                  </a:moveTo>
                  <a:cubicBezTo>
                    <a:pt x="21501" y="1650"/>
                    <a:pt x="21702" y="3342"/>
                    <a:pt x="21702" y="5040"/>
                  </a:cubicBezTo>
                  <a:cubicBezTo>
                    <a:pt x="21702" y="16969"/>
                    <a:pt x="12031" y="26640"/>
                    <a:pt x="102" y="26640"/>
                  </a:cubicBezTo>
                  <a:cubicBezTo>
                    <a:pt x="68" y="26640"/>
                    <a:pt x="34" y="26639"/>
                    <a:pt x="0" y="26639"/>
                  </a:cubicBezTo>
                </a:path>
                <a:path w="21702" h="26640" stroke="0" extrusionOk="0">
                  <a:moveTo>
                    <a:pt x="21105" y="0"/>
                  </a:moveTo>
                  <a:cubicBezTo>
                    <a:pt x="21501" y="1650"/>
                    <a:pt x="21702" y="3342"/>
                    <a:pt x="21702" y="5040"/>
                  </a:cubicBezTo>
                  <a:cubicBezTo>
                    <a:pt x="21702" y="16969"/>
                    <a:pt x="12031" y="26640"/>
                    <a:pt x="102" y="26640"/>
                  </a:cubicBezTo>
                  <a:cubicBezTo>
                    <a:pt x="68" y="26640"/>
                    <a:pt x="34" y="26639"/>
                    <a:pt x="0" y="26639"/>
                  </a:cubicBezTo>
                  <a:lnTo>
                    <a:pt x="102" y="5040"/>
                  </a:lnTo>
                  <a:close/>
                </a:path>
              </a:pathLst>
            </a:custGeom>
            <a:noFill/>
            <a:ln w="76200" cap="rnd">
              <a:solidFill>
                <a:srgbClr val="FFFF99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pt-B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9" name="Line 33"/>
            <p:cNvSpPr>
              <a:spLocks noChangeShapeType="1"/>
            </p:cNvSpPr>
            <p:nvPr/>
          </p:nvSpPr>
          <p:spPr bwMode="auto">
            <a:xfrm>
              <a:off x="3776782" y="3754796"/>
              <a:ext cx="0" cy="1763329"/>
            </a:xfrm>
            <a:prstGeom prst="line">
              <a:avLst/>
            </a:prstGeom>
            <a:noFill/>
            <a:ln w="76200">
              <a:solidFill>
                <a:srgbClr val="FFFF99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0" name="AutoShape 37"/>
            <p:cNvSpPr>
              <a:spLocks noChangeArrowheads="1"/>
            </p:cNvSpPr>
            <p:nvPr/>
          </p:nvSpPr>
          <p:spPr bwMode="auto">
            <a:xfrm>
              <a:off x="5728274" y="3558871"/>
              <a:ext cx="1075101" cy="2090353"/>
            </a:xfrm>
            <a:prstGeom prst="flowChartAlternateProcess">
              <a:avLst/>
            </a:prstGeom>
            <a:noFill/>
            <a:ln w="12700">
              <a:solidFill>
                <a:srgbClr val="FFFF66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1" name="Oval 38"/>
            <p:cNvSpPr>
              <a:spLocks noChangeArrowheads="1"/>
            </p:cNvSpPr>
            <p:nvPr/>
          </p:nvSpPr>
          <p:spPr bwMode="auto">
            <a:xfrm>
              <a:off x="816921" y="3688527"/>
              <a:ext cx="806696" cy="521508"/>
            </a:xfrm>
            <a:prstGeom prst="ellipse">
              <a:avLst/>
            </a:prstGeom>
            <a:gradFill rotWithShape="1">
              <a:gsLst>
                <a:gs pos="0">
                  <a:srgbClr val="FFCC99">
                    <a:alpha val="67999"/>
                  </a:srgbClr>
                </a:gs>
                <a:gs pos="100000">
                  <a:srgbClr val="FFCC99">
                    <a:gamma/>
                    <a:shade val="60392"/>
                    <a:invGamma/>
                    <a:alpha val="7000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200" b="1">
                  <a:solidFill>
                    <a:srgbClr val="FFFF66"/>
                  </a:solidFill>
                  <a:latin typeface="Calibri" pitchFamily="34" charset="0"/>
                  <a:cs typeface="Calibri" pitchFamily="34" charset="0"/>
                </a:rPr>
                <a:t>C.C.A. 1</a:t>
              </a:r>
            </a:p>
          </p:txBody>
        </p:sp>
        <p:sp>
          <p:nvSpPr>
            <p:cNvPr id="12" name="Oval 39"/>
            <p:cNvSpPr>
              <a:spLocks noChangeArrowheads="1"/>
            </p:cNvSpPr>
            <p:nvPr/>
          </p:nvSpPr>
          <p:spPr bwMode="auto">
            <a:xfrm>
              <a:off x="816921" y="4342573"/>
              <a:ext cx="806696" cy="521508"/>
            </a:xfrm>
            <a:prstGeom prst="ellipse">
              <a:avLst/>
            </a:prstGeom>
            <a:gradFill rotWithShape="1">
              <a:gsLst>
                <a:gs pos="0">
                  <a:srgbClr val="FFCC99">
                    <a:alpha val="67999"/>
                  </a:srgbClr>
                </a:gs>
                <a:gs pos="100000">
                  <a:srgbClr val="FFCC99">
                    <a:gamma/>
                    <a:shade val="60392"/>
                    <a:invGamma/>
                    <a:alpha val="7000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200" b="1">
                  <a:solidFill>
                    <a:srgbClr val="FFFF66"/>
                  </a:solidFill>
                  <a:latin typeface="Calibri" pitchFamily="34" charset="0"/>
                  <a:cs typeface="Calibri" pitchFamily="34" charset="0"/>
                </a:rPr>
                <a:t>C.C.A. 2</a:t>
              </a:r>
            </a:p>
          </p:txBody>
        </p:sp>
        <p:sp>
          <p:nvSpPr>
            <p:cNvPr id="13" name="Oval 40"/>
            <p:cNvSpPr>
              <a:spLocks noChangeArrowheads="1"/>
            </p:cNvSpPr>
            <p:nvPr/>
          </p:nvSpPr>
          <p:spPr bwMode="auto">
            <a:xfrm>
              <a:off x="816921" y="4996618"/>
              <a:ext cx="806696" cy="521508"/>
            </a:xfrm>
            <a:prstGeom prst="ellipse">
              <a:avLst/>
            </a:prstGeom>
            <a:gradFill rotWithShape="1">
              <a:gsLst>
                <a:gs pos="0">
                  <a:srgbClr val="FFCC99">
                    <a:alpha val="67999"/>
                  </a:srgbClr>
                </a:gs>
                <a:gs pos="100000">
                  <a:srgbClr val="FFCC99">
                    <a:gamma/>
                    <a:shade val="60392"/>
                    <a:invGamma/>
                    <a:alpha val="70000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200" b="1">
                  <a:solidFill>
                    <a:srgbClr val="FFFF66"/>
                  </a:solidFill>
                  <a:latin typeface="Calibri" pitchFamily="34" charset="0"/>
                  <a:cs typeface="Calibri" pitchFamily="34" charset="0"/>
                </a:rPr>
                <a:t>C.C.A. n</a:t>
              </a:r>
            </a:p>
          </p:txBody>
        </p:sp>
        <p:sp>
          <p:nvSpPr>
            <p:cNvPr id="14" name="AutoShape 41"/>
            <p:cNvSpPr>
              <a:spLocks noChangeArrowheads="1"/>
            </p:cNvSpPr>
            <p:nvPr/>
          </p:nvSpPr>
          <p:spPr bwMode="auto">
            <a:xfrm>
              <a:off x="683460" y="3558871"/>
              <a:ext cx="1075101" cy="2090353"/>
            </a:xfrm>
            <a:prstGeom prst="flowChartAlternateProcess">
              <a:avLst/>
            </a:prstGeom>
            <a:noFill/>
            <a:ln w="12700">
              <a:solidFill>
                <a:srgbClr val="FFFF66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5" name="AutoShape 42"/>
            <p:cNvSpPr>
              <a:spLocks noChangeArrowheads="1"/>
            </p:cNvSpPr>
            <p:nvPr/>
          </p:nvSpPr>
          <p:spPr bwMode="auto">
            <a:xfrm>
              <a:off x="4650209" y="3035923"/>
              <a:ext cx="874909" cy="391851"/>
            </a:xfrm>
            <a:prstGeom prst="flowChartAlternateProcess">
              <a:avLst/>
            </a:prstGeom>
            <a:gradFill rotWithShape="1">
              <a:gsLst>
                <a:gs pos="0">
                  <a:schemeClr val="accent1">
                    <a:alpha val="67000"/>
                  </a:schemeClr>
                </a:gs>
                <a:gs pos="100000">
                  <a:schemeClr val="accent1">
                    <a:gamma/>
                    <a:shade val="46275"/>
                    <a:invGamma/>
                    <a:alpha val="67000"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200" b="1">
                  <a:solidFill>
                    <a:srgbClr val="FFFF66"/>
                  </a:solidFill>
                  <a:latin typeface="Calibri" pitchFamily="34" charset="0"/>
                  <a:cs typeface="Calibri" pitchFamily="34" charset="0"/>
                </a:rPr>
                <a:t>C.C.O. n</a:t>
              </a:r>
            </a:p>
          </p:txBody>
        </p:sp>
        <p:sp>
          <p:nvSpPr>
            <p:cNvPr id="16" name="Line 43"/>
            <p:cNvSpPr>
              <a:spLocks noChangeShapeType="1"/>
            </p:cNvSpPr>
            <p:nvPr/>
          </p:nvSpPr>
          <p:spPr bwMode="auto">
            <a:xfrm>
              <a:off x="2363582" y="3427774"/>
              <a:ext cx="0" cy="195925"/>
            </a:xfrm>
            <a:prstGeom prst="line">
              <a:avLst/>
            </a:prstGeom>
            <a:noFill/>
            <a:ln w="9525">
              <a:solidFill>
                <a:srgbClr val="FFFF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7" name="Line 44"/>
            <p:cNvSpPr>
              <a:spLocks noChangeShapeType="1"/>
            </p:cNvSpPr>
            <p:nvPr/>
          </p:nvSpPr>
          <p:spPr bwMode="auto">
            <a:xfrm>
              <a:off x="2363582" y="3623700"/>
              <a:ext cx="2691457" cy="0"/>
            </a:xfrm>
            <a:prstGeom prst="line">
              <a:avLst/>
            </a:prstGeom>
            <a:noFill/>
            <a:ln w="9525">
              <a:solidFill>
                <a:srgbClr val="FFFF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8" name="Line 45"/>
            <p:cNvSpPr>
              <a:spLocks noChangeShapeType="1"/>
            </p:cNvSpPr>
            <p:nvPr/>
          </p:nvSpPr>
          <p:spPr bwMode="auto">
            <a:xfrm flipV="1">
              <a:off x="5055039" y="3427774"/>
              <a:ext cx="0" cy="195925"/>
            </a:xfrm>
            <a:prstGeom prst="line">
              <a:avLst/>
            </a:prstGeom>
            <a:noFill/>
            <a:ln w="9525">
              <a:solidFill>
                <a:srgbClr val="FFFF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9" name="Line 46"/>
            <p:cNvSpPr>
              <a:spLocks noChangeShapeType="1"/>
            </p:cNvSpPr>
            <p:nvPr/>
          </p:nvSpPr>
          <p:spPr bwMode="auto">
            <a:xfrm flipV="1">
              <a:off x="5055039" y="2839998"/>
              <a:ext cx="0" cy="195925"/>
            </a:xfrm>
            <a:prstGeom prst="line">
              <a:avLst/>
            </a:prstGeom>
            <a:noFill/>
            <a:ln w="9525">
              <a:solidFill>
                <a:srgbClr val="FFFF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0" name="Line 47"/>
            <p:cNvSpPr>
              <a:spLocks noChangeShapeType="1"/>
            </p:cNvSpPr>
            <p:nvPr/>
          </p:nvSpPr>
          <p:spPr bwMode="auto">
            <a:xfrm flipH="1">
              <a:off x="2363582" y="2839998"/>
              <a:ext cx="2691457" cy="0"/>
            </a:xfrm>
            <a:prstGeom prst="line">
              <a:avLst/>
            </a:prstGeom>
            <a:noFill/>
            <a:ln w="9525">
              <a:solidFill>
                <a:srgbClr val="FFFF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1" name="Line 48"/>
            <p:cNvSpPr>
              <a:spLocks noChangeShapeType="1"/>
            </p:cNvSpPr>
            <p:nvPr/>
          </p:nvSpPr>
          <p:spPr bwMode="auto">
            <a:xfrm>
              <a:off x="2363582" y="2839998"/>
              <a:ext cx="0" cy="195925"/>
            </a:xfrm>
            <a:prstGeom prst="line">
              <a:avLst/>
            </a:prstGeom>
            <a:noFill/>
            <a:ln w="9525">
              <a:solidFill>
                <a:srgbClr val="FFFF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2" name="AutoShape 49"/>
            <p:cNvSpPr>
              <a:spLocks noChangeArrowheads="1"/>
            </p:cNvSpPr>
            <p:nvPr/>
          </p:nvSpPr>
          <p:spPr bwMode="auto">
            <a:xfrm>
              <a:off x="1825290" y="2708900"/>
              <a:ext cx="3834771" cy="1110725"/>
            </a:xfrm>
            <a:prstGeom prst="flowChartAlternateProcess">
              <a:avLst/>
            </a:prstGeom>
            <a:noFill/>
            <a:ln w="12700">
              <a:solidFill>
                <a:srgbClr val="FFFF66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3" name="AutoShape 50"/>
            <p:cNvSpPr>
              <a:spLocks noChangeArrowheads="1"/>
            </p:cNvSpPr>
            <p:nvPr/>
          </p:nvSpPr>
          <p:spPr bwMode="auto">
            <a:xfrm>
              <a:off x="3305221" y="3035923"/>
              <a:ext cx="874909" cy="391851"/>
            </a:xfrm>
            <a:prstGeom prst="flowChartAlternateProcess">
              <a:avLst/>
            </a:prstGeom>
            <a:gradFill rotWithShape="1">
              <a:gsLst>
                <a:gs pos="0">
                  <a:schemeClr val="accent1">
                    <a:alpha val="67000"/>
                  </a:schemeClr>
                </a:gs>
                <a:gs pos="100000">
                  <a:schemeClr val="accent1">
                    <a:gamma/>
                    <a:shade val="46275"/>
                    <a:invGamma/>
                    <a:alpha val="67000"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200" b="1">
                  <a:solidFill>
                    <a:srgbClr val="FFFF66"/>
                  </a:solidFill>
                  <a:latin typeface="Calibri" pitchFamily="34" charset="0"/>
                  <a:cs typeface="Calibri" pitchFamily="34" charset="0"/>
                </a:rPr>
                <a:t>C.C.O. 2</a:t>
              </a:r>
            </a:p>
          </p:txBody>
        </p:sp>
        <p:sp>
          <p:nvSpPr>
            <p:cNvPr id="24" name="Line 51"/>
            <p:cNvSpPr>
              <a:spLocks noChangeShapeType="1"/>
            </p:cNvSpPr>
            <p:nvPr/>
          </p:nvSpPr>
          <p:spPr bwMode="auto">
            <a:xfrm>
              <a:off x="2835144" y="3167020"/>
              <a:ext cx="336617" cy="0"/>
            </a:xfrm>
            <a:prstGeom prst="line">
              <a:avLst/>
            </a:prstGeom>
            <a:noFill/>
            <a:ln w="9525">
              <a:solidFill>
                <a:srgbClr val="FFFF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5" name="Line 52"/>
            <p:cNvSpPr>
              <a:spLocks noChangeShapeType="1"/>
            </p:cNvSpPr>
            <p:nvPr/>
          </p:nvSpPr>
          <p:spPr bwMode="auto">
            <a:xfrm>
              <a:off x="4180130" y="3167020"/>
              <a:ext cx="336618" cy="0"/>
            </a:xfrm>
            <a:prstGeom prst="line">
              <a:avLst/>
            </a:prstGeom>
            <a:noFill/>
            <a:ln w="9525">
              <a:solidFill>
                <a:srgbClr val="FFFF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6" name="Line 53"/>
            <p:cNvSpPr>
              <a:spLocks noChangeShapeType="1"/>
            </p:cNvSpPr>
            <p:nvPr/>
          </p:nvSpPr>
          <p:spPr bwMode="auto">
            <a:xfrm flipH="1">
              <a:off x="4315074" y="3362945"/>
              <a:ext cx="336617" cy="0"/>
            </a:xfrm>
            <a:prstGeom prst="line">
              <a:avLst/>
            </a:prstGeom>
            <a:noFill/>
            <a:ln w="9525">
              <a:solidFill>
                <a:srgbClr val="FFFF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7" name="Line 54"/>
            <p:cNvSpPr>
              <a:spLocks noChangeShapeType="1"/>
            </p:cNvSpPr>
            <p:nvPr/>
          </p:nvSpPr>
          <p:spPr bwMode="auto">
            <a:xfrm flipH="1">
              <a:off x="2970087" y="3362945"/>
              <a:ext cx="335135" cy="0"/>
            </a:xfrm>
            <a:prstGeom prst="line">
              <a:avLst/>
            </a:prstGeom>
            <a:noFill/>
            <a:ln w="9525">
              <a:solidFill>
                <a:srgbClr val="FFFF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8" name="AutoShape 56"/>
            <p:cNvSpPr>
              <a:spLocks noChangeArrowheads="1"/>
            </p:cNvSpPr>
            <p:nvPr/>
          </p:nvSpPr>
          <p:spPr bwMode="auto">
            <a:xfrm>
              <a:off x="1960234" y="3035923"/>
              <a:ext cx="874909" cy="391851"/>
            </a:xfrm>
            <a:prstGeom prst="flowChartAlternateProcess">
              <a:avLst/>
            </a:prstGeom>
            <a:gradFill rotWithShape="1">
              <a:gsLst>
                <a:gs pos="0">
                  <a:schemeClr val="accent1">
                    <a:alpha val="67000"/>
                  </a:schemeClr>
                </a:gs>
                <a:gs pos="100000">
                  <a:schemeClr val="accent1">
                    <a:gamma/>
                    <a:shade val="46275"/>
                    <a:invGamma/>
                    <a:alpha val="67000"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200" b="1">
                  <a:solidFill>
                    <a:srgbClr val="FFFF66"/>
                  </a:solidFill>
                  <a:latin typeface="Calibri" pitchFamily="34" charset="0"/>
                  <a:cs typeface="Calibri" pitchFamily="34" charset="0"/>
                </a:rPr>
                <a:t>C.C.O. 1</a:t>
              </a:r>
            </a:p>
          </p:txBody>
        </p:sp>
        <p:sp>
          <p:nvSpPr>
            <p:cNvPr id="29" name="Rectangle 60"/>
            <p:cNvSpPr>
              <a:spLocks noChangeArrowheads="1"/>
            </p:cNvSpPr>
            <p:nvPr/>
          </p:nvSpPr>
          <p:spPr bwMode="auto">
            <a:xfrm>
              <a:off x="5928466" y="3688527"/>
              <a:ext cx="673235" cy="458120"/>
            </a:xfrm>
            <a:prstGeom prst="rect">
              <a:avLst/>
            </a:prstGeom>
            <a:gradFill rotWithShape="1">
              <a:gsLst>
                <a:gs pos="0">
                  <a:srgbClr val="99FF66">
                    <a:alpha val="57001"/>
                  </a:srgbClr>
                </a:gs>
                <a:gs pos="100000">
                  <a:srgbClr val="99FF66">
                    <a:gamma/>
                    <a:shade val="46275"/>
                    <a:invGamma/>
                    <a:alpha val="60001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200" b="1">
                  <a:solidFill>
                    <a:srgbClr val="FFFF66"/>
                  </a:solidFill>
                  <a:latin typeface="Calibri" pitchFamily="34" charset="0"/>
                  <a:cs typeface="Calibri" pitchFamily="34" charset="0"/>
                </a:rPr>
                <a:t>C.R. 1</a:t>
              </a:r>
            </a:p>
          </p:txBody>
        </p:sp>
        <p:sp>
          <p:nvSpPr>
            <p:cNvPr id="30" name="Rectangle 61"/>
            <p:cNvSpPr>
              <a:spLocks noChangeArrowheads="1"/>
            </p:cNvSpPr>
            <p:nvPr/>
          </p:nvSpPr>
          <p:spPr bwMode="auto">
            <a:xfrm>
              <a:off x="5928466" y="4342573"/>
              <a:ext cx="673235" cy="458120"/>
            </a:xfrm>
            <a:prstGeom prst="rect">
              <a:avLst/>
            </a:prstGeom>
            <a:gradFill rotWithShape="1">
              <a:gsLst>
                <a:gs pos="0">
                  <a:srgbClr val="99FF66">
                    <a:alpha val="57001"/>
                  </a:srgbClr>
                </a:gs>
                <a:gs pos="100000">
                  <a:srgbClr val="99FF66">
                    <a:gamma/>
                    <a:shade val="46275"/>
                    <a:invGamma/>
                    <a:alpha val="60001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200" b="1">
                  <a:solidFill>
                    <a:srgbClr val="FFFF66"/>
                  </a:solidFill>
                  <a:latin typeface="Calibri" pitchFamily="34" charset="0"/>
                  <a:cs typeface="Calibri" pitchFamily="34" charset="0"/>
                </a:rPr>
                <a:t>C.R. 2</a:t>
              </a:r>
            </a:p>
          </p:txBody>
        </p:sp>
        <p:sp>
          <p:nvSpPr>
            <p:cNvPr id="31" name="Rectangle 62"/>
            <p:cNvSpPr>
              <a:spLocks noChangeArrowheads="1"/>
            </p:cNvSpPr>
            <p:nvPr/>
          </p:nvSpPr>
          <p:spPr bwMode="auto">
            <a:xfrm>
              <a:off x="5928466" y="5061447"/>
              <a:ext cx="673235" cy="458120"/>
            </a:xfrm>
            <a:prstGeom prst="rect">
              <a:avLst/>
            </a:prstGeom>
            <a:gradFill rotWithShape="1">
              <a:gsLst>
                <a:gs pos="0">
                  <a:srgbClr val="99FF66">
                    <a:alpha val="57001"/>
                  </a:srgbClr>
                </a:gs>
                <a:gs pos="100000">
                  <a:srgbClr val="99FF66">
                    <a:gamma/>
                    <a:shade val="46275"/>
                    <a:invGamma/>
                    <a:alpha val="60001"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200" b="1">
                  <a:solidFill>
                    <a:srgbClr val="FFFF66"/>
                  </a:solidFill>
                  <a:latin typeface="Calibri" pitchFamily="34" charset="0"/>
                  <a:cs typeface="Calibri" pitchFamily="34" charset="0"/>
                </a:rPr>
                <a:t>C.R. n</a:t>
              </a:r>
            </a:p>
          </p:txBody>
        </p:sp>
        <p:sp>
          <p:nvSpPr>
            <p:cNvPr id="33" name="Arc 30"/>
            <p:cNvSpPr>
              <a:spLocks/>
            </p:cNvSpPr>
            <p:nvPr/>
          </p:nvSpPr>
          <p:spPr bwMode="auto">
            <a:xfrm rot="2146551">
              <a:off x="4800161" y="4744324"/>
              <a:ext cx="522949" cy="1413201"/>
            </a:xfrm>
            <a:custGeom>
              <a:avLst/>
              <a:gdLst>
                <a:gd name="G0" fmla="+- 102 0 0"/>
                <a:gd name="G1" fmla="+- 0 0 0"/>
                <a:gd name="G2" fmla="+- 21600 0 0"/>
                <a:gd name="T0" fmla="*/ 21589 w 21589"/>
                <a:gd name="T1" fmla="*/ 2210 h 21600"/>
                <a:gd name="T2" fmla="*/ 0 w 21589"/>
                <a:gd name="T3" fmla="*/ 21600 h 21600"/>
                <a:gd name="T4" fmla="*/ 102 w 2158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89" h="21600" fill="none" extrusionOk="0">
                  <a:moveTo>
                    <a:pt x="21588" y="2209"/>
                  </a:moveTo>
                  <a:cubicBezTo>
                    <a:pt x="20455" y="13225"/>
                    <a:pt x="11175" y="21599"/>
                    <a:pt x="102" y="21600"/>
                  </a:cubicBezTo>
                  <a:cubicBezTo>
                    <a:pt x="68" y="21600"/>
                    <a:pt x="34" y="21599"/>
                    <a:pt x="0" y="21599"/>
                  </a:cubicBezTo>
                </a:path>
                <a:path w="21589" h="21600" stroke="0" extrusionOk="0">
                  <a:moveTo>
                    <a:pt x="21588" y="2209"/>
                  </a:moveTo>
                  <a:cubicBezTo>
                    <a:pt x="20455" y="13225"/>
                    <a:pt x="11175" y="21599"/>
                    <a:pt x="102" y="21600"/>
                  </a:cubicBezTo>
                  <a:cubicBezTo>
                    <a:pt x="68" y="21600"/>
                    <a:pt x="34" y="21599"/>
                    <a:pt x="0" y="21599"/>
                  </a:cubicBezTo>
                  <a:lnTo>
                    <a:pt x="102" y="0"/>
                  </a:lnTo>
                  <a:close/>
                </a:path>
              </a:pathLst>
            </a:custGeom>
            <a:noFill/>
            <a:ln w="76200" cap="rnd">
              <a:solidFill>
                <a:srgbClr val="FFFF99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pt-BR" dirty="0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34" name="CaixaDeTexto 33"/>
          <p:cNvSpPr txBox="1"/>
          <p:nvPr/>
        </p:nvSpPr>
        <p:spPr>
          <a:xfrm>
            <a:off x="179390" y="5733320"/>
            <a:ext cx="313650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C.C.O.</a:t>
            </a:r>
            <a:r>
              <a:rPr lang="pt-BR" sz="1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– Centro de Custos Operacional</a:t>
            </a:r>
          </a:p>
          <a:p>
            <a:r>
              <a:rPr lang="pt-BR" sz="1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C.C.A.</a:t>
            </a:r>
            <a:r>
              <a:rPr lang="pt-BR" sz="1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– Centro de Custos Administrativo</a:t>
            </a:r>
          </a:p>
          <a:p>
            <a:r>
              <a:rPr lang="pt-BR" sz="1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C.R.</a:t>
            </a:r>
            <a:r>
              <a:rPr lang="pt-BR" sz="1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– Centro de Resultados</a:t>
            </a:r>
            <a:endParaRPr lang="pt-BR" sz="14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 advTm="17000"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i="1" dirty="0" err="1" smtClean="0"/>
              <a:t>Forecast</a:t>
            </a:r>
            <a:r>
              <a:rPr lang="pt-BR" dirty="0" smtClean="0"/>
              <a:t> de vendas e faturamento</a:t>
            </a:r>
            <a:endParaRPr lang="pt-BR" i="1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800" b="0" dirty="0" smtClean="0"/>
              <a:t>As projeções devem ser feitas por serviço ou grupo de serviços. Considerar:</a:t>
            </a:r>
          </a:p>
          <a:p>
            <a:pPr marL="622300" lvl="1" indent="-222250" algn="l" eaLnBrk="1" hangingPunct="1">
              <a:spcAft>
                <a:spcPts val="600"/>
              </a:spcAft>
              <a:buFont typeface="Arial" pitchFamily="34" charset="0"/>
              <a:buChar char="•"/>
            </a:pPr>
            <a:r>
              <a:rPr lang="pt-BR" b="0" dirty="0" smtClean="0">
                <a:solidFill>
                  <a:srgbClr val="FFC000"/>
                </a:solidFill>
              </a:rPr>
              <a:t>Histórico de crescimento do escritório;</a:t>
            </a:r>
          </a:p>
          <a:p>
            <a:pPr marL="622300" lvl="1" indent="-222250" algn="l" eaLnBrk="1" hangingPunct="1">
              <a:spcAft>
                <a:spcPts val="600"/>
              </a:spcAft>
              <a:buFont typeface="Arial" pitchFamily="34" charset="0"/>
              <a:buChar char="•"/>
            </a:pPr>
            <a:r>
              <a:rPr lang="pt-BR" b="0" dirty="0" smtClean="0">
                <a:solidFill>
                  <a:srgbClr val="FFC000"/>
                </a:solidFill>
              </a:rPr>
              <a:t>Serviços concorrentes que existem ou possam vir a existir;</a:t>
            </a:r>
          </a:p>
          <a:p>
            <a:pPr marL="622300" lvl="1" indent="-222250" algn="l" eaLnBrk="1" hangingPunct="1">
              <a:spcAft>
                <a:spcPts val="600"/>
              </a:spcAft>
              <a:buFont typeface="Arial" pitchFamily="34" charset="0"/>
              <a:buChar char="•"/>
            </a:pPr>
            <a:r>
              <a:rPr lang="pt-BR" b="0" dirty="0" smtClean="0">
                <a:solidFill>
                  <a:srgbClr val="FFC000"/>
                </a:solidFill>
              </a:rPr>
              <a:t>Disponibilidade de serviços substitutos;</a:t>
            </a:r>
          </a:p>
          <a:p>
            <a:pPr marL="622300" lvl="1" indent="-222250" algn="l" eaLnBrk="1" hangingPunct="1">
              <a:spcAft>
                <a:spcPts val="600"/>
              </a:spcAft>
              <a:buFont typeface="Arial" pitchFamily="34" charset="0"/>
              <a:buChar char="•"/>
            </a:pPr>
            <a:r>
              <a:rPr lang="pt-BR" b="0" dirty="0" smtClean="0">
                <a:solidFill>
                  <a:srgbClr val="FFC000"/>
                </a:solidFill>
              </a:rPr>
              <a:t>Sensibilidade a preços por parte dos clientes;</a:t>
            </a:r>
          </a:p>
          <a:p>
            <a:pPr marL="622300" lvl="1" indent="-222250" algn="l" eaLnBrk="1" hangingPunct="1">
              <a:spcAft>
                <a:spcPts val="600"/>
              </a:spcAft>
              <a:buFont typeface="Arial" pitchFamily="34" charset="0"/>
              <a:buChar char="•"/>
            </a:pPr>
            <a:r>
              <a:rPr lang="pt-BR" b="0" dirty="0" smtClean="0">
                <a:solidFill>
                  <a:srgbClr val="FFC000"/>
                </a:solidFill>
              </a:rPr>
              <a:t>Percentual de clientes fiéis (compras recorrentes);</a:t>
            </a:r>
          </a:p>
        </p:txBody>
      </p:sp>
    </p:spTree>
  </p:cSld>
  <p:clrMapOvr>
    <a:masterClrMapping/>
  </p:clrMapOvr>
  <p:transition spd="med" advTm="13000"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i="1" dirty="0" err="1" smtClean="0"/>
              <a:t>Forecast</a:t>
            </a:r>
            <a:r>
              <a:rPr lang="pt-BR" dirty="0" smtClean="0"/>
              <a:t> de vendas e faturamento</a:t>
            </a:r>
            <a:endParaRPr lang="pt-BR" i="1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000" b="0" dirty="0" smtClean="0"/>
              <a:t>Há duas maneiras de projetar o </a:t>
            </a:r>
            <a:r>
              <a:rPr lang="pt-BR" sz="2000" b="0" i="1" dirty="0" err="1" smtClean="0"/>
              <a:t>forecast</a:t>
            </a:r>
            <a:r>
              <a:rPr lang="pt-BR" sz="2000" b="0" dirty="0" smtClean="0"/>
              <a:t> com base no passado: </a:t>
            </a:r>
            <a:r>
              <a:rPr lang="pt-BR" sz="2000" b="0" dirty="0" smtClean="0">
                <a:solidFill>
                  <a:srgbClr val="FFC000"/>
                </a:solidFill>
              </a:rPr>
              <a:t>vendas dos últimos anos + variação prevista</a:t>
            </a:r>
            <a:r>
              <a:rPr lang="pt-BR" sz="2000" b="0" dirty="0" smtClean="0"/>
              <a:t> ou</a:t>
            </a:r>
            <a:r>
              <a:rPr lang="pt-BR" sz="2000" b="0" dirty="0" smtClean="0">
                <a:solidFill>
                  <a:srgbClr val="FFC000"/>
                </a:solidFill>
              </a:rPr>
              <a:t> vendas do último mês anualizadas + variação prevista</a:t>
            </a:r>
            <a:r>
              <a:rPr lang="pt-BR" sz="2000" b="0" dirty="0" smtClean="0"/>
              <a:t>.</a:t>
            </a:r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0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0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0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0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0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0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0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000" b="0" dirty="0" smtClean="0"/>
              <a:t>Áreas prestadoras de serviços </a:t>
            </a:r>
            <a:r>
              <a:rPr lang="pt-BR" sz="2000" b="0" dirty="0" smtClean="0">
                <a:solidFill>
                  <a:srgbClr val="FFC000"/>
                </a:solidFill>
              </a:rPr>
              <a:t>continuados</a:t>
            </a:r>
            <a:r>
              <a:rPr lang="pt-BR" sz="2000" b="0" dirty="0" smtClean="0"/>
              <a:t> devem ser projetadas pelo resultado </a:t>
            </a:r>
            <a:r>
              <a:rPr lang="pt-BR" sz="2000" b="0" dirty="0" smtClean="0">
                <a:solidFill>
                  <a:srgbClr val="FFC000"/>
                </a:solidFill>
              </a:rPr>
              <a:t>mais recente</a:t>
            </a:r>
            <a:r>
              <a:rPr lang="pt-BR" sz="2000" b="0" dirty="0" smtClean="0"/>
              <a:t>; as demais pelo resultado médio ou total.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539442" y="2745020"/>
          <a:ext cx="7993110" cy="284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85"/>
                <a:gridCol w="1332185"/>
                <a:gridCol w="1332185"/>
                <a:gridCol w="1332185"/>
                <a:gridCol w="1332185"/>
                <a:gridCol w="1332185"/>
              </a:tblGrid>
              <a:tr h="496936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SERVIÇO</a:t>
                      </a:r>
                      <a:endParaRPr lang="pt-BR" sz="1400" dirty="0">
                        <a:solidFill>
                          <a:srgbClr val="FFFF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VENDAS ÚLTIMO ANO</a:t>
                      </a:r>
                      <a:endParaRPr lang="pt-BR" sz="1400" dirty="0">
                        <a:solidFill>
                          <a:srgbClr val="FFFF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VENDAS ÚLTIMO MÊS</a:t>
                      </a:r>
                      <a:endParaRPr lang="pt-BR" sz="1400" dirty="0">
                        <a:solidFill>
                          <a:srgbClr val="FFFF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VARIAÇÃO PREVISTA</a:t>
                      </a:r>
                      <a:endParaRPr lang="pt-BR" sz="1400" dirty="0">
                        <a:solidFill>
                          <a:srgbClr val="FFFF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i="1" dirty="0" smtClean="0"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FORECAST</a:t>
                      </a:r>
                      <a:r>
                        <a:rPr lang="pt-BR" sz="1400" dirty="0" smtClean="0"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 ANUAL</a:t>
                      </a:r>
                      <a:endParaRPr lang="pt-BR" sz="1400" dirty="0">
                        <a:solidFill>
                          <a:srgbClr val="FFFF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OBS.</a:t>
                      </a:r>
                      <a:endParaRPr lang="pt-BR" sz="1400" dirty="0">
                        <a:solidFill>
                          <a:srgbClr val="FFFF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>
                    <a:solidFill>
                      <a:schemeClr val="accent2"/>
                    </a:solidFill>
                  </a:tcPr>
                </a:tc>
              </a:tr>
              <a:tr h="726073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Assessoria tributária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1.235.987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156.789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10%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2.069.615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i="1" dirty="0" err="1" smtClean="0">
                          <a:latin typeface="Calibri" pitchFamily="34" charset="0"/>
                          <a:cs typeface="Calibri" pitchFamily="34" charset="0"/>
                        </a:rPr>
                        <a:t>Forecast</a:t>
                      </a:r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 com base no </a:t>
                      </a:r>
                      <a:r>
                        <a:rPr lang="pt-BR" sz="1400" u="sng" dirty="0" smtClean="0">
                          <a:latin typeface="Calibri" pitchFamily="34" charset="0"/>
                          <a:cs typeface="Calibri" pitchFamily="34" charset="0"/>
                        </a:rPr>
                        <a:t>último mês</a:t>
                      </a:r>
                      <a:endParaRPr lang="pt-BR" sz="1400" u="sng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>
                    <a:solidFill>
                      <a:srgbClr val="C4C2F0"/>
                    </a:solidFill>
                  </a:tcPr>
                </a:tc>
              </a:tr>
              <a:tr h="496936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Assessoria trabalhista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2.875.098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334.987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10%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4.421.828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Idem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/>
                </a:tc>
              </a:tr>
              <a:tr h="726073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Fusão</a:t>
                      </a:r>
                      <a:r>
                        <a:rPr lang="pt-BR" sz="1400" baseline="0" dirty="0" smtClean="0">
                          <a:latin typeface="Calibri" pitchFamily="34" charset="0"/>
                          <a:cs typeface="Calibri" pitchFamily="34" charset="0"/>
                        </a:rPr>
                        <a:t> de empresas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1.564.987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87.987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50%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2.347.481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i="1" dirty="0" err="1" smtClean="0">
                          <a:latin typeface="Calibri" pitchFamily="34" charset="0"/>
                          <a:cs typeface="Calibri" pitchFamily="34" charset="0"/>
                        </a:rPr>
                        <a:t>Forecast</a:t>
                      </a:r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 com base nos </a:t>
                      </a:r>
                      <a:r>
                        <a:rPr lang="pt-BR" sz="1400" u="sng" dirty="0" smtClean="0">
                          <a:latin typeface="Calibri" pitchFamily="34" charset="0"/>
                          <a:cs typeface="Calibri" pitchFamily="34" charset="0"/>
                        </a:rPr>
                        <a:t>últimos 12 meses</a:t>
                      </a:r>
                      <a:endParaRPr lang="pt-BR" sz="1400" u="sng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>
                    <a:solidFill>
                      <a:srgbClr val="C4C2F0"/>
                    </a:solidFill>
                  </a:tcPr>
                </a:tc>
              </a:tr>
              <a:tr h="398262">
                <a:tc>
                  <a:txBody>
                    <a:bodyPr/>
                    <a:lstStyle/>
                    <a:p>
                      <a:r>
                        <a:rPr lang="pt-BR" sz="1400" b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TOTAIS</a:t>
                      </a:r>
                      <a:endParaRPr lang="pt-BR" sz="14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5.676.072</a:t>
                      </a:r>
                      <a:endParaRPr lang="pt-BR" sz="1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579.763</a:t>
                      </a:r>
                      <a:endParaRPr lang="pt-BR" sz="1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56%</a:t>
                      </a:r>
                      <a:endParaRPr lang="pt-BR" sz="1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8.838.924</a:t>
                      </a:r>
                      <a:endParaRPr lang="pt-BR" sz="1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/>
                </a:tc>
                <a:tc>
                  <a:txBody>
                    <a:bodyPr/>
                    <a:lstStyle/>
                    <a:p>
                      <a:endParaRPr lang="pt-BR" sz="1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18000" marB="18000" anchor="ctr"/>
                </a:tc>
              </a:tr>
            </a:tbl>
          </a:graphicData>
        </a:graphic>
      </p:graphicFrame>
    </p:spTree>
  </p:cSld>
  <p:clrMapOvr>
    <a:masterClrMapping/>
  </p:clrMapOvr>
  <p:transition spd="med" advTm="33000"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i="1" dirty="0" err="1" smtClean="0"/>
              <a:t>Forecast</a:t>
            </a:r>
            <a:r>
              <a:rPr lang="pt-BR" dirty="0" smtClean="0"/>
              <a:t> de vendas e faturamento</a:t>
            </a:r>
            <a:endParaRPr lang="pt-BR" i="1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400" b="0" dirty="0" smtClean="0"/>
              <a:t>A documentação do </a:t>
            </a:r>
            <a:r>
              <a:rPr lang="pt-BR" sz="2400" b="0" i="1" dirty="0" err="1" smtClean="0"/>
              <a:t>forecast</a:t>
            </a:r>
            <a:r>
              <a:rPr lang="pt-BR" sz="2400" b="0" dirty="0" smtClean="0"/>
              <a:t> com dados históricos, sazonalidade e outras informações relevantes pode ser muito útil no refinamento dos números e na criação de uma programação mensal de vendas que racionalize esforços e investimentos em </a:t>
            </a:r>
            <a:r>
              <a:rPr lang="pt-BR" sz="2400" b="0" i="1" dirty="0" smtClean="0"/>
              <a:t>marketing</a:t>
            </a:r>
            <a:r>
              <a:rPr lang="pt-BR" sz="2400" b="0" dirty="0" smtClean="0"/>
              <a:t>.</a:t>
            </a:r>
          </a:p>
        </p:txBody>
      </p:sp>
    </p:spTree>
  </p:cSld>
  <p:clrMapOvr>
    <a:masterClrMapping/>
  </p:clrMapOvr>
  <p:transition spd="med" advTm="10000"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i="1" dirty="0" err="1" smtClean="0"/>
              <a:t>Forecast</a:t>
            </a:r>
            <a:r>
              <a:rPr lang="pt-BR" dirty="0" smtClean="0"/>
              <a:t> de vendas e faturamento</a:t>
            </a:r>
            <a:endParaRPr lang="pt-BR" i="1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400" b="0" dirty="0" smtClean="0"/>
              <a:t>A documentação do </a:t>
            </a:r>
            <a:r>
              <a:rPr lang="pt-BR" sz="2400" b="0" i="1" dirty="0" err="1" smtClean="0"/>
              <a:t>forecast</a:t>
            </a:r>
            <a:r>
              <a:rPr lang="pt-BR" sz="2400" b="0" dirty="0" smtClean="0"/>
              <a:t> com dados históricos, sazonalidade e outras informações relevantes pode ser muito útil no refinamento dos números e na criação de uma programação mensal de vendas que racionalize esforços e investimentos em </a:t>
            </a:r>
            <a:r>
              <a:rPr lang="pt-BR" sz="2400" b="0" i="1" dirty="0" smtClean="0"/>
              <a:t>marketing</a:t>
            </a:r>
            <a:r>
              <a:rPr lang="pt-BR" sz="2400" b="0" dirty="0" smtClean="0"/>
              <a:t>.</a:t>
            </a:r>
          </a:p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400" b="0" dirty="0" smtClean="0"/>
              <a:t>Como as receitas são consequência do volume (horas profissionais) vendido e do preço unitário (tabelas de honorários), assegure-se de que a capacidade produtiva (equipe profissional disponível) do escritório corresponde aos valores previstos e que investimentos em capacidade adicional serão compensados por margens satisfatórias.</a:t>
            </a:r>
          </a:p>
        </p:txBody>
      </p:sp>
    </p:spTree>
  </p:cSld>
  <p:clrMapOvr>
    <a:masterClrMapping/>
  </p:clrMapOvr>
  <p:transition spd="med" advTm="10000"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Orçamento operacional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400" b="0" dirty="0" smtClean="0"/>
              <a:t>O orçamento operacional inclui os custos e as despesas.</a:t>
            </a:r>
          </a:p>
        </p:txBody>
      </p:sp>
      <p:sp>
        <p:nvSpPr>
          <p:cNvPr id="5" name="Retângulo de cantos arredondados 4"/>
          <p:cNvSpPr/>
          <p:nvPr/>
        </p:nvSpPr>
        <p:spPr>
          <a:xfrm>
            <a:off x="755470" y="2420860"/>
            <a:ext cx="1440200" cy="93613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Forecast</a:t>
            </a:r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de vendas</a:t>
            </a:r>
            <a:endParaRPr lang="pt-BR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755470" y="3861060"/>
            <a:ext cx="1440200" cy="93613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Consumo de horas / serviço</a:t>
            </a:r>
            <a:endParaRPr lang="pt-BR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755470" y="5229250"/>
            <a:ext cx="1440200" cy="93613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Histórico de despesas</a:t>
            </a:r>
            <a:endParaRPr lang="pt-BR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tângulo de cantos arredondados 9"/>
          <p:cNvSpPr/>
          <p:nvPr/>
        </p:nvSpPr>
        <p:spPr>
          <a:xfrm>
            <a:off x="4716020" y="5229250"/>
            <a:ext cx="1440200" cy="93613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Custo remoto dos serviços</a:t>
            </a:r>
            <a:endParaRPr lang="pt-BR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7092350" y="4221110"/>
            <a:ext cx="1440200" cy="936130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Orçamento operacional</a:t>
            </a:r>
            <a:endParaRPr lang="pt-B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8" name="Grupo 17"/>
          <p:cNvGrpSpPr/>
          <p:nvPr/>
        </p:nvGrpSpPr>
        <p:grpSpPr>
          <a:xfrm>
            <a:off x="2195670" y="2924930"/>
            <a:ext cx="2016280" cy="1368190"/>
            <a:chOff x="2195670" y="2924930"/>
            <a:chExt cx="2016280" cy="1368190"/>
          </a:xfrm>
        </p:grpSpPr>
        <p:sp>
          <p:nvSpPr>
            <p:cNvPr id="7" name="Retângulo de cantos arredondados 6"/>
            <p:cNvSpPr/>
            <p:nvPr/>
          </p:nvSpPr>
          <p:spPr>
            <a:xfrm>
              <a:off x="2771750" y="3140960"/>
              <a:ext cx="1440200" cy="93613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rPr>
                <a:t>Quadro de pessoal</a:t>
              </a:r>
              <a:endParaRPr lang="pt-BR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3" name="Forma 12"/>
            <p:cNvCxnSpPr>
              <a:endCxn id="7" idx="0"/>
            </p:cNvCxnSpPr>
            <p:nvPr/>
          </p:nvCxnSpPr>
          <p:spPr>
            <a:xfrm>
              <a:off x="2195670" y="2924930"/>
              <a:ext cx="1296180" cy="21603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Forma 14"/>
            <p:cNvCxnSpPr>
              <a:endCxn id="7" idx="2"/>
            </p:cNvCxnSpPr>
            <p:nvPr/>
          </p:nvCxnSpPr>
          <p:spPr>
            <a:xfrm flipV="1">
              <a:off x="2195670" y="4077090"/>
              <a:ext cx="1296180" cy="21603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o 19"/>
          <p:cNvGrpSpPr/>
          <p:nvPr/>
        </p:nvGrpSpPr>
        <p:grpSpPr>
          <a:xfrm>
            <a:off x="4211950" y="3140960"/>
            <a:ext cx="1944270" cy="936130"/>
            <a:chOff x="4211950" y="3140960"/>
            <a:chExt cx="1944270" cy="936130"/>
          </a:xfrm>
        </p:grpSpPr>
        <p:sp>
          <p:nvSpPr>
            <p:cNvPr id="8" name="Retângulo de cantos arredondados 7"/>
            <p:cNvSpPr/>
            <p:nvPr/>
          </p:nvSpPr>
          <p:spPr>
            <a:xfrm>
              <a:off x="4716020" y="3140960"/>
              <a:ext cx="1440200" cy="93613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rPr>
                <a:t>Custo imediato dos serviços</a:t>
              </a:r>
              <a:endParaRPr lang="pt-BR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7" name="Conector de seta reta 16"/>
            <p:cNvCxnSpPr>
              <a:stCxn id="7" idx="3"/>
              <a:endCxn id="8" idx="1"/>
            </p:cNvCxnSpPr>
            <p:nvPr/>
          </p:nvCxnSpPr>
          <p:spPr>
            <a:xfrm>
              <a:off x="4211950" y="3609025"/>
              <a:ext cx="50407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Conector de seta reta 18"/>
          <p:cNvCxnSpPr>
            <a:stCxn id="9" idx="3"/>
            <a:endCxn id="10" idx="1"/>
          </p:cNvCxnSpPr>
          <p:nvPr/>
        </p:nvCxnSpPr>
        <p:spPr>
          <a:xfrm>
            <a:off x="2195670" y="5697315"/>
            <a:ext cx="25203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Forma 20"/>
          <p:cNvCxnSpPr>
            <a:stCxn id="8" idx="3"/>
            <a:endCxn id="11" idx="0"/>
          </p:cNvCxnSpPr>
          <p:nvPr/>
        </p:nvCxnSpPr>
        <p:spPr>
          <a:xfrm>
            <a:off x="6156220" y="3609025"/>
            <a:ext cx="1656230" cy="61208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Forma 22"/>
          <p:cNvCxnSpPr>
            <a:stCxn id="10" idx="3"/>
            <a:endCxn id="11" idx="2"/>
          </p:cNvCxnSpPr>
          <p:nvPr/>
        </p:nvCxnSpPr>
        <p:spPr>
          <a:xfrm flipV="1">
            <a:off x="6156220" y="5157240"/>
            <a:ext cx="1656230" cy="54007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Tm="15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Orçamento operacional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400" b="0" dirty="0" smtClean="0"/>
              <a:t>O orçamento operacional inclui os custos e as despesas.</a:t>
            </a:r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</p:txBody>
      </p:sp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611448" y="2312960"/>
          <a:ext cx="792110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76"/>
                <a:gridCol w="1980276"/>
                <a:gridCol w="1980276"/>
                <a:gridCol w="19802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CONTAS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REALIZADO ANO 1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 ANO 2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VARIAÇÃO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Tm="3000">
    <p:zo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Orçamento operacional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400" b="0" dirty="0" smtClean="0"/>
              <a:t>O orçamento operacional inclui os custos e as despesas.</a:t>
            </a:r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</p:txBody>
      </p:sp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611448" y="2312960"/>
          <a:ext cx="792110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76"/>
                <a:gridCol w="1980276"/>
                <a:gridCol w="1980276"/>
                <a:gridCol w="19802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CONTAS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REALIZADO ANO 1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 ANO 2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VARIAÇÃO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Vendas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5.676.072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8.838.924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+ 56%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Elipse 4"/>
          <p:cNvSpPr/>
          <p:nvPr/>
        </p:nvSpPr>
        <p:spPr>
          <a:xfrm>
            <a:off x="5580140" y="2564880"/>
            <a:ext cx="1080150" cy="576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/>
          <p:cNvCxnSpPr>
            <a:stCxn id="5" idx="6"/>
          </p:cNvCxnSpPr>
          <p:nvPr/>
        </p:nvCxnSpPr>
        <p:spPr>
          <a:xfrm>
            <a:off x="6660290" y="2852920"/>
            <a:ext cx="1008140" cy="201628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7020340" y="4869200"/>
            <a:ext cx="1264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Ver </a:t>
            </a:r>
            <a:r>
              <a:rPr lang="pt-BR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slide</a:t>
            </a:r>
            <a:r>
              <a:rPr lang="pt-BR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34</a:t>
            </a:r>
            <a:endParaRPr lang="pt-BR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 advTm="3000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E o que é o orçamento?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algn="l" eaLnBrk="1" hangingPunct="1">
              <a:spcAft>
                <a:spcPts val="1200"/>
              </a:spcAft>
            </a:pPr>
            <a:r>
              <a:rPr lang="pt-BR" sz="3000" b="0" dirty="0" smtClean="0"/>
              <a:t>É a representação financeira da empresa,</a:t>
            </a:r>
          </a:p>
          <a:p>
            <a:pPr algn="l" eaLnBrk="1" hangingPunct="1">
              <a:spcAft>
                <a:spcPts val="1200"/>
              </a:spcAft>
            </a:pPr>
            <a:r>
              <a:rPr lang="pt-BR" sz="3000" b="0" dirty="0" smtClean="0"/>
              <a:t>É o plano de ação de uma organização,</a:t>
            </a:r>
          </a:p>
          <a:p>
            <a:pPr algn="l" eaLnBrk="1" hangingPunct="1">
              <a:spcAft>
                <a:spcPts val="1200"/>
              </a:spcAft>
            </a:pPr>
            <a:r>
              <a:rPr lang="pt-BR" sz="3000" b="0" dirty="0" smtClean="0"/>
              <a:t>É a representação do planejamento estratégico na forma de receitas e despesas adequadamente definidas.</a:t>
            </a:r>
          </a:p>
        </p:txBody>
      </p:sp>
    </p:spTree>
  </p:cSld>
  <p:clrMapOvr>
    <a:masterClrMapping/>
  </p:clrMapOvr>
  <p:transition spd="med" advTm="13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Orçamento operacional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400" b="0" dirty="0" smtClean="0"/>
              <a:t>O orçamento operacional inclui os custos e as despesas.</a:t>
            </a:r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</p:txBody>
      </p:sp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611448" y="2312960"/>
          <a:ext cx="792110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76"/>
                <a:gridCol w="1980276"/>
                <a:gridCol w="1980276"/>
                <a:gridCol w="19802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CONTAS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REALIZADO ANO 1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 ANO 2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VARIAÇÃO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Vendas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5.676.072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8.838.924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+ 56%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Custos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3.045.876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4.568.814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+ 50%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Elipse 4"/>
          <p:cNvSpPr/>
          <p:nvPr/>
        </p:nvSpPr>
        <p:spPr>
          <a:xfrm>
            <a:off x="5580140" y="2564880"/>
            <a:ext cx="1080150" cy="576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/>
          <p:cNvCxnSpPr>
            <a:stCxn id="5" idx="6"/>
          </p:cNvCxnSpPr>
          <p:nvPr/>
        </p:nvCxnSpPr>
        <p:spPr>
          <a:xfrm>
            <a:off x="6660290" y="2852920"/>
            <a:ext cx="1008140" cy="201628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7020340" y="4869200"/>
            <a:ext cx="1264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Ver </a:t>
            </a:r>
            <a:r>
              <a:rPr lang="pt-BR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slide</a:t>
            </a:r>
            <a:r>
              <a:rPr lang="pt-BR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34</a:t>
            </a:r>
            <a:endParaRPr lang="pt-BR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 advTm="3000"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Orçamento operacional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400" b="0" dirty="0" smtClean="0"/>
              <a:t>O orçamento operacional inclui os custos e as despesas.</a:t>
            </a:r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</p:txBody>
      </p:sp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611448" y="2312960"/>
          <a:ext cx="792110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76"/>
                <a:gridCol w="1980276"/>
                <a:gridCol w="1980276"/>
                <a:gridCol w="19802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CONTAS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REALIZADO ANO 1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 ANO 2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VARIAÇÃO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Vendas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5.676.072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8.838.924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+ 56%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Custos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3.045.876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4.568.814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+ 50%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Despesas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1.098.654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1.647.981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+ 50%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Elipse 4"/>
          <p:cNvSpPr/>
          <p:nvPr/>
        </p:nvSpPr>
        <p:spPr>
          <a:xfrm>
            <a:off x="5580140" y="2564880"/>
            <a:ext cx="1080150" cy="576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/>
          <p:cNvCxnSpPr>
            <a:stCxn id="5" idx="6"/>
          </p:cNvCxnSpPr>
          <p:nvPr/>
        </p:nvCxnSpPr>
        <p:spPr>
          <a:xfrm>
            <a:off x="6660290" y="2852920"/>
            <a:ext cx="1008140" cy="201628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7020340" y="4869200"/>
            <a:ext cx="1264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Ver </a:t>
            </a:r>
            <a:r>
              <a:rPr lang="pt-BR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slide</a:t>
            </a:r>
            <a:r>
              <a:rPr lang="pt-BR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34</a:t>
            </a:r>
            <a:endParaRPr lang="pt-BR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 advTm="3000">
    <p:zo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Orçamento operacional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400" b="0" dirty="0" smtClean="0"/>
              <a:t>O orçamento operacional inclui os custos e as despesas.</a:t>
            </a:r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</p:txBody>
      </p:sp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611448" y="2312960"/>
          <a:ext cx="792110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76"/>
                <a:gridCol w="1980276"/>
                <a:gridCol w="1980276"/>
                <a:gridCol w="19802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CONTAS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REALIZADO ANO 1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 ANO 2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VARIAÇÃO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Vendas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5.676.072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8.838.924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+ 56%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Custos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3.045.876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4.568.814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+ 50%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Despesas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1.098.654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1.647.981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+ 50%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Resultado operacional</a:t>
                      </a:r>
                      <a:endParaRPr lang="pt-BR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408A9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1.531.542</a:t>
                      </a:r>
                      <a:endParaRPr lang="pt-BR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408A9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2.622.129</a:t>
                      </a:r>
                      <a:endParaRPr lang="pt-BR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408A9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+ 71%</a:t>
                      </a:r>
                      <a:endParaRPr lang="pt-BR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408A9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Res. </a:t>
                      </a:r>
                      <a:r>
                        <a:rPr lang="pt-BR" sz="1400" b="1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Operac</a:t>
                      </a:r>
                      <a:r>
                        <a:rPr lang="pt-BR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.</a:t>
                      </a:r>
                      <a:r>
                        <a:rPr lang="pt-BR" sz="14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 (% Vendas)</a:t>
                      </a:r>
                      <a:endParaRPr lang="pt-BR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408A9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26,9%</a:t>
                      </a:r>
                      <a:endParaRPr lang="pt-BR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408A9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29,7%</a:t>
                      </a:r>
                      <a:endParaRPr lang="pt-BR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408A9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+10%</a:t>
                      </a:r>
                      <a:endParaRPr lang="pt-BR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408A92"/>
                    </a:solidFill>
                  </a:tcPr>
                </a:tc>
              </a:tr>
            </a:tbl>
          </a:graphicData>
        </a:graphic>
      </p:graphicFrame>
      <p:sp>
        <p:nvSpPr>
          <p:cNvPr id="5" name="Elipse 4"/>
          <p:cNvSpPr/>
          <p:nvPr/>
        </p:nvSpPr>
        <p:spPr>
          <a:xfrm>
            <a:off x="5580140" y="2564880"/>
            <a:ext cx="1080150" cy="576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/>
          <p:cNvCxnSpPr>
            <a:stCxn id="5" idx="6"/>
          </p:cNvCxnSpPr>
          <p:nvPr/>
        </p:nvCxnSpPr>
        <p:spPr>
          <a:xfrm>
            <a:off x="6660290" y="2852920"/>
            <a:ext cx="1008140" cy="201628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7020340" y="4869200"/>
            <a:ext cx="1264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Ver </a:t>
            </a:r>
            <a:r>
              <a:rPr lang="pt-BR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slide</a:t>
            </a:r>
            <a:r>
              <a:rPr lang="pt-BR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34</a:t>
            </a:r>
            <a:endParaRPr lang="pt-BR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 advTm="6000">
    <p:zo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Orçamento operacional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400" b="0" dirty="0" smtClean="0"/>
              <a:t>O orçamento operacional inclui os custos e as despesas.</a:t>
            </a:r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400" b="0" dirty="0" smtClean="0"/>
          </a:p>
          <a:p>
            <a:pPr marL="0" indent="0" algn="l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dirty="0" smtClean="0"/>
              <a:t>Normalmente é necessário retrabalhar as estimativas de modo</a:t>
            </a:r>
          </a:p>
          <a:p>
            <a:pPr marL="0" indent="0" algn="l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dirty="0" smtClean="0"/>
              <a:t>a  trazer o orçamento ao encontro das metas estratégicas do</a:t>
            </a:r>
          </a:p>
          <a:p>
            <a:pPr marL="0" indent="0" algn="l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dirty="0" smtClean="0"/>
              <a:t>escritório; análises de cenários alternativos também são </a:t>
            </a:r>
          </a:p>
          <a:p>
            <a:pPr marL="0" indent="0" algn="l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dirty="0" smtClean="0"/>
              <a:t>recomendadas.</a:t>
            </a:r>
            <a:endParaRPr lang="pt-BR" sz="2000" b="0" dirty="0" smtClean="0"/>
          </a:p>
        </p:txBody>
      </p:sp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611448" y="2312960"/>
          <a:ext cx="792110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76"/>
                <a:gridCol w="1980276"/>
                <a:gridCol w="1980276"/>
                <a:gridCol w="19802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CONTAS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REALIZADO ANO 1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 ANO 2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VARIAÇÃO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Vendas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5.676.072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8.838.924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+ 56%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Custos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3.045.876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4.568.814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+ 50%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Despesas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1.098.654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1.647.981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+ 50%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Resultado operacional</a:t>
                      </a:r>
                      <a:endParaRPr lang="pt-BR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408A9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1.531.542</a:t>
                      </a:r>
                      <a:endParaRPr lang="pt-BR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408A9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2.622.129</a:t>
                      </a:r>
                      <a:endParaRPr lang="pt-BR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408A9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+ 71%</a:t>
                      </a:r>
                      <a:endParaRPr lang="pt-BR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408A9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Res. </a:t>
                      </a:r>
                      <a:r>
                        <a:rPr lang="pt-BR" sz="1400" b="1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Operac</a:t>
                      </a:r>
                      <a:r>
                        <a:rPr lang="pt-BR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.</a:t>
                      </a:r>
                      <a:r>
                        <a:rPr lang="pt-BR" sz="14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 (% Vendas)</a:t>
                      </a:r>
                      <a:endParaRPr lang="pt-BR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408A9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26,9%</a:t>
                      </a:r>
                      <a:endParaRPr lang="pt-BR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408A9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29,7%</a:t>
                      </a:r>
                      <a:endParaRPr lang="pt-BR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408A9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+10%</a:t>
                      </a:r>
                      <a:endParaRPr lang="pt-BR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408A92"/>
                    </a:solidFill>
                  </a:tcPr>
                </a:tc>
              </a:tr>
            </a:tbl>
          </a:graphicData>
        </a:graphic>
      </p:graphicFrame>
      <p:sp>
        <p:nvSpPr>
          <p:cNvPr id="5" name="Elipse 4"/>
          <p:cNvSpPr/>
          <p:nvPr/>
        </p:nvSpPr>
        <p:spPr>
          <a:xfrm>
            <a:off x="5580140" y="2564880"/>
            <a:ext cx="1080150" cy="576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/>
          <p:cNvCxnSpPr>
            <a:stCxn id="5" idx="6"/>
          </p:cNvCxnSpPr>
          <p:nvPr/>
        </p:nvCxnSpPr>
        <p:spPr>
          <a:xfrm>
            <a:off x="6660290" y="2852920"/>
            <a:ext cx="1008140" cy="201628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7020340" y="4869200"/>
            <a:ext cx="1264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Ver </a:t>
            </a:r>
            <a:r>
              <a:rPr lang="pt-BR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slide</a:t>
            </a:r>
            <a:r>
              <a:rPr lang="pt-BR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34</a:t>
            </a:r>
            <a:endParaRPr lang="pt-BR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 advTm="7000">
    <p:zo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Orçamento de investimentos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400" b="0" dirty="0" smtClean="0"/>
              <a:t>Este orçamento demonstra os investimentos planejados em </a:t>
            </a:r>
            <a:r>
              <a:rPr lang="pt-BR" sz="2400" b="0" dirty="0" err="1" smtClean="0"/>
              <a:t>infra-estrutura</a:t>
            </a:r>
            <a:r>
              <a:rPr lang="pt-BR" sz="2400" b="0" dirty="0" smtClean="0"/>
              <a:t>, tecnologia, capacitação de pessoal, etc. Na contabilidade estes valores são amortizados ao longo de vários anos, impactando os resultados de modo diferente do das despesas ordinárias.</a:t>
            </a:r>
          </a:p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400" b="0" dirty="0" smtClean="0"/>
              <a:t>O orçamento de investimentos deve separar os projetos e, para cada um deles, computar as despesas relacionadas; por exemplo: investimentos em novos computadores devem considerar as despesas de instalação e treinamento.</a:t>
            </a:r>
          </a:p>
        </p:txBody>
      </p:sp>
    </p:spTree>
  </p:cSld>
  <p:clrMapOvr>
    <a:masterClrMapping/>
  </p:clrMapOvr>
  <p:transition spd="med" advTm="15000">
    <p:zo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Orçamento de investimentos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400" b="0" dirty="0" smtClean="0"/>
              <a:t>O orçamento de investimentos pode abranger vários anos, conforme seja a natureza e duração dos projetos.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11448" y="2644160"/>
          <a:ext cx="792110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76"/>
                <a:gridCol w="1980276"/>
                <a:gridCol w="1980276"/>
                <a:gridCol w="19802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PROJETOS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ANO 1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ANO 2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ANO 3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latin typeface="Calibri" pitchFamily="34" charset="0"/>
                          <a:cs typeface="Calibri" pitchFamily="34" charset="0"/>
                        </a:rPr>
                        <a:t>Implantação</a:t>
                      </a:r>
                      <a:r>
                        <a:rPr lang="pt-BR" sz="1400" b="1" baseline="0" dirty="0" smtClean="0">
                          <a:latin typeface="Calibri" pitchFamily="34" charset="0"/>
                          <a:cs typeface="Calibri" pitchFamily="34" charset="0"/>
                        </a:rPr>
                        <a:t> ERP</a:t>
                      </a:r>
                      <a:endParaRPr lang="pt-BR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400" b="1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80000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Sistema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250.000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210.000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120.000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80000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Servidores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75.000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80000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Taxa de suporte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25.000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25.000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25.000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Tm="12000">
    <p:zo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Orçamento de investimentos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400" b="0" dirty="0" smtClean="0"/>
              <a:t>O orçamento de investimentos pode abranger vários anos, conforme seja a natureza e duração dos projetos.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11448" y="2644160"/>
          <a:ext cx="7921104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76"/>
                <a:gridCol w="1980276"/>
                <a:gridCol w="1980276"/>
                <a:gridCol w="19802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PROJETOS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ANO 1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ANO 2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ANO 3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latin typeface="Calibri" pitchFamily="34" charset="0"/>
                          <a:cs typeface="Calibri" pitchFamily="34" charset="0"/>
                        </a:rPr>
                        <a:t>Implantação</a:t>
                      </a:r>
                      <a:r>
                        <a:rPr lang="pt-BR" sz="1400" b="1" baseline="0" dirty="0" smtClean="0">
                          <a:latin typeface="Calibri" pitchFamily="34" charset="0"/>
                          <a:cs typeface="Calibri" pitchFamily="34" charset="0"/>
                        </a:rPr>
                        <a:t> ERP</a:t>
                      </a:r>
                      <a:endParaRPr lang="pt-BR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400" b="1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80000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Sistema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250.000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210.000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120.000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80000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Servidores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75.000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80000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Taxa de suporte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25.000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25.000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25.000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latin typeface="Calibri" pitchFamily="34" charset="0"/>
                          <a:cs typeface="Calibri" pitchFamily="34" charset="0"/>
                        </a:rPr>
                        <a:t>Reforma do 4º andar</a:t>
                      </a:r>
                      <a:endParaRPr lang="pt-BR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9ED3D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9ED3D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9ED3D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9ED3D7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80000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Obras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340.000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80000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Móveis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120.000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25.000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/>
                      <a:r>
                        <a:rPr lang="pt-BR" sz="1400" b="1" dirty="0" smtClean="0">
                          <a:latin typeface="Calibri" pitchFamily="34" charset="0"/>
                          <a:cs typeface="Calibri" pitchFamily="34" charset="0"/>
                        </a:rPr>
                        <a:t>Totais</a:t>
                      </a:r>
                      <a:endParaRPr lang="pt-BR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9ED3D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 smtClean="0">
                          <a:latin typeface="Calibri" pitchFamily="34" charset="0"/>
                          <a:cs typeface="Calibri" pitchFamily="34" charset="0"/>
                        </a:rPr>
                        <a:t>350.000</a:t>
                      </a:r>
                      <a:endParaRPr lang="pt-BR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9ED3D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 smtClean="0">
                          <a:latin typeface="Calibri" pitchFamily="34" charset="0"/>
                          <a:cs typeface="Calibri" pitchFamily="34" charset="0"/>
                        </a:rPr>
                        <a:t>695.000</a:t>
                      </a:r>
                      <a:endParaRPr lang="pt-BR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9ED3D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 smtClean="0">
                          <a:latin typeface="Calibri" pitchFamily="34" charset="0"/>
                          <a:cs typeface="Calibri" pitchFamily="34" charset="0"/>
                        </a:rPr>
                        <a:t>170.000</a:t>
                      </a:r>
                      <a:endParaRPr lang="pt-BR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9ED3D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Tm="8000">
    <p:zo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Orçamento de investimentos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000" b="0" dirty="0" smtClean="0"/>
              <a:t>Este orçamento somente estará completo após uma </a:t>
            </a:r>
            <a:r>
              <a:rPr lang="pt-BR" sz="20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análise de retorno</a:t>
            </a:r>
            <a:r>
              <a:rPr lang="pt-BR" sz="2000" b="0" dirty="0" smtClean="0"/>
              <a:t> sobre os investimentos para avaliar se os mesmos fazem sentido. Isso é feito através do Fluxo de Caixa Descontado de cada projeto ao longo de vários anos e, se possível, em vários cenários (análise </a:t>
            </a:r>
            <a:r>
              <a:rPr lang="pt-BR" sz="2000" b="0" i="1" dirty="0" err="1" smtClean="0"/>
              <a:t>what</a:t>
            </a:r>
            <a:r>
              <a:rPr lang="pt-BR" sz="2000" b="0" i="1" dirty="0" smtClean="0"/>
              <a:t> </a:t>
            </a:r>
            <a:r>
              <a:rPr lang="pt-BR" sz="2000" b="0" i="1" dirty="0" err="1" smtClean="0"/>
              <a:t>if</a:t>
            </a:r>
            <a:r>
              <a:rPr lang="pt-BR" sz="2000" b="0" i="1" dirty="0" smtClean="0"/>
              <a:t>?</a:t>
            </a:r>
            <a:r>
              <a:rPr lang="pt-BR" sz="2000" b="0" dirty="0" smtClean="0"/>
              <a:t>):</a:t>
            </a:r>
          </a:p>
        </p:txBody>
      </p:sp>
    </p:spTree>
  </p:cSld>
  <p:clrMapOvr>
    <a:masterClrMapping/>
  </p:clrMapOvr>
  <p:transition spd="med" advTm="10000">
    <p:zoom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Orçamento de investimentos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000" b="0" dirty="0" smtClean="0"/>
              <a:t>Este orçamento somente estará completo após uma </a:t>
            </a:r>
            <a:r>
              <a:rPr lang="pt-BR" sz="20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análise de retorno</a:t>
            </a:r>
            <a:r>
              <a:rPr lang="pt-BR" sz="2000" b="0" dirty="0" smtClean="0"/>
              <a:t> sobre os investimentos para avaliar se os mesmos fazem sentido. Isso é feito através do Fluxo de Caixa Descontado de cada projeto ao longo de vários anos e, se possível, em vários cenários (análise </a:t>
            </a:r>
            <a:r>
              <a:rPr lang="pt-BR" sz="2000" b="0" i="1" dirty="0" err="1" smtClean="0"/>
              <a:t>what</a:t>
            </a:r>
            <a:r>
              <a:rPr lang="pt-BR" sz="2000" b="0" i="1" dirty="0" smtClean="0"/>
              <a:t> </a:t>
            </a:r>
            <a:r>
              <a:rPr lang="pt-BR" sz="2000" b="0" i="1" dirty="0" err="1" smtClean="0"/>
              <a:t>if</a:t>
            </a:r>
            <a:r>
              <a:rPr lang="pt-BR" sz="2000" b="0" i="1" dirty="0" smtClean="0"/>
              <a:t>?</a:t>
            </a:r>
            <a:r>
              <a:rPr lang="pt-BR" sz="2000" b="0" dirty="0" smtClean="0"/>
              <a:t>):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39440" y="2996940"/>
          <a:ext cx="7993109" cy="3474016"/>
        </p:xfrm>
        <a:graphic>
          <a:graphicData uri="http://schemas.openxmlformats.org/drawingml/2006/table">
            <a:tbl>
              <a:tblPr/>
              <a:tblGrid>
                <a:gridCol w="1924526"/>
                <a:gridCol w="674287"/>
                <a:gridCol w="674287"/>
                <a:gridCol w="674287"/>
                <a:gridCol w="674287"/>
                <a:gridCol w="674287"/>
                <a:gridCol w="674287"/>
                <a:gridCol w="674287"/>
                <a:gridCol w="674287"/>
                <a:gridCol w="674287"/>
              </a:tblGrid>
              <a:tr h="248144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ANO 1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ANO 2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ANO 3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ANO 4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ANO 5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ANO 6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ANO 7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ANO 8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ANO 9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48144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 Implantação </a:t>
                      </a:r>
                      <a:r>
                        <a:rPr lang="pt-BR" sz="12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ERP</a:t>
                      </a:r>
                    </a:p>
                  </a:txBody>
                  <a:tcPr marL="8035" marR="8035" marT="8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</a:tr>
              <a:tr h="248144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Despesas</a:t>
                      </a:r>
                    </a:p>
                  </a:txBody>
                  <a:tcPr marL="72316" marR="8035" marT="8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</a:tr>
              <a:tr h="24814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Sistema</a:t>
                      </a:r>
                    </a:p>
                  </a:txBody>
                  <a:tcPr marL="144633" marR="8035" marT="8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250.000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210.000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120.000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</a:tr>
              <a:tr h="24814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Servidores</a:t>
                      </a:r>
                    </a:p>
                  </a:txBody>
                  <a:tcPr marL="144633" marR="8035" marT="8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75.000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</a:tr>
              <a:tr h="24814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Taxa de suporte</a:t>
                      </a:r>
                    </a:p>
                  </a:txBody>
                  <a:tcPr marL="144633" marR="8035" marT="8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25.000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25.000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25.000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25.000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25.000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25.000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25.000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25.000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25.000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</a:tr>
              <a:tr h="248144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Redução de custos</a:t>
                      </a:r>
                    </a:p>
                  </a:txBody>
                  <a:tcPr marL="72316" marR="8035" marT="8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</a:tr>
              <a:tr h="24814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Retrabalho </a:t>
                      </a:r>
                      <a:r>
                        <a:rPr lang="pt-BR" sz="11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no timesheet</a:t>
                      </a:r>
                      <a:endParaRPr lang="pt-BR" sz="11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144633" marR="8035" marT="8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48.000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48.000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48.000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48.000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48.000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48.000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48.000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48.000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48.000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</a:tr>
              <a:tr h="24814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Retrabalho no faturamento</a:t>
                      </a:r>
                      <a:endParaRPr lang="pt-BR" sz="11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144633" marR="8035" marT="8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12.000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12.000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12.000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12.000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12.000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12.000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12.000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12.000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12.000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</a:tr>
              <a:tr h="248144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Análises gerenciais</a:t>
                      </a:r>
                    </a:p>
                  </a:txBody>
                  <a:tcPr marL="144633" marR="8035" marT="8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48.000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48.000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48.000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48.000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48.000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48.000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48.000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48.000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48.000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C2F0"/>
                    </a:solidFill>
                  </a:tcPr>
                </a:tc>
              </a:tr>
              <a:tr h="248144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Fluxo de caixa</a:t>
                      </a:r>
                    </a:p>
                  </a:txBody>
                  <a:tcPr marL="72316" marR="8035" marT="8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-242.000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-127.000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-37.000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83.000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83.000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83.000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83.000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83.000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83.000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248144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Taxa de desconto</a:t>
                      </a:r>
                    </a:p>
                  </a:txBody>
                  <a:tcPr marL="72316" marR="8035" marT="8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3%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3%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3%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3%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3%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3%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3%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3%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248144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Fluxo de caixa descontado</a:t>
                      </a:r>
                    </a:p>
                  </a:txBody>
                  <a:tcPr marL="72316" marR="8035" marT="8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-242.000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-123.190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-34.813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75.752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73.479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71.275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69.137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67.063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65.051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248144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Acumulado</a:t>
                      </a:r>
                    </a:p>
                  </a:txBody>
                  <a:tcPr marL="72316" marR="8035" marT="803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-242.000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-365.190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-400.003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-324.251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-250.772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-179.497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-110.361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-43.298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21.753</a:t>
                      </a:r>
                    </a:p>
                  </a:txBody>
                  <a:tcPr marL="7200" marR="36000" marT="72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Tm="33000">
    <p:zo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Análises de sensibilidade</a:t>
            </a:r>
            <a:endParaRPr lang="pt-BR" i="1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000" b="0" dirty="0" smtClean="0"/>
              <a:t>As análises de sensibilidade procuram simular os impactos nos resultados se houver mudanças nos parâmetros iniciais (análise </a:t>
            </a:r>
            <a:r>
              <a:rPr lang="pt-BR" sz="2000" b="0" i="1" dirty="0" err="1" smtClean="0"/>
              <a:t>what</a:t>
            </a:r>
            <a:r>
              <a:rPr lang="pt-BR" sz="2000" b="0" i="1" dirty="0" smtClean="0"/>
              <a:t> </a:t>
            </a:r>
            <a:r>
              <a:rPr lang="pt-BR" sz="2000" b="0" i="1" dirty="0" err="1" smtClean="0"/>
              <a:t>if</a:t>
            </a:r>
            <a:r>
              <a:rPr lang="pt-BR" sz="2000" b="0" i="1" dirty="0" smtClean="0"/>
              <a:t>?</a:t>
            </a:r>
            <a:r>
              <a:rPr lang="pt-BR" sz="2000" b="0" dirty="0" smtClean="0"/>
              <a:t>). Exemplo: qual o impacto de uma aumento </a:t>
            </a:r>
            <a:r>
              <a:rPr lang="pt-BR" sz="2000" b="0" u="sng" dirty="0" smtClean="0"/>
              <a:t>real</a:t>
            </a:r>
            <a:r>
              <a:rPr lang="pt-BR" sz="2000" b="0" dirty="0" smtClean="0"/>
              <a:t> de 10% nos salários dos advogados (custo)?</a:t>
            </a:r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0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0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0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0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0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000" b="0" dirty="0" smtClean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11448" y="2860190"/>
          <a:ext cx="396055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76"/>
                <a:gridCol w="19802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CONTAS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 ANO 2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Vendas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8.838.924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Custos</a:t>
                      </a:r>
                      <a:endParaRPr lang="pt-BR" sz="14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4.568.814</a:t>
                      </a:r>
                      <a:endParaRPr lang="pt-BR" sz="14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Despesas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1.647.981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Resultado operacional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2.622.129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Res. </a:t>
                      </a:r>
                      <a:r>
                        <a:rPr lang="pt-BR" sz="1400" dirty="0" err="1" smtClean="0">
                          <a:latin typeface="Calibri" pitchFamily="34" charset="0"/>
                          <a:cs typeface="Calibri" pitchFamily="34" charset="0"/>
                        </a:rPr>
                        <a:t>Operac</a:t>
                      </a:r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.</a:t>
                      </a:r>
                      <a:r>
                        <a:rPr lang="pt-BR" sz="1400" baseline="0" dirty="0" smtClean="0">
                          <a:latin typeface="Calibri" pitchFamily="34" charset="0"/>
                          <a:cs typeface="Calibri" pitchFamily="34" charset="0"/>
                        </a:rPr>
                        <a:t> (% Vendas)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29,7%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med" advTm="13000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E o que é o orçamento?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algn="l" eaLnBrk="1" hangingPunct="1">
              <a:spcAft>
                <a:spcPts val="600"/>
              </a:spcAft>
              <a:buNone/>
            </a:pPr>
            <a:r>
              <a:rPr lang="pt-BR" sz="3000" b="0" dirty="0" smtClean="0"/>
              <a:t>O processo orçamentário inclui:</a:t>
            </a:r>
          </a:p>
          <a:p>
            <a:pPr lvl="1" algn="l" eaLnBrk="1" hangingPunct="1">
              <a:spcAft>
                <a:spcPts val="600"/>
              </a:spcAft>
            </a:pPr>
            <a:r>
              <a:rPr lang="pt-BR" sz="2800" b="0" dirty="0" smtClean="0">
                <a:solidFill>
                  <a:srgbClr val="FFC000"/>
                </a:solidFill>
              </a:rPr>
              <a:t>Previsão de resultados futuros tais como volume de vendas, lucros, investimentos e despesas;</a:t>
            </a:r>
          </a:p>
          <a:p>
            <a:pPr lvl="1" algn="l" eaLnBrk="1" hangingPunct="1">
              <a:spcAft>
                <a:spcPts val="600"/>
              </a:spcAft>
            </a:pPr>
            <a:r>
              <a:rPr lang="pt-BR" sz="2800" b="0" dirty="0" smtClean="0">
                <a:solidFill>
                  <a:srgbClr val="FFC000"/>
                </a:solidFill>
              </a:rPr>
              <a:t>Reconciliação destas previsões com  os objetivos e limitações da organização;</a:t>
            </a:r>
          </a:p>
          <a:p>
            <a:pPr lvl="1" algn="l" eaLnBrk="1" hangingPunct="1">
              <a:spcAft>
                <a:spcPts val="600"/>
              </a:spcAft>
            </a:pPr>
            <a:r>
              <a:rPr lang="pt-BR" sz="2800" b="0" dirty="0" smtClean="0">
                <a:solidFill>
                  <a:srgbClr val="FFC000"/>
                </a:solidFill>
              </a:rPr>
              <a:t>Obtenção de aprovação interna para os valores propostos;</a:t>
            </a:r>
          </a:p>
          <a:p>
            <a:pPr lvl="1" algn="l" eaLnBrk="1" hangingPunct="1">
              <a:spcAft>
                <a:spcPts val="600"/>
              </a:spcAft>
            </a:pPr>
            <a:r>
              <a:rPr lang="pt-BR" sz="2800" b="0" dirty="0" smtClean="0">
                <a:solidFill>
                  <a:srgbClr val="FFC000"/>
                </a:solidFill>
              </a:rPr>
              <a:t>Gestão dos negócios para que as metas orçamentárias sejam cumpridas.</a:t>
            </a:r>
          </a:p>
        </p:txBody>
      </p:sp>
    </p:spTree>
  </p:cSld>
  <p:clrMapOvr>
    <a:masterClrMapping/>
  </p:clrMapOvr>
  <p:transition spd="med" advTm="17000">
    <p:zoom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Análises de sensibilidade</a:t>
            </a:r>
            <a:endParaRPr lang="pt-BR" i="1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000" b="0" dirty="0" smtClean="0"/>
              <a:t>As análises de sensibilidade procuram simular os impactos nos resultados se houver mudanças nos parâmetros iniciais (análise </a:t>
            </a:r>
            <a:r>
              <a:rPr lang="pt-BR" sz="2000" b="0" i="1" dirty="0" err="1" smtClean="0"/>
              <a:t>what</a:t>
            </a:r>
            <a:r>
              <a:rPr lang="pt-BR" sz="2000" b="0" i="1" dirty="0" smtClean="0"/>
              <a:t> </a:t>
            </a:r>
            <a:r>
              <a:rPr lang="pt-BR" sz="2000" b="0" i="1" dirty="0" err="1" smtClean="0"/>
              <a:t>if</a:t>
            </a:r>
            <a:r>
              <a:rPr lang="pt-BR" sz="2000" b="0" i="1" dirty="0" smtClean="0"/>
              <a:t>?</a:t>
            </a:r>
            <a:r>
              <a:rPr lang="pt-BR" sz="2000" b="0" dirty="0" smtClean="0"/>
              <a:t>). Exemplo: qual o impacto de uma aumento </a:t>
            </a:r>
            <a:r>
              <a:rPr lang="pt-BR" sz="2000" b="0" u="sng" dirty="0" smtClean="0"/>
              <a:t>real</a:t>
            </a:r>
            <a:r>
              <a:rPr lang="pt-BR" sz="2000" b="0" dirty="0" smtClean="0"/>
              <a:t> de 10% nos salários dos advogados (custo)?</a:t>
            </a:r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0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0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0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0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0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0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000" b="0" dirty="0" smtClean="0"/>
              <a:t>Estas análises podem ser bastante complexas, conforme seja a quantidade de parâmetros analisados e o nível de interdependência entre eles.</a:t>
            </a:r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1600" b="0" dirty="0" smtClean="0">
              <a:solidFill>
                <a:srgbClr val="FFC000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11448" y="2860190"/>
          <a:ext cx="792110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76"/>
                <a:gridCol w="1980276"/>
                <a:gridCol w="1980276"/>
                <a:gridCol w="19802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CONTAS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 ANO 2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ORÇAMENTO ANO 2 - B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VARIAÇÃO</a:t>
                      </a:r>
                      <a:endParaRPr lang="pt-BR" sz="14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Vendas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8.838.924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8.838.924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0%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Custos</a:t>
                      </a:r>
                      <a:endParaRPr lang="pt-BR" sz="14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4.568.814</a:t>
                      </a:r>
                      <a:endParaRPr lang="pt-BR" sz="14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5.025.695</a:t>
                      </a:r>
                      <a:endParaRPr lang="pt-BR" sz="14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+ 10%</a:t>
                      </a:r>
                      <a:endParaRPr lang="pt-BR" sz="14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Despesas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1.647.981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1.647.981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0%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Resultado operacional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2.622.129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2.165.248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- 19%</a:t>
                      </a:r>
                      <a:endParaRPr lang="pt-BR" sz="14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Res. </a:t>
                      </a:r>
                      <a:r>
                        <a:rPr lang="pt-BR" sz="1400" dirty="0" err="1" smtClean="0">
                          <a:latin typeface="Calibri" pitchFamily="34" charset="0"/>
                          <a:cs typeface="Calibri" pitchFamily="34" charset="0"/>
                        </a:rPr>
                        <a:t>Operac</a:t>
                      </a:r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.</a:t>
                      </a:r>
                      <a:r>
                        <a:rPr lang="pt-BR" sz="1400" baseline="0" dirty="0" smtClean="0">
                          <a:latin typeface="Calibri" pitchFamily="34" charset="0"/>
                          <a:cs typeface="Calibri" pitchFamily="34" charset="0"/>
                        </a:rPr>
                        <a:t> (% Vendas)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29,7%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 smtClean="0">
                          <a:latin typeface="Calibri" pitchFamily="34" charset="0"/>
                          <a:cs typeface="Calibri" pitchFamily="34" charset="0"/>
                        </a:rPr>
                        <a:t>24,5%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- 8%</a:t>
                      </a:r>
                      <a:endParaRPr lang="pt-BR" sz="14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med" advTm="15000">
    <p:zoom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Ligação do orçamento com o </a:t>
            </a:r>
            <a:r>
              <a:rPr lang="pt-BR" i="1" dirty="0" err="1" smtClean="0"/>
              <a:t>Balanced</a:t>
            </a:r>
            <a:r>
              <a:rPr lang="pt-BR" i="1" dirty="0" smtClean="0"/>
              <a:t> </a:t>
            </a:r>
            <a:r>
              <a:rPr lang="pt-BR" i="1" dirty="0" err="1" smtClean="0"/>
              <a:t>Scorecard</a:t>
            </a:r>
            <a:endParaRPr lang="pt-BR" i="1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1200"/>
              </a:spcAft>
              <a:buNone/>
            </a:pPr>
            <a:r>
              <a:rPr lang="pt-BR" sz="2400" b="0" dirty="0" smtClean="0"/>
              <a:t>O </a:t>
            </a:r>
            <a:r>
              <a:rPr lang="pt-BR" sz="2400" b="0" i="1" dirty="0" err="1" smtClean="0"/>
              <a:t>Balanced</a:t>
            </a:r>
            <a:r>
              <a:rPr lang="pt-BR" sz="2400" b="0" i="1" dirty="0" smtClean="0"/>
              <a:t> </a:t>
            </a:r>
            <a:r>
              <a:rPr lang="pt-BR" sz="2400" b="0" i="1" dirty="0" err="1" smtClean="0"/>
              <a:t>Scorecard</a:t>
            </a:r>
            <a:r>
              <a:rPr lang="pt-BR" sz="2400" b="0" dirty="0" smtClean="0"/>
              <a:t> é uma maneira de se enxergar o escritório a partir de quatro perspectivas fundamentais:</a:t>
            </a:r>
          </a:p>
          <a:p>
            <a:pPr lvl="1" indent="-342900" algn="l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pt-BR" sz="2000" b="0" u="sng" dirty="0" smtClean="0">
                <a:solidFill>
                  <a:srgbClr val="FFC000"/>
                </a:solidFill>
              </a:rPr>
              <a:t>Financeira</a:t>
            </a:r>
            <a:r>
              <a:rPr lang="pt-BR" sz="2000" b="0" dirty="0" smtClean="0">
                <a:solidFill>
                  <a:srgbClr val="FFC000"/>
                </a:solidFill>
              </a:rPr>
              <a:t> – como os sócios vêm o escritório em termos de retorno financeiro?</a:t>
            </a:r>
          </a:p>
          <a:p>
            <a:pPr lvl="1" indent="-342900" algn="l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pt-BR" sz="2000" b="0" u="sng" dirty="0" smtClean="0">
                <a:solidFill>
                  <a:srgbClr val="92D050"/>
                </a:solidFill>
              </a:rPr>
              <a:t>Dos clientes</a:t>
            </a:r>
            <a:r>
              <a:rPr lang="pt-BR" sz="2000" b="0" dirty="0" smtClean="0">
                <a:solidFill>
                  <a:srgbClr val="92D050"/>
                </a:solidFill>
              </a:rPr>
              <a:t> – qual o nível de satisfação dos clientes?</a:t>
            </a:r>
          </a:p>
          <a:p>
            <a:pPr lvl="1" indent="-342900" algn="l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pt-BR" sz="2000" b="0" u="sng" dirty="0" smtClean="0">
                <a:solidFill>
                  <a:srgbClr val="FF6600"/>
                </a:solidFill>
              </a:rPr>
              <a:t>Dos processos internos</a:t>
            </a:r>
            <a:r>
              <a:rPr lang="pt-BR" sz="2000" b="0" dirty="0" smtClean="0">
                <a:solidFill>
                  <a:srgbClr val="FF6600"/>
                </a:solidFill>
              </a:rPr>
              <a:t> – como trabalhamos e como deveríamos trabalhar?</a:t>
            </a:r>
          </a:p>
          <a:p>
            <a:pPr lvl="1" indent="-342900" algn="l" eaLnBrk="1" hangingPunct="1">
              <a:spcAft>
                <a:spcPts val="1200"/>
              </a:spcAft>
              <a:buFont typeface="+mj-lt"/>
              <a:buAutoNum type="arabicPeriod"/>
            </a:pPr>
            <a:r>
              <a:rPr lang="pt-BR" sz="2000" b="0" u="sng" dirty="0" smtClean="0">
                <a:solidFill>
                  <a:srgbClr val="FFFF00"/>
                </a:solidFill>
              </a:rPr>
              <a:t>Inovação e aprendizado</a:t>
            </a:r>
            <a:r>
              <a:rPr lang="pt-BR" sz="2000" b="0" dirty="0" smtClean="0">
                <a:solidFill>
                  <a:srgbClr val="FFFF00"/>
                </a:solidFill>
              </a:rPr>
              <a:t> – como podemos melhorar continuamente e agregar sempre mais valor ao escritório?</a:t>
            </a:r>
          </a:p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400" b="0" dirty="0" smtClean="0"/>
              <a:t>O </a:t>
            </a:r>
            <a:r>
              <a:rPr lang="pt-BR" sz="2400" b="0" i="1" dirty="0" err="1" smtClean="0"/>
              <a:t>Balanced</a:t>
            </a:r>
            <a:r>
              <a:rPr lang="pt-BR" sz="2400" b="0" i="1" dirty="0" smtClean="0"/>
              <a:t> </a:t>
            </a:r>
            <a:r>
              <a:rPr lang="pt-BR" sz="2400" b="0" i="1" dirty="0" err="1" smtClean="0"/>
              <a:t>Scorecard</a:t>
            </a:r>
            <a:r>
              <a:rPr lang="pt-BR" sz="2400" b="0" dirty="0" smtClean="0"/>
              <a:t> dá à alta administração uma visão rápida e eficaz dos fatores críticos que afetam o escritório e coloca os pontos estratégicos no centro do processo de planejamento.</a:t>
            </a:r>
            <a:endParaRPr lang="pt-BR" sz="2000" b="0" dirty="0" smtClean="0"/>
          </a:p>
        </p:txBody>
      </p:sp>
    </p:spTree>
  </p:cSld>
  <p:clrMapOvr>
    <a:masterClrMapping/>
  </p:clrMapOvr>
  <p:transition spd="med" advTm="19000">
    <p:zoom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Ligação do orçamento com o </a:t>
            </a:r>
            <a:r>
              <a:rPr lang="pt-BR" i="1" dirty="0" err="1" smtClean="0"/>
              <a:t>Balanced</a:t>
            </a:r>
            <a:r>
              <a:rPr lang="pt-BR" i="1" dirty="0" smtClean="0"/>
              <a:t> </a:t>
            </a:r>
            <a:r>
              <a:rPr lang="pt-BR" i="1" dirty="0" err="1" smtClean="0"/>
              <a:t>Scorecard</a:t>
            </a:r>
            <a:endParaRPr lang="pt-BR" i="1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1200"/>
              </a:spcAft>
              <a:buNone/>
            </a:pPr>
            <a:r>
              <a:rPr lang="pt-BR" sz="2400" b="0" dirty="0" smtClean="0"/>
              <a:t>O orçamento liga-se ao </a:t>
            </a:r>
            <a:r>
              <a:rPr lang="pt-BR" sz="2400" b="0" i="1" dirty="0" err="1" smtClean="0"/>
              <a:t>Balanced</a:t>
            </a:r>
            <a:r>
              <a:rPr lang="pt-BR" sz="2400" b="0" i="1" dirty="0" smtClean="0"/>
              <a:t> </a:t>
            </a:r>
            <a:r>
              <a:rPr lang="pt-BR" sz="2400" b="0" i="1" dirty="0" err="1" smtClean="0"/>
              <a:t>Scorecard</a:t>
            </a:r>
            <a:r>
              <a:rPr lang="pt-BR" sz="2400" b="0" dirty="0" smtClean="0"/>
              <a:t> de pelo menos três maneiras:</a:t>
            </a:r>
          </a:p>
          <a:p>
            <a:pPr marL="723900" lvl="1" indent="-323850" algn="l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pt-BR" sz="2000" b="0" dirty="0" smtClean="0">
                <a:solidFill>
                  <a:srgbClr val="FFC000"/>
                </a:solidFill>
              </a:rPr>
              <a:t>Destacando os principais indicadores (</a:t>
            </a:r>
            <a:r>
              <a:rPr lang="pt-BR" sz="2000" b="0" i="1" dirty="0" err="1" smtClean="0">
                <a:solidFill>
                  <a:srgbClr val="FFC000"/>
                </a:solidFill>
              </a:rPr>
              <a:t>KPI’s</a:t>
            </a:r>
            <a:r>
              <a:rPr lang="pt-BR" sz="2000" b="0" dirty="0" smtClean="0">
                <a:solidFill>
                  <a:srgbClr val="FFC000"/>
                </a:solidFill>
              </a:rPr>
              <a:t>), tais como desenvolvimento de novos serviços e reclamações de clientes ao invés de somente volume de vendas;</a:t>
            </a:r>
          </a:p>
          <a:p>
            <a:pPr marL="723900" lvl="1" indent="-323850" algn="l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pt-BR" sz="2000" b="0" dirty="0" smtClean="0">
                <a:solidFill>
                  <a:srgbClr val="92D050"/>
                </a:solidFill>
              </a:rPr>
              <a:t>Equilibrando as quatro perspectivas de modo que, por exemplo, a pressão por novos serviços não eclipse a busca contínua por qualidade dos serviços atuais;</a:t>
            </a:r>
          </a:p>
          <a:p>
            <a:pPr marL="723900" lvl="1" indent="-323850" algn="l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pt-BR" sz="2000" b="0" dirty="0" smtClean="0">
                <a:solidFill>
                  <a:srgbClr val="FFC000"/>
                </a:solidFill>
              </a:rPr>
              <a:t>Ajudando a administração a comunicar com clareza os objetivos do escritório a todos os </a:t>
            </a:r>
            <a:r>
              <a:rPr lang="pt-BR" sz="2000" b="0" i="1" dirty="0" err="1" smtClean="0">
                <a:solidFill>
                  <a:srgbClr val="FFC000"/>
                </a:solidFill>
              </a:rPr>
              <a:t>stakeholders</a:t>
            </a:r>
            <a:r>
              <a:rPr lang="pt-BR" sz="2000" b="0" dirty="0" smtClean="0">
                <a:solidFill>
                  <a:srgbClr val="FFC000"/>
                </a:solidFill>
              </a:rPr>
              <a:t>.</a:t>
            </a:r>
          </a:p>
        </p:txBody>
      </p:sp>
    </p:spTree>
  </p:cSld>
  <p:clrMapOvr>
    <a:masterClrMapping/>
  </p:clrMapOvr>
  <p:transition spd="med" advTm="17000">
    <p:zoom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Ligação do orçamento com o </a:t>
            </a:r>
            <a:r>
              <a:rPr lang="pt-BR" i="1" dirty="0" err="1" smtClean="0"/>
              <a:t>Balanced</a:t>
            </a:r>
            <a:r>
              <a:rPr lang="pt-BR" i="1" dirty="0" smtClean="0"/>
              <a:t> </a:t>
            </a:r>
            <a:r>
              <a:rPr lang="pt-BR" i="1" dirty="0" err="1" smtClean="0"/>
              <a:t>Scorecard</a:t>
            </a:r>
            <a:endParaRPr lang="pt-BR" i="1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1200"/>
              </a:spcAft>
              <a:buNone/>
            </a:pPr>
            <a:r>
              <a:rPr lang="pt-BR" sz="2400" b="0" dirty="0" smtClean="0"/>
              <a:t>Para construir o </a:t>
            </a:r>
            <a:r>
              <a:rPr lang="pt-BR" sz="2400" b="0" i="1" dirty="0" err="1" smtClean="0"/>
              <a:t>Balanced</a:t>
            </a:r>
            <a:r>
              <a:rPr lang="pt-BR" sz="2400" b="0" i="1" dirty="0" smtClean="0"/>
              <a:t> </a:t>
            </a:r>
            <a:r>
              <a:rPr lang="pt-BR" sz="2400" b="0" i="1" dirty="0" err="1" smtClean="0"/>
              <a:t>Scorecard</a:t>
            </a:r>
            <a:r>
              <a:rPr lang="pt-BR" sz="2400" b="0" dirty="0" smtClean="0"/>
              <a:t>:</a:t>
            </a:r>
          </a:p>
          <a:p>
            <a:pPr marL="723900" lvl="1" indent="-323850" algn="l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pt-BR" sz="2000" b="0" dirty="0" smtClean="0">
                <a:solidFill>
                  <a:srgbClr val="FFC000"/>
                </a:solidFill>
              </a:rPr>
              <a:t>Estabeleça objetivos e métricas para os fatores críticos financeiros, ou seja, desenvolva o orçamento na forma de um plano de ação financeiro.</a:t>
            </a:r>
          </a:p>
        </p:txBody>
      </p:sp>
    </p:spTree>
  </p:cSld>
  <p:clrMapOvr>
    <a:masterClrMapping/>
  </p:clrMapOvr>
  <p:transition spd="med" advTm="6000">
    <p:zoom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Ligação do orçamento com o </a:t>
            </a:r>
            <a:r>
              <a:rPr lang="pt-BR" i="1" dirty="0" err="1" smtClean="0"/>
              <a:t>Balanced</a:t>
            </a:r>
            <a:r>
              <a:rPr lang="pt-BR" i="1" dirty="0" smtClean="0"/>
              <a:t> </a:t>
            </a:r>
            <a:r>
              <a:rPr lang="pt-BR" i="1" dirty="0" err="1" smtClean="0"/>
              <a:t>Scorecard</a:t>
            </a:r>
            <a:endParaRPr lang="pt-BR" i="1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1200"/>
              </a:spcAft>
              <a:buNone/>
            </a:pPr>
            <a:r>
              <a:rPr lang="pt-BR" sz="2400" b="0" dirty="0" smtClean="0"/>
              <a:t>Para construir o </a:t>
            </a:r>
            <a:r>
              <a:rPr lang="pt-BR" sz="2400" b="0" i="1" dirty="0" err="1" smtClean="0"/>
              <a:t>Balanced</a:t>
            </a:r>
            <a:r>
              <a:rPr lang="pt-BR" sz="2400" b="0" i="1" dirty="0" smtClean="0"/>
              <a:t> </a:t>
            </a:r>
            <a:r>
              <a:rPr lang="pt-BR" sz="2400" b="0" i="1" dirty="0" err="1" smtClean="0"/>
              <a:t>Scorecard</a:t>
            </a:r>
            <a:r>
              <a:rPr lang="pt-BR" sz="2400" b="0" dirty="0" smtClean="0"/>
              <a:t>:</a:t>
            </a:r>
          </a:p>
          <a:p>
            <a:pPr marL="723900" lvl="1" indent="-323850" algn="l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pt-BR" sz="2000" b="0" dirty="0" smtClean="0">
                <a:solidFill>
                  <a:srgbClr val="FFC000"/>
                </a:solidFill>
              </a:rPr>
              <a:t>Estabeleça objetivos e métricas para os fatores críticos financeiros, ou seja, desenvolva o orçamento na forma de um plano de ação financeiro.</a:t>
            </a:r>
          </a:p>
          <a:p>
            <a:pPr marL="723900" lvl="1" indent="-323850" algn="l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pt-BR" sz="2000" b="0" dirty="0" smtClean="0">
                <a:solidFill>
                  <a:srgbClr val="92D050"/>
                </a:solidFill>
              </a:rPr>
              <a:t>Estabeleça objetivos e métricas para os fatores críticos à satisfação dos clientes (fidelidade, referências ao escritório, reclamações, </a:t>
            </a:r>
            <a:r>
              <a:rPr lang="pt-BR" sz="2000" b="0" dirty="0" err="1" smtClean="0">
                <a:solidFill>
                  <a:srgbClr val="92D050"/>
                </a:solidFill>
              </a:rPr>
              <a:t>etc</a:t>
            </a:r>
            <a:r>
              <a:rPr lang="pt-BR" sz="2000" b="0" dirty="0" smtClean="0">
                <a:solidFill>
                  <a:srgbClr val="92D050"/>
                </a:solidFill>
              </a:rPr>
              <a:t>).</a:t>
            </a:r>
          </a:p>
        </p:txBody>
      </p:sp>
    </p:spTree>
  </p:cSld>
  <p:clrMapOvr>
    <a:masterClrMapping/>
  </p:clrMapOvr>
  <p:transition spd="med" advTm="4000">
    <p:zoom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Ligação do orçamento com o </a:t>
            </a:r>
            <a:r>
              <a:rPr lang="pt-BR" i="1" dirty="0" err="1" smtClean="0"/>
              <a:t>Balanced</a:t>
            </a:r>
            <a:r>
              <a:rPr lang="pt-BR" i="1" dirty="0" smtClean="0"/>
              <a:t> </a:t>
            </a:r>
            <a:r>
              <a:rPr lang="pt-BR" i="1" dirty="0" err="1" smtClean="0"/>
              <a:t>Scorecard</a:t>
            </a:r>
            <a:endParaRPr lang="pt-BR" i="1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1200"/>
              </a:spcAft>
              <a:buNone/>
            </a:pPr>
            <a:r>
              <a:rPr lang="pt-BR" sz="2400" b="0" dirty="0" smtClean="0"/>
              <a:t>Para construir o </a:t>
            </a:r>
            <a:r>
              <a:rPr lang="pt-BR" sz="2400" b="0" i="1" dirty="0" err="1" smtClean="0"/>
              <a:t>Balanced</a:t>
            </a:r>
            <a:r>
              <a:rPr lang="pt-BR" sz="2400" b="0" i="1" dirty="0" smtClean="0"/>
              <a:t> </a:t>
            </a:r>
            <a:r>
              <a:rPr lang="pt-BR" sz="2400" b="0" i="1" dirty="0" err="1" smtClean="0"/>
              <a:t>Scorecard</a:t>
            </a:r>
            <a:r>
              <a:rPr lang="pt-BR" sz="2400" b="0" dirty="0" smtClean="0"/>
              <a:t>:</a:t>
            </a:r>
          </a:p>
          <a:p>
            <a:pPr marL="723900" lvl="1" indent="-323850" algn="l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pt-BR" sz="2000" b="0" dirty="0" smtClean="0">
                <a:solidFill>
                  <a:srgbClr val="FFC000"/>
                </a:solidFill>
              </a:rPr>
              <a:t>Estabeleça objetivos e métricas para os fatores críticos financeiros, ou seja, desenvolva o orçamento na forma de um plano de ação financeiro.</a:t>
            </a:r>
          </a:p>
          <a:p>
            <a:pPr marL="723900" lvl="1" indent="-323850" algn="l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pt-BR" sz="2000" b="0" dirty="0" smtClean="0">
                <a:solidFill>
                  <a:srgbClr val="92D050"/>
                </a:solidFill>
              </a:rPr>
              <a:t>Estabeleça objetivos e métricas para os fatores críticos à satisfação dos clientes (fidelidade, referências ao escritório, reclamações, </a:t>
            </a:r>
            <a:r>
              <a:rPr lang="pt-BR" sz="2000" b="0" dirty="0" err="1" smtClean="0">
                <a:solidFill>
                  <a:srgbClr val="92D050"/>
                </a:solidFill>
              </a:rPr>
              <a:t>etc</a:t>
            </a:r>
            <a:r>
              <a:rPr lang="pt-BR" sz="2000" b="0" dirty="0" smtClean="0">
                <a:solidFill>
                  <a:srgbClr val="92D050"/>
                </a:solidFill>
              </a:rPr>
              <a:t>).</a:t>
            </a:r>
          </a:p>
          <a:p>
            <a:pPr marL="723900" lvl="1" indent="-323850" algn="l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pt-BR" sz="2000" b="0" dirty="0" smtClean="0">
                <a:solidFill>
                  <a:srgbClr val="FFC000"/>
                </a:solidFill>
              </a:rPr>
              <a:t>Estabeleça objetivos e métricas para os fatores críticos aos processos internos (desenvolvimento de novos serviços, produtividade dos processos e das pessoas, </a:t>
            </a:r>
            <a:r>
              <a:rPr lang="pt-BR" sz="2000" b="0" dirty="0" err="1" smtClean="0">
                <a:solidFill>
                  <a:srgbClr val="FFC000"/>
                </a:solidFill>
              </a:rPr>
              <a:t>etc</a:t>
            </a:r>
            <a:r>
              <a:rPr lang="pt-BR" sz="2000" b="0" dirty="0" smtClean="0">
                <a:solidFill>
                  <a:srgbClr val="FFC000"/>
                </a:solidFill>
              </a:rPr>
              <a:t>).</a:t>
            </a:r>
          </a:p>
        </p:txBody>
      </p:sp>
    </p:spTree>
  </p:cSld>
  <p:clrMapOvr>
    <a:masterClrMapping/>
  </p:clrMapOvr>
  <p:transition spd="med" advTm="5000">
    <p:zoom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Ligação do orçamento com o </a:t>
            </a:r>
            <a:r>
              <a:rPr lang="pt-BR" i="1" dirty="0" err="1" smtClean="0"/>
              <a:t>Balanced</a:t>
            </a:r>
            <a:r>
              <a:rPr lang="pt-BR" i="1" dirty="0" smtClean="0"/>
              <a:t> </a:t>
            </a:r>
            <a:r>
              <a:rPr lang="pt-BR" i="1" dirty="0" err="1" smtClean="0"/>
              <a:t>Scorecard</a:t>
            </a:r>
            <a:endParaRPr lang="pt-BR" i="1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1200"/>
              </a:spcAft>
              <a:buNone/>
            </a:pPr>
            <a:r>
              <a:rPr lang="pt-BR" sz="2400" b="0" dirty="0" smtClean="0"/>
              <a:t>Para construir o </a:t>
            </a:r>
            <a:r>
              <a:rPr lang="pt-BR" sz="2400" b="0" i="1" dirty="0" err="1" smtClean="0"/>
              <a:t>Balanced</a:t>
            </a:r>
            <a:r>
              <a:rPr lang="pt-BR" sz="2400" b="0" i="1" dirty="0" smtClean="0"/>
              <a:t> </a:t>
            </a:r>
            <a:r>
              <a:rPr lang="pt-BR" sz="2400" b="0" i="1" dirty="0" err="1" smtClean="0"/>
              <a:t>Scorecard</a:t>
            </a:r>
            <a:r>
              <a:rPr lang="pt-BR" sz="2400" b="0" dirty="0" smtClean="0"/>
              <a:t>:</a:t>
            </a:r>
          </a:p>
          <a:p>
            <a:pPr marL="723900" lvl="1" indent="-323850" algn="l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pt-BR" sz="2000" b="0" dirty="0" smtClean="0">
                <a:solidFill>
                  <a:srgbClr val="FFC000"/>
                </a:solidFill>
              </a:rPr>
              <a:t>Estabeleça objetivos e métricas para os fatores críticos financeiros, ou seja, desenvolva o orçamento na forma de um plano de ação financeiro.</a:t>
            </a:r>
          </a:p>
          <a:p>
            <a:pPr marL="723900" lvl="1" indent="-323850" algn="l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pt-BR" sz="2000" b="0" dirty="0" smtClean="0">
                <a:solidFill>
                  <a:srgbClr val="92D050"/>
                </a:solidFill>
              </a:rPr>
              <a:t>Estabeleça objetivos e métricas para os fatores críticos à satisfação dos clientes (fidelidade, referências ao escritório, reclamações, </a:t>
            </a:r>
            <a:r>
              <a:rPr lang="pt-BR" sz="2000" b="0" dirty="0" err="1" smtClean="0">
                <a:solidFill>
                  <a:srgbClr val="92D050"/>
                </a:solidFill>
              </a:rPr>
              <a:t>etc</a:t>
            </a:r>
            <a:r>
              <a:rPr lang="pt-BR" sz="2000" b="0" dirty="0" smtClean="0">
                <a:solidFill>
                  <a:srgbClr val="92D050"/>
                </a:solidFill>
              </a:rPr>
              <a:t>).</a:t>
            </a:r>
          </a:p>
          <a:p>
            <a:pPr marL="723900" lvl="1" indent="-323850" algn="l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pt-BR" sz="2000" b="0" dirty="0" smtClean="0">
                <a:solidFill>
                  <a:srgbClr val="FFC000"/>
                </a:solidFill>
              </a:rPr>
              <a:t>Estabeleça objetivos e métricas para os fatores críticos aos processos internos (desenvolvimento de novos serviços, produtividade dos processos e das pessoas, </a:t>
            </a:r>
            <a:r>
              <a:rPr lang="pt-BR" sz="2000" b="0" dirty="0" err="1" smtClean="0">
                <a:solidFill>
                  <a:srgbClr val="FFC000"/>
                </a:solidFill>
              </a:rPr>
              <a:t>etc</a:t>
            </a:r>
            <a:r>
              <a:rPr lang="pt-BR" sz="2000" b="0" dirty="0" smtClean="0">
                <a:solidFill>
                  <a:srgbClr val="FFC000"/>
                </a:solidFill>
              </a:rPr>
              <a:t>).</a:t>
            </a:r>
          </a:p>
          <a:p>
            <a:pPr marL="723900" lvl="1" indent="-323850" algn="l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pt-BR" sz="2000" b="0" dirty="0" smtClean="0">
                <a:solidFill>
                  <a:srgbClr val="92D050"/>
                </a:solidFill>
              </a:rPr>
              <a:t>Estabeleça objetivos e métricas para os fatores críticos à inovação e aprendizado (horas de treinamento, taxa de progressão profissional, retrabalho, sucesso das causas levadas ao Judiciário, </a:t>
            </a:r>
            <a:r>
              <a:rPr lang="pt-BR" sz="2000" b="0" dirty="0" err="1" smtClean="0">
                <a:solidFill>
                  <a:srgbClr val="92D050"/>
                </a:solidFill>
              </a:rPr>
              <a:t>etc</a:t>
            </a:r>
            <a:r>
              <a:rPr lang="pt-BR" sz="2000" b="0" dirty="0" smtClean="0">
                <a:solidFill>
                  <a:srgbClr val="92D050"/>
                </a:solidFill>
              </a:rPr>
              <a:t>).</a:t>
            </a:r>
          </a:p>
        </p:txBody>
      </p:sp>
    </p:spTree>
  </p:cSld>
  <p:clrMapOvr>
    <a:masterClrMapping/>
  </p:clrMapOvr>
  <p:transition spd="med" advTm="5000">
    <p:zoom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Ligação do orçamento com o </a:t>
            </a:r>
            <a:r>
              <a:rPr lang="pt-BR" i="1" dirty="0" err="1" smtClean="0"/>
              <a:t>Balanced</a:t>
            </a:r>
            <a:r>
              <a:rPr lang="pt-BR" i="1" dirty="0" smtClean="0"/>
              <a:t> </a:t>
            </a:r>
            <a:r>
              <a:rPr lang="pt-BR" i="1" dirty="0" err="1" smtClean="0"/>
              <a:t>Scorecard</a:t>
            </a:r>
            <a:endParaRPr lang="pt-BR" i="1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1200"/>
              </a:spcAft>
              <a:buNone/>
            </a:pPr>
            <a:r>
              <a:rPr lang="pt-BR" sz="2400" b="0" dirty="0" smtClean="0"/>
              <a:t>Modelo de gestão estratégica com o </a:t>
            </a:r>
            <a:r>
              <a:rPr lang="pt-BR" sz="2400" b="0" i="1" dirty="0" err="1" smtClean="0"/>
              <a:t>Balanced</a:t>
            </a:r>
            <a:r>
              <a:rPr lang="pt-BR" sz="2400" b="0" i="1" dirty="0" smtClean="0"/>
              <a:t> </a:t>
            </a:r>
            <a:r>
              <a:rPr lang="pt-BR" sz="2400" b="0" i="1" dirty="0" err="1" smtClean="0"/>
              <a:t>Scorecard</a:t>
            </a:r>
            <a:r>
              <a:rPr lang="pt-BR" sz="2400" b="0" dirty="0" smtClean="0"/>
              <a:t>:</a:t>
            </a:r>
          </a:p>
        </p:txBody>
      </p:sp>
      <p:graphicFrame>
        <p:nvGraphicFramePr>
          <p:cNvPr id="5" name="Diagrama 4"/>
          <p:cNvGraphicFramePr/>
          <p:nvPr/>
        </p:nvGraphicFramePr>
        <p:xfrm>
          <a:off x="1524000" y="227684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3923910" y="3966269"/>
            <a:ext cx="14398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i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Balanced</a:t>
            </a:r>
            <a:endParaRPr lang="pt-BR" sz="2000" b="1" i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000" b="1" i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Scorecard</a:t>
            </a:r>
            <a:endParaRPr lang="pt-BR" sz="2000" b="1" i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Tm="10000">
    <p:zoom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Acompanhamento do orçamento</a:t>
            </a:r>
            <a:endParaRPr lang="pt-BR" i="1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marL="0" indent="0" algn="l" eaLnBrk="1" hangingPunct="1">
              <a:spcAft>
                <a:spcPts val="600"/>
              </a:spcAft>
              <a:buNone/>
            </a:pPr>
            <a:r>
              <a:rPr lang="pt-BR" sz="2000" b="0" dirty="0" smtClean="0"/>
              <a:t>Comparações entre realizado e orçado são fundamentais para que se encontrem os pontos que necessitam aperfeiçoamentos e correções. A diferença entre realizado e orçado é chamada de </a:t>
            </a:r>
            <a:r>
              <a:rPr lang="pt-BR" sz="2000" b="0" dirty="0" smtClean="0">
                <a:solidFill>
                  <a:srgbClr val="FF6600"/>
                </a:solidFill>
              </a:rPr>
              <a:t>desvio</a:t>
            </a:r>
            <a:r>
              <a:rPr lang="pt-BR" sz="2000" b="0" dirty="0" smtClean="0"/>
              <a:t> ou </a:t>
            </a:r>
            <a:r>
              <a:rPr lang="pt-BR" sz="2000" b="0" dirty="0" smtClean="0">
                <a:solidFill>
                  <a:srgbClr val="FF6600"/>
                </a:solidFill>
              </a:rPr>
              <a:t>variação</a:t>
            </a:r>
            <a:r>
              <a:rPr lang="pt-BR" sz="2000" b="0" dirty="0" smtClean="0"/>
              <a:t>.</a:t>
            </a:r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2000" b="0" dirty="0" smtClean="0"/>
          </a:p>
          <a:p>
            <a:pPr marL="0" indent="0" algn="l" eaLnBrk="1" hangingPunct="1">
              <a:spcAft>
                <a:spcPts val="600"/>
              </a:spcAft>
              <a:buNone/>
            </a:pPr>
            <a:endParaRPr lang="pt-BR" sz="1600" b="0" dirty="0" smtClean="0">
              <a:solidFill>
                <a:srgbClr val="FFC000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539439" y="2860190"/>
          <a:ext cx="7777080" cy="308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360"/>
                <a:gridCol w="2592360"/>
                <a:gridCol w="25923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DESVIOS</a:t>
                      </a:r>
                      <a:endParaRPr lang="pt-BR" sz="1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CAUSAS POSSÍVEIS</a:t>
                      </a:r>
                      <a:endParaRPr lang="pt-BR" sz="1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PLANO DE AÇÃO</a:t>
                      </a:r>
                      <a:endParaRPr lang="pt-BR" sz="1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pt-BR" sz="1600" dirty="0" smtClean="0">
                          <a:latin typeface="Calibri" pitchFamily="34" charset="0"/>
                          <a:cs typeface="Calibri" pitchFamily="34" charset="0"/>
                        </a:rPr>
                        <a:t>Custos imediatos mais elevados do que o previsto.</a:t>
                      </a:r>
                      <a:endParaRPr lang="pt-BR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Calibri" pitchFamily="34" charset="0"/>
                          <a:cs typeface="Calibri" pitchFamily="34" charset="0"/>
                        </a:rPr>
                        <a:t>Maior volume de vendas;</a:t>
                      </a:r>
                      <a:endParaRPr lang="pt-BR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Calibri" pitchFamily="34" charset="0"/>
                          <a:cs typeface="Calibri" pitchFamily="34" charset="0"/>
                        </a:rPr>
                        <a:t>Nenhum, caso as margens permaneçam conforme objetivos;</a:t>
                      </a:r>
                      <a:endParaRPr lang="pt-BR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Calibri" pitchFamily="34" charset="0"/>
                          <a:cs typeface="Calibri" pitchFamily="34" charset="0"/>
                        </a:rPr>
                        <a:t>Reajustes salariais mais elevados que o previsto;</a:t>
                      </a:r>
                      <a:endParaRPr lang="pt-BR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Calibri" pitchFamily="34" charset="0"/>
                          <a:cs typeface="Calibri" pitchFamily="34" charset="0"/>
                        </a:rPr>
                        <a:t>Ajustar tabela de honorários e redobrar atenção ao elaborar propostas, submetendo-as a pelo menos dois sócios;</a:t>
                      </a:r>
                      <a:endParaRPr lang="pt-BR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Calibri" pitchFamily="34" charset="0"/>
                          <a:cs typeface="Calibri" pitchFamily="34" charset="0"/>
                        </a:rPr>
                        <a:t>Processos de trabalho fora do padrão aprovado.</a:t>
                      </a:r>
                      <a:endParaRPr lang="pt-BR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Calibri" pitchFamily="34" charset="0"/>
                          <a:cs typeface="Calibri" pitchFamily="34" charset="0"/>
                        </a:rPr>
                        <a:t>Reforçar treinamento da equipe.</a:t>
                      </a:r>
                      <a:endParaRPr lang="pt-BR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Tm="21000">
    <p:zoom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Conclusão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8750"/>
            <a:ext cx="8229600" cy="473663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000" b="0" dirty="0" smtClean="0"/>
              <a:t>As técnicas de elaboração de orçamentos discutidas nesta apresentação podem ser de grande importância para que os escritórios conquistem diferenciais competitivos de mercado no momento especial </a:t>
            </a:r>
            <a:r>
              <a:rPr lang="pt-BR" sz="2000" b="0" smtClean="0"/>
              <a:t>por que </a:t>
            </a:r>
            <a:r>
              <a:rPr lang="pt-BR" sz="2000" b="0" dirty="0" smtClean="0"/>
              <a:t>passa a economia.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1200" b="0" dirty="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000" b="0" dirty="0" smtClean="0"/>
              <a:t>Importante é que os Sócios tenham presente a </a:t>
            </a:r>
            <a:r>
              <a:rPr lang="pt-BR" sz="2000" dirty="0" smtClean="0">
                <a:solidFill>
                  <a:srgbClr val="FFFF99"/>
                </a:solidFill>
              </a:rPr>
              <a:t>necessidade quase que permanente</a:t>
            </a:r>
            <a:r>
              <a:rPr lang="pt-BR" sz="2000" b="0" dirty="0" smtClean="0"/>
              <a:t> de contar com o planejamento financeiro de médio prazo, orientando suas decisões e promovendo a avaliação permanente da </a:t>
            </a:r>
            <a:r>
              <a:rPr lang="pt-BR" sz="2000" b="0" i="1" dirty="0" smtClean="0"/>
              <a:t>performance</a:t>
            </a:r>
            <a:r>
              <a:rPr lang="pt-BR" sz="2000" b="0" dirty="0" smtClean="0"/>
              <a:t> dos negócios; um ambiente tão competitivo quanto o do mercado de serviços jurídicos exige atenção redobrada e diária com relação aos recursos disponíveis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1200" b="0" dirty="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000" b="0" dirty="0" smtClean="0"/>
              <a:t>Fico a sua disposição para ajudá-los no que for possível no uso desta experiência e subscrevo-me, atenciosamente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2000" b="0" dirty="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000" dirty="0" smtClean="0"/>
              <a:t>João Telles Corrêa Filho</a:t>
            </a:r>
          </a:p>
        </p:txBody>
      </p:sp>
    </p:spTree>
  </p:cSld>
  <p:clrMapOvr>
    <a:masterClrMapping/>
  </p:clrMapOvr>
  <p:transition spd="med" advTm="26000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O processo orçamentário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65180"/>
          </a:xfrm>
        </p:spPr>
        <p:txBody>
          <a:bodyPr/>
          <a:lstStyle/>
          <a:p>
            <a:pPr algn="l" eaLnBrk="1" hangingPunct="1">
              <a:spcAft>
                <a:spcPts val="600"/>
              </a:spcAft>
              <a:buNone/>
            </a:pPr>
            <a:r>
              <a:rPr lang="pt-BR" sz="3000" b="0" dirty="0" smtClean="0"/>
              <a:t>O processo orçamentário inclui quatro passos:</a:t>
            </a:r>
          </a:p>
          <a:p>
            <a:pPr marL="812800" lvl="1" indent="-355600" algn="l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pt-BR" b="0" dirty="0" smtClean="0">
                <a:solidFill>
                  <a:srgbClr val="FFC000"/>
                </a:solidFill>
              </a:rPr>
              <a:t>Definir metas como, por exemplo, “crescer o faturamento em 10% no próximo ano”;</a:t>
            </a:r>
          </a:p>
          <a:p>
            <a:pPr marL="812800" lvl="1" indent="-355600" algn="l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b="0" dirty="0" smtClean="0">
                <a:solidFill>
                  <a:srgbClr val="FFC000"/>
                </a:solidFill>
              </a:rPr>
              <a:t>Avaliar e escolher opções – há várias estratégias possíveis para se atingir as metas definidas: aumentar preços, oferecer novos serviços, </a:t>
            </a:r>
            <a:r>
              <a:rPr lang="pt-BR" b="0" dirty="0" err="1" smtClean="0">
                <a:solidFill>
                  <a:srgbClr val="FFC000"/>
                </a:solidFill>
              </a:rPr>
              <a:t>etc</a:t>
            </a:r>
            <a:r>
              <a:rPr lang="pt-BR" b="0" dirty="0" smtClean="0">
                <a:solidFill>
                  <a:srgbClr val="FFC000"/>
                </a:solidFill>
              </a:rPr>
              <a:t>: devemos escolher as mais eficazes conforme cada situação;</a:t>
            </a:r>
          </a:p>
          <a:p>
            <a:pPr marL="812800" lvl="1" indent="-355600" algn="l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b="0" dirty="0" smtClean="0">
                <a:solidFill>
                  <a:srgbClr val="FFC000"/>
                </a:solidFill>
              </a:rPr>
              <a:t>Identificar os impactos das escolhas feitas sobre os custos e investimentos;</a:t>
            </a:r>
          </a:p>
          <a:p>
            <a:pPr marL="812800" lvl="1" indent="-355600" algn="l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BR" b="0" dirty="0" smtClean="0">
                <a:solidFill>
                  <a:srgbClr val="FFC000"/>
                </a:solidFill>
              </a:rPr>
              <a:t>Coordenar os diversos orçamentos caso a organização opte por descentralizar os </a:t>
            </a:r>
            <a:r>
              <a:rPr lang="pt-BR" b="0" i="1" dirty="0" smtClean="0">
                <a:solidFill>
                  <a:srgbClr val="FFC000"/>
                </a:solidFill>
              </a:rPr>
              <a:t>budgets</a:t>
            </a:r>
            <a:r>
              <a:rPr lang="pt-BR" b="0" dirty="0" smtClean="0">
                <a:solidFill>
                  <a:srgbClr val="FFC000"/>
                </a:solidFill>
              </a:rPr>
              <a:t> das áreas.</a:t>
            </a:r>
          </a:p>
        </p:txBody>
      </p:sp>
    </p:spTree>
  </p:cSld>
  <p:clrMapOvr>
    <a:masterClrMapping/>
  </p:clrMapOvr>
  <p:transition spd="med" advTm="18000">
    <p:zoom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70" y="10620"/>
            <a:ext cx="9134030" cy="684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3527726" y="6264495"/>
            <a:ext cx="20313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www.tellescorrea.com.br</a:t>
            </a:r>
            <a:endParaRPr lang="pt-BR" sz="1400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O processo orçamentário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971500" y="1628750"/>
            <a:ext cx="5688790" cy="1008140"/>
          </a:xfrm>
          <a:prstGeom prst="roundRect">
            <a:avLst/>
          </a:prstGeom>
          <a:solidFill>
            <a:schemeClr val="accent5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Definir metas: plano estratégico</a:t>
            </a:r>
            <a:endParaRPr lang="pt-BR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Tm="2000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O processo orçamentário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971500" y="1628750"/>
            <a:ext cx="5688790" cy="1008140"/>
          </a:xfrm>
          <a:prstGeom prst="roundRect">
            <a:avLst/>
          </a:prstGeom>
          <a:solidFill>
            <a:schemeClr val="accent5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Definir metas: plano estratégico</a:t>
            </a:r>
            <a:endParaRPr lang="pt-BR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1259540" y="2852920"/>
            <a:ext cx="5688790" cy="1008140"/>
          </a:xfrm>
          <a:prstGeom prst="roundRect">
            <a:avLst/>
          </a:prstGeom>
          <a:solidFill>
            <a:srgbClr val="94CAD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Avaliar opções: políticas e táticas</a:t>
            </a:r>
            <a:endParaRPr lang="pt-BR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eta para baixo 7"/>
          <p:cNvSpPr/>
          <p:nvPr/>
        </p:nvSpPr>
        <p:spPr>
          <a:xfrm>
            <a:off x="5940190" y="2492870"/>
            <a:ext cx="504070" cy="576080"/>
          </a:xfrm>
          <a:prstGeom prst="downArrow">
            <a:avLst/>
          </a:prstGeom>
          <a:solidFill>
            <a:srgbClr val="408A9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 spd="med" advTm="2000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O processo orçamentário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971500" y="1628750"/>
            <a:ext cx="5688790" cy="1008140"/>
          </a:xfrm>
          <a:prstGeom prst="roundRect">
            <a:avLst/>
          </a:prstGeom>
          <a:solidFill>
            <a:schemeClr val="accent5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Definir metas: plano estratégico</a:t>
            </a:r>
            <a:endParaRPr lang="pt-BR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1259540" y="2852920"/>
            <a:ext cx="5688790" cy="1008140"/>
          </a:xfrm>
          <a:prstGeom prst="roundRect">
            <a:avLst/>
          </a:prstGeom>
          <a:solidFill>
            <a:srgbClr val="94CAD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Avaliar opções: políticas e táticas</a:t>
            </a:r>
            <a:endParaRPr lang="pt-BR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1547580" y="4077090"/>
            <a:ext cx="5688790" cy="1008140"/>
          </a:xfrm>
          <a:prstGeom prst="roundRect">
            <a:avLst/>
          </a:prstGeom>
          <a:solidFill>
            <a:srgbClr val="408A9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Avaliar impactos: quantificar, qualificar e avaliar riscos</a:t>
            </a:r>
            <a:endParaRPr lang="pt-B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eta para baixo 7"/>
          <p:cNvSpPr/>
          <p:nvPr/>
        </p:nvSpPr>
        <p:spPr>
          <a:xfrm>
            <a:off x="5940190" y="2492870"/>
            <a:ext cx="504070" cy="576080"/>
          </a:xfrm>
          <a:prstGeom prst="downArrow">
            <a:avLst/>
          </a:prstGeom>
          <a:solidFill>
            <a:srgbClr val="408A9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baixo 9"/>
          <p:cNvSpPr/>
          <p:nvPr/>
        </p:nvSpPr>
        <p:spPr>
          <a:xfrm>
            <a:off x="6228230" y="3717040"/>
            <a:ext cx="504070" cy="576080"/>
          </a:xfrm>
          <a:prstGeom prst="downArrow">
            <a:avLst/>
          </a:prstGeom>
          <a:solidFill>
            <a:srgbClr val="408A9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 spd="med" advTm="3000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1532</TotalTime>
  <Words>4014</Words>
  <Application>Microsoft Office PowerPoint</Application>
  <PresentationFormat>Apresentação na tela (4:3)</PresentationFormat>
  <Paragraphs>738</Paragraphs>
  <Slides>60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60</vt:i4>
      </vt:variant>
    </vt:vector>
  </HeadingPairs>
  <TitlesOfParts>
    <vt:vector size="61" baseType="lpstr">
      <vt:lpstr>Design padrão</vt:lpstr>
      <vt:lpstr>Apresentação do PowerPoint</vt:lpstr>
      <vt:lpstr>Apresentação do PowerPoint</vt:lpstr>
      <vt:lpstr>Por quê fazer o orçamento?</vt:lpstr>
      <vt:lpstr>E o que é o orçamento?</vt:lpstr>
      <vt:lpstr>E o que é o orçamento?</vt:lpstr>
      <vt:lpstr>O processo orçamentário</vt:lpstr>
      <vt:lpstr>O processo orçamentário</vt:lpstr>
      <vt:lpstr>O processo orçamentário</vt:lpstr>
      <vt:lpstr>O processo orçamentário</vt:lpstr>
      <vt:lpstr>O processo orçamentário</vt:lpstr>
      <vt:lpstr>O processo orçamentário</vt:lpstr>
      <vt:lpstr>O processo orçamentário</vt:lpstr>
      <vt:lpstr>O processo orçamentário</vt:lpstr>
      <vt:lpstr>Coordenação dos orçamentos departamentais</vt:lpstr>
      <vt:lpstr>Tipos de orçamentos</vt:lpstr>
      <vt:lpstr>Tipos de orçamentos</vt:lpstr>
      <vt:lpstr>Tipos de orçamentos</vt:lpstr>
      <vt:lpstr>Abordagens para o orçamento</vt:lpstr>
      <vt:lpstr>Abordagens para o orçamento</vt:lpstr>
      <vt:lpstr>Abordagens para o orçamento</vt:lpstr>
      <vt:lpstr>Abordagens para o orçamento</vt:lpstr>
      <vt:lpstr>Abordagens para o orçamento</vt:lpstr>
      <vt:lpstr>Orçamento Kaizen</vt:lpstr>
      <vt:lpstr>Classificação das despesas</vt:lpstr>
      <vt:lpstr>Alocação (classificação) dos custos</vt:lpstr>
      <vt:lpstr>Alocação (classificação) dos custos</vt:lpstr>
      <vt:lpstr>Alocação (classificação) dos custos</vt:lpstr>
      <vt:lpstr>Alocação (classificação) dos custos</vt:lpstr>
      <vt:lpstr>Alocação (classificação) dos custos</vt:lpstr>
      <vt:lpstr>Alocação (classificação) dos custos</vt:lpstr>
      <vt:lpstr>Alocação (classificação) dos custos</vt:lpstr>
      <vt:lpstr>Alocação (classificação) dos custos</vt:lpstr>
      <vt:lpstr>Forecast de vendas e faturamento</vt:lpstr>
      <vt:lpstr>Forecast de vendas e faturamento</vt:lpstr>
      <vt:lpstr>Forecast de vendas e faturamento</vt:lpstr>
      <vt:lpstr>Forecast de vendas e faturamento</vt:lpstr>
      <vt:lpstr>Orçamento operacional</vt:lpstr>
      <vt:lpstr>Orçamento operacional</vt:lpstr>
      <vt:lpstr>Orçamento operacional</vt:lpstr>
      <vt:lpstr>Orçamento operacional</vt:lpstr>
      <vt:lpstr>Orçamento operacional</vt:lpstr>
      <vt:lpstr>Orçamento operacional</vt:lpstr>
      <vt:lpstr>Orçamento operacional</vt:lpstr>
      <vt:lpstr>Orçamento de investimentos</vt:lpstr>
      <vt:lpstr>Orçamento de investimentos</vt:lpstr>
      <vt:lpstr>Orçamento de investimentos</vt:lpstr>
      <vt:lpstr>Orçamento de investimentos</vt:lpstr>
      <vt:lpstr>Orçamento de investimentos</vt:lpstr>
      <vt:lpstr>Análises de sensibilidade</vt:lpstr>
      <vt:lpstr>Análises de sensibilidade</vt:lpstr>
      <vt:lpstr>Ligação do orçamento com o Balanced Scorecard</vt:lpstr>
      <vt:lpstr>Ligação do orçamento com o Balanced Scorecard</vt:lpstr>
      <vt:lpstr>Ligação do orçamento com o Balanced Scorecard</vt:lpstr>
      <vt:lpstr>Ligação do orçamento com o Balanced Scorecard</vt:lpstr>
      <vt:lpstr>Ligação do orçamento com o Balanced Scorecard</vt:lpstr>
      <vt:lpstr>Ligação do orçamento com o Balanced Scorecard</vt:lpstr>
      <vt:lpstr>Ligação do orçamento com o Balanced Scorecard</vt:lpstr>
      <vt:lpstr>Acompanhamento do orçamento</vt:lpstr>
      <vt:lpstr>Conclusão</vt:lpstr>
      <vt:lpstr>Apresentação do PowerPoint</vt:lpstr>
    </vt:vector>
  </TitlesOfParts>
  <Company>Telles Corrêa Ltda.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João Telles Corrêa Filho</dc:creator>
  <cp:lastModifiedBy>João Telles Corrêa Filho</cp:lastModifiedBy>
  <cp:revision>177</cp:revision>
  <dcterms:created xsi:type="dcterms:W3CDTF">2004-12-28T20:01:13Z</dcterms:created>
  <dcterms:modified xsi:type="dcterms:W3CDTF">2014-06-12T12:59:12Z</dcterms:modified>
</cp:coreProperties>
</file>