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431" r:id="rId3"/>
    <p:sldId id="287" r:id="rId4"/>
    <p:sldId id="289" r:id="rId5"/>
    <p:sldId id="290" r:id="rId6"/>
    <p:sldId id="382" r:id="rId7"/>
    <p:sldId id="424" r:id="rId8"/>
    <p:sldId id="425" r:id="rId9"/>
    <p:sldId id="361" r:id="rId10"/>
    <p:sldId id="426" r:id="rId11"/>
    <p:sldId id="362" r:id="rId12"/>
    <p:sldId id="365" r:id="rId13"/>
    <p:sldId id="383" r:id="rId14"/>
    <p:sldId id="384" r:id="rId15"/>
    <p:sldId id="387" r:id="rId16"/>
    <p:sldId id="385" r:id="rId17"/>
    <p:sldId id="391" r:id="rId18"/>
    <p:sldId id="428" r:id="rId19"/>
    <p:sldId id="386" r:id="rId20"/>
    <p:sldId id="392" r:id="rId21"/>
    <p:sldId id="393" r:id="rId22"/>
    <p:sldId id="394" r:id="rId23"/>
    <p:sldId id="395" r:id="rId24"/>
    <p:sldId id="400" r:id="rId25"/>
    <p:sldId id="429" r:id="rId26"/>
    <p:sldId id="398" r:id="rId27"/>
    <p:sldId id="402" r:id="rId28"/>
    <p:sldId id="410" r:id="rId29"/>
    <p:sldId id="403" r:id="rId30"/>
    <p:sldId id="411" r:id="rId31"/>
    <p:sldId id="404" r:id="rId32"/>
    <p:sldId id="415" r:id="rId33"/>
    <p:sldId id="416" r:id="rId34"/>
    <p:sldId id="412" r:id="rId35"/>
    <p:sldId id="417" r:id="rId36"/>
    <p:sldId id="418" r:id="rId37"/>
    <p:sldId id="422" r:id="rId38"/>
    <p:sldId id="423" r:id="rId39"/>
    <p:sldId id="381" r:id="rId40"/>
    <p:sldId id="430" r:id="rId41"/>
  </p:sldIdLst>
  <p:sldSz cx="9906000" cy="6858000" type="A4"/>
  <p:notesSz cx="6858000" cy="9544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X/aXaHWCGf/zosJNmKGj4g==" hashData="0tORn2PAdSdmwq12l/mTWUGgND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3300"/>
    <a:srgbClr val="A9DCDF"/>
    <a:srgbClr val="317F83"/>
    <a:srgbClr val="07D5C1"/>
    <a:srgbClr val="00CC99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8" autoAdjust="0"/>
    <p:restoredTop sz="94545" autoAdjust="0"/>
  </p:normalViewPr>
  <p:slideViewPr>
    <p:cSldViewPr>
      <p:cViewPr>
        <p:scale>
          <a:sx n="66" d="100"/>
          <a:sy n="66" d="100"/>
        </p:scale>
        <p:origin x="-990" y="-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i e John\Documents\João\Formulários\JT_site.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8340" y="-13672"/>
            <a:ext cx="10008000" cy="688278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9937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412875"/>
            <a:ext cx="4375150" cy="471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412875"/>
            <a:ext cx="4375150" cy="471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 e John\Documents\João\Formulários\JT_site.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8340" y="-13672"/>
            <a:ext cx="10008000" cy="688278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9937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95300" y="1412875"/>
            <a:ext cx="8915400" cy="4713288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 e John\Documents\João\Formulários\JT_site.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8340" y="-13672"/>
            <a:ext cx="10008000" cy="688278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412875"/>
            <a:ext cx="43751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412875"/>
            <a:ext cx="43751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i e John\Documents\João\Formulários\JT_site.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8340" y="-13672"/>
            <a:ext cx="10008000" cy="688278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12875"/>
            <a:ext cx="89154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 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10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bg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 e John\Documents\João\Formulários\JT_site.apresenta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234" y="-24"/>
            <a:ext cx="9943270" cy="685802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Determinando a carga de trabalho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576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Para o cliente interessa o resultado do processo.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684030" y="2638426"/>
            <a:ext cx="390393" cy="360363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684030" y="3141663"/>
            <a:ext cx="390393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685750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295356" y="2206625"/>
            <a:ext cx="1011238" cy="287338"/>
          </a:xfrm>
          <a:prstGeom prst="rect">
            <a:avLst/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i="1">
                <a:solidFill>
                  <a:srgbClr val="000066"/>
                </a:solidFill>
                <a:latin typeface="Verdana" pitchFamily="34" charset="0"/>
              </a:rPr>
              <a:t>Cliente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11283" y="2636838"/>
            <a:ext cx="6903244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66"/>
                </a:solidFill>
              </a:rPr>
              <a:t>Elaboração do planejamento tributário de determinada empresa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1283" y="3140076"/>
            <a:ext cx="6903244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66"/>
                </a:solidFill>
              </a:rPr>
              <a:t>Defesa em processo trabalhista movido por ex-funcionário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11283" y="4221163"/>
            <a:ext cx="6903244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66"/>
                </a:solidFill>
              </a:rPr>
              <a:t>Registro e acompanhamento de marca junto ao INPI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/>
        </p:nvSpPr>
        <p:spPr bwMode="auto">
          <a:xfrm>
            <a:off x="7137136" y="5440364"/>
            <a:ext cx="1324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Valor</a:t>
            </a:r>
          </a:p>
          <a:p>
            <a:pPr algn="ctr">
              <a:defRPr/>
            </a:pPr>
            <a:r>
              <a:rPr lang="pt-B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percebido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869767" y="4724401"/>
            <a:ext cx="0" cy="576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450138" y="2565401"/>
            <a:ext cx="856456" cy="2087563"/>
          </a:xfrm>
          <a:prstGeom prst="rect">
            <a:avLst/>
          </a:prstGeom>
          <a:noFill/>
          <a:ln w="9525">
            <a:solidFill>
              <a:srgbClr val="FFFF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576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Para a empresa também conta o </a:t>
            </a:r>
            <a:r>
              <a:rPr lang="pt-BR" sz="2800" smtClean="0">
                <a:solidFill>
                  <a:srgbClr val="FF3300"/>
                </a:solidFill>
              </a:rPr>
              <a:t>processo produtivo</a:t>
            </a:r>
          </a:p>
        </p:txBody>
      </p:sp>
      <p:sp>
        <p:nvSpPr>
          <p:cNvPr id="321540" name="Oval 4"/>
          <p:cNvSpPr>
            <a:spLocks noChangeArrowheads="1"/>
          </p:cNvSpPr>
          <p:nvPr/>
        </p:nvSpPr>
        <p:spPr bwMode="auto">
          <a:xfrm>
            <a:off x="3236649" y="28543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1" name="Oval 5"/>
          <p:cNvSpPr>
            <a:spLocks noChangeArrowheads="1"/>
          </p:cNvSpPr>
          <p:nvPr/>
        </p:nvSpPr>
        <p:spPr bwMode="auto">
          <a:xfrm>
            <a:off x="3938324" y="2852738"/>
            <a:ext cx="390393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4641718" y="26384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3" name="Oval 7"/>
          <p:cNvSpPr>
            <a:spLocks noChangeArrowheads="1"/>
          </p:cNvSpPr>
          <p:nvPr/>
        </p:nvSpPr>
        <p:spPr bwMode="auto">
          <a:xfrm>
            <a:off x="4641718" y="31416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4" name="Oval 8"/>
          <p:cNvSpPr>
            <a:spLocks noChangeArrowheads="1"/>
          </p:cNvSpPr>
          <p:nvPr/>
        </p:nvSpPr>
        <p:spPr bwMode="auto">
          <a:xfrm>
            <a:off x="5343393" y="26384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6045068" y="26384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6745024" y="26384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7" name="Oval 11"/>
          <p:cNvSpPr>
            <a:spLocks noChangeArrowheads="1"/>
          </p:cNvSpPr>
          <p:nvPr/>
        </p:nvSpPr>
        <p:spPr bwMode="auto">
          <a:xfrm>
            <a:off x="5343393" y="31416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8" name="Oval 12"/>
          <p:cNvSpPr>
            <a:spLocks noChangeArrowheads="1"/>
          </p:cNvSpPr>
          <p:nvPr/>
        </p:nvSpPr>
        <p:spPr bwMode="auto">
          <a:xfrm>
            <a:off x="6045068" y="31416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49" name="Oval 13"/>
          <p:cNvSpPr>
            <a:spLocks noChangeArrowheads="1"/>
          </p:cNvSpPr>
          <p:nvPr/>
        </p:nvSpPr>
        <p:spPr bwMode="auto">
          <a:xfrm>
            <a:off x="6745024" y="3141663"/>
            <a:ext cx="390393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7684030" y="2638426"/>
            <a:ext cx="390393" cy="360363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7684030" y="3141663"/>
            <a:ext cx="390393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7685750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7295356" y="2206625"/>
            <a:ext cx="1011238" cy="287338"/>
          </a:xfrm>
          <a:prstGeom prst="rect">
            <a:avLst/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i="1">
                <a:solidFill>
                  <a:srgbClr val="000066"/>
                </a:solidFill>
                <a:latin typeface="Verdana" pitchFamily="34" charset="0"/>
              </a:rPr>
              <a:t>Cliente</a:t>
            </a:r>
          </a:p>
        </p:txBody>
      </p:sp>
      <p:sp>
        <p:nvSpPr>
          <p:cNvPr id="321554" name="Line 18"/>
          <p:cNvSpPr>
            <a:spLocks noChangeShapeType="1"/>
          </p:cNvSpPr>
          <p:nvPr/>
        </p:nvSpPr>
        <p:spPr bwMode="auto">
          <a:xfrm>
            <a:off x="2925367" y="30273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55" name="Line 19"/>
          <p:cNvSpPr>
            <a:spLocks noChangeShapeType="1"/>
          </p:cNvSpPr>
          <p:nvPr/>
        </p:nvSpPr>
        <p:spPr bwMode="auto">
          <a:xfrm>
            <a:off x="3627042" y="30273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56" name="Line 20"/>
          <p:cNvSpPr>
            <a:spLocks noChangeShapeType="1"/>
          </p:cNvSpPr>
          <p:nvPr/>
        </p:nvSpPr>
        <p:spPr bwMode="auto">
          <a:xfrm flipV="1">
            <a:off x="4330435" y="2781301"/>
            <a:ext cx="311283" cy="14446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57" name="Line 21"/>
          <p:cNvSpPr>
            <a:spLocks noChangeShapeType="1"/>
          </p:cNvSpPr>
          <p:nvPr/>
        </p:nvSpPr>
        <p:spPr bwMode="auto">
          <a:xfrm>
            <a:off x="4330435" y="3141663"/>
            <a:ext cx="311283" cy="1444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58" name="Line 22"/>
          <p:cNvSpPr>
            <a:spLocks noChangeShapeType="1"/>
          </p:cNvSpPr>
          <p:nvPr/>
        </p:nvSpPr>
        <p:spPr bwMode="auto">
          <a:xfrm>
            <a:off x="5032110" y="28098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59" name="Line 23"/>
          <p:cNvSpPr>
            <a:spLocks noChangeShapeType="1"/>
          </p:cNvSpPr>
          <p:nvPr/>
        </p:nvSpPr>
        <p:spPr bwMode="auto">
          <a:xfrm>
            <a:off x="5733785" y="28098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>
            <a:off x="6437181" y="2809875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61" name="Line 25"/>
          <p:cNvSpPr>
            <a:spLocks noChangeShapeType="1"/>
          </p:cNvSpPr>
          <p:nvPr/>
        </p:nvSpPr>
        <p:spPr bwMode="auto">
          <a:xfrm>
            <a:off x="5032110" y="33147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>
            <a:off x="5733785" y="33147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>
            <a:off x="6437181" y="3314700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64" name="Oval 28"/>
          <p:cNvSpPr>
            <a:spLocks noChangeArrowheads="1"/>
          </p:cNvSpPr>
          <p:nvPr/>
        </p:nvSpPr>
        <p:spPr bwMode="auto">
          <a:xfrm>
            <a:off x="3236649" y="39338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65" name="Oval 29"/>
          <p:cNvSpPr>
            <a:spLocks noChangeArrowheads="1"/>
          </p:cNvSpPr>
          <p:nvPr/>
        </p:nvSpPr>
        <p:spPr bwMode="auto">
          <a:xfrm>
            <a:off x="3940043" y="39338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66" name="Oval 30"/>
          <p:cNvSpPr>
            <a:spLocks noChangeArrowheads="1"/>
          </p:cNvSpPr>
          <p:nvPr/>
        </p:nvSpPr>
        <p:spPr bwMode="auto">
          <a:xfrm>
            <a:off x="4641718" y="37179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67" name="Oval 31"/>
          <p:cNvSpPr>
            <a:spLocks noChangeArrowheads="1"/>
          </p:cNvSpPr>
          <p:nvPr/>
        </p:nvSpPr>
        <p:spPr bwMode="auto">
          <a:xfrm>
            <a:off x="4641718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68" name="Oval 32"/>
          <p:cNvSpPr>
            <a:spLocks noChangeArrowheads="1"/>
          </p:cNvSpPr>
          <p:nvPr/>
        </p:nvSpPr>
        <p:spPr bwMode="auto">
          <a:xfrm>
            <a:off x="5343393" y="37179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69" name="Oval 33"/>
          <p:cNvSpPr>
            <a:spLocks noChangeArrowheads="1"/>
          </p:cNvSpPr>
          <p:nvPr/>
        </p:nvSpPr>
        <p:spPr bwMode="auto">
          <a:xfrm>
            <a:off x="6045068" y="37179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70" name="Oval 34"/>
          <p:cNvSpPr>
            <a:spLocks noChangeArrowheads="1"/>
          </p:cNvSpPr>
          <p:nvPr/>
        </p:nvSpPr>
        <p:spPr bwMode="auto">
          <a:xfrm>
            <a:off x="6745024" y="37179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71" name="Oval 35"/>
          <p:cNvSpPr>
            <a:spLocks noChangeArrowheads="1"/>
          </p:cNvSpPr>
          <p:nvPr/>
        </p:nvSpPr>
        <p:spPr bwMode="auto">
          <a:xfrm>
            <a:off x="5343393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72" name="Oval 36"/>
          <p:cNvSpPr>
            <a:spLocks noChangeArrowheads="1"/>
          </p:cNvSpPr>
          <p:nvPr/>
        </p:nvSpPr>
        <p:spPr bwMode="auto">
          <a:xfrm>
            <a:off x="6045068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73" name="Oval 37"/>
          <p:cNvSpPr>
            <a:spLocks noChangeArrowheads="1"/>
          </p:cNvSpPr>
          <p:nvPr/>
        </p:nvSpPr>
        <p:spPr bwMode="auto">
          <a:xfrm>
            <a:off x="6745024" y="4221163"/>
            <a:ext cx="390393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74" name="Line 38"/>
          <p:cNvSpPr>
            <a:spLocks noChangeShapeType="1"/>
          </p:cNvSpPr>
          <p:nvPr/>
        </p:nvSpPr>
        <p:spPr bwMode="auto">
          <a:xfrm>
            <a:off x="2925367" y="41068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75" name="Line 39"/>
          <p:cNvSpPr>
            <a:spLocks noChangeShapeType="1"/>
          </p:cNvSpPr>
          <p:nvPr/>
        </p:nvSpPr>
        <p:spPr bwMode="auto">
          <a:xfrm>
            <a:off x="3627042" y="41068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76" name="Line 40"/>
          <p:cNvSpPr>
            <a:spLocks noChangeShapeType="1"/>
          </p:cNvSpPr>
          <p:nvPr/>
        </p:nvSpPr>
        <p:spPr bwMode="auto">
          <a:xfrm flipV="1">
            <a:off x="4330435" y="3860801"/>
            <a:ext cx="311283" cy="14446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77" name="Line 41"/>
          <p:cNvSpPr>
            <a:spLocks noChangeShapeType="1"/>
          </p:cNvSpPr>
          <p:nvPr/>
        </p:nvSpPr>
        <p:spPr bwMode="auto">
          <a:xfrm>
            <a:off x="4330435" y="4221163"/>
            <a:ext cx="311283" cy="1444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78" name="Line 42"/>
          <p:cNvSpPr>
            <a:spLocks noChangeShapeType="1"/>
          </p:cNvSpPr>
          <p:nvPr/>
        </p:nvSpPr>
        <p:spPr bwMode="auto">
          <a:xfrm>
            <a:off x="5032110" y="38893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79" name="Line 43"/>
          <p:cNvSpPr>
            <a:spLocks noChangeShapeType="1"/>
          </p:cNvSpPr>
          <p:nvPr/>
        </p:nvSpPr>
        <p:spPr bwMode="auto">
          <a:xfrm>
            <a:off x="5733785" y="38893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0" name="Line 44"/>
          <p:cNvSpPr>
            <a:spLocks noChangeShapeType="1"/>
          </p:cNvSpPr>
          <p:nvPr/>
        </p:nvSpPr>
        <p:spPr bwMode="auto">
          <a:xfrm>
            <a:off x="6437181" y="3889375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1" name="Line 45"/>
          <p:cNvSpPr>
            <a:spLocks noChangeShapeType="1"/>
          </p:cNvSpPr>
          <p:nvPr/>
        </p:nvSpPr>
        <p:spPr bwMode="auto">
          <a:xfrm>
            <a:off x="5032110" y="43942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2" name="Line 46"/>
          <p:cNvSpPr>
            <a:spLocks noChangeShapeType="1"/>
          </p:cNvSpPr>
          <p:nvPr/>
        </p:nvSpPr>
        <p:spPr bwMode="auto">
          <a:xfrm>
            <a:off x="5733785" y="43942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3" name="Line 47"/>
          <p:cNvSpPr>
            <a:spLocks noChangeShapeType="1"/>
          </p:cNvSpPr>
          <p:nvPr/>
        </p:nvSpPr>
        <p:spPr bwMode="auto">
          <a:xfrm>
            <a:off x="6437181" y="4394200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4" name="Line 48"/>
          <p:cNvSpPr>
            <a:spLocks noChangeShapeType="1"/>
          </p:cNvSpPr>
          <p:nvPr/>
        </p:nvSpPr>
        <p:spPr bwMode="auto">
          <a:xfrm flipV="1">
            <a:off x="7137136" y="3502026"/>
            <a:ext cx="626004" cy="358775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5" name="Line 49"/>
          <p:cNvSpPr>
            <a:spLocks noChangeShapeType="1"/>
          </p:cNvSpPr>
          <p:nvPr/>
        </p:nvSpPr>
        <p:spPr bwMode="auto">
          <a:xfrm>
            <a:off x="7137136" y="4365625"/>
            <a:ext cx="546894" cy="14288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86" name="AutoShape 50"/>
          <p:cNvSpPr>
            <a:spLocks noChangeArrowheads="1"/>
          </p:cNvSpPr>
          <p:nvPr/>
        </p:nvSpPr>
        <p:spPr bwMode="auto">
          <a:xfrm>
            <a:off x="1209014" y="2852738"/>
            <a:ext cx="1250288" cy="360362"/>
          </a:xfrm>
          <a:prstGeom prst="homePlate">
            <a:avLst>
              <a:gd name="adj" fmla="val 80066"/>
            </a:avLst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solidFill>
                  <a:srgbClr val="000066"/>
                </a:solidFill>
                <a:latin typeface="Verdana" pitchFamily="34" charset="0"/>
              </a:rPr>
              <a:t>Início</a:t>
            </a:r>
          </a:p>
        </p:txBody>
      </p:sp>
      <p:sp>
        <p:nvSpPr>
          <p:cNvPr id="321587" name="AutoShape 51"/>
          <p:cNvSpPr>
            <a:spLocks noChangeArrowheads="1"/>
          </p:cNvSpPr>
          <p:nvPr/>
        </p:nvSpPr>
        <p:spPr bwMode="auto">
          <a:xfrm>
            <a:off x="1209014" y="3932238"/>
            <a:ext cx="1250288" cy="360362"/>
          </a:xfrm>
          <a:prstGeom prst="homePlate">
            <a:avLst>
              <a:gd name="adj" fmla="val 80066"/>
            </a:avLst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solidFill>
                  <a:srgbClr val="000066"/>
                </a:solidFill>
                <a:latin typeface="Verdana" pitchFamily="34" charset="0"/>
              </a:rPr>
              <a:t>Início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975123" y="2060575"/>
            <a:ext cx="7487973" cy="2736850"/>
          </a:xfrm>
          <a:prstGeom prst="rect">
            <a:avLst/>
          </a:prstGeom>
          <a:noFill/>
          <a:ln w="9525">
            <a:solidFill>
              <a:srgbClr val="FFFF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89" name="Oval 53"/>
          <p:cNvSpPr>
            <a:spLocks noChangeArrowheads="1"/>
          </p:cNvSpPr>
          <p:nvPr/>
        </p:nvSpPr>
        <p:spPr bwMode="auto">
          <a:xfrm>
            <a:off x="2534974" y="28543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90" name="Oval 54"/>
          <p:cNvSpPr>
            <a:spLocks noChangeArrowheads="1"/>
          </p:cNvSpPr>
          <p:nvPr/>
        </p:nvSpPr>
        <p:spPr bwMode="auto">
          <a:xfrm>
            <a:off x="2534974" y="39338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1591" name="Line 55"/>
          <p:cNvSpPr>
            <a:spLocks noChangeShapeType="1"/>
          </p:cNvSpPr>
          <p:nvPr/>
        </p:nvSpPr>
        <p:spPr bwMode="auto">
          <a:xfrm>
            <a:off x="7137136" y="2795589"/>
            <a:ext cx="546894" cy="1428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21592" name="Line 56"/>
          <p:cNvSpPr>
            <a:spLocks noChangeShapeType="1"/>
          </p:cNvSpPr>
          <p:nvPr/>
        </p:nvSpPr>
        <p:spPr bwMode="auto">
          <a:xfrm>
            <a:off x="7137136" y="3313114"/>
            <a:ext cx="546894" cy="1428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2534973" y="5013325"/>
            <a:ext cx="4602163" cy="503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 i="1">
                <a:solidFill>
                  <a:srgbClr val="000066"/>
                </a:solidFill>
                <a:latin typeface="Verdana" pitchFamily="34" charset="0"/>
              </a:rPr>
              <a:t>ATIVIDADES</a:t>
            </a:r>
          </a:p>
        </p:txBody>
      </p:sp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nimBg="1"/>
      <p:bldP spid="321541" grpId="0" animBg="1"/>
      <p:bldP spid="321542" grpId="0" animBg="1"/>
      <p:bldP spid="321543" grpId="0" animBg="1"/>
      <p:bldP spid="321544" grpId="0" animBg="1"/>
      <p:bldP spid="321545" grpId="0" animBg="1"/>
      <p:bldP spid="321546" grpId="0" animBg="1"/>
      <p:bldP spid="321547" grpId="0" animBg="1"/>
      <p:bldP spid="321548" grpId="0" animBg="1"/>
      <p:bldP spid="321549" grpId="0" animBg="1"/>
      <p:bldP spid="321554" grpId="0" animBg="1"/>
      <p:bldP spid="321555" grpId="0" animBg="1"/>
      <p:bldP spid="321556" grpId="0" animBg="1"/>
      <p:bldP spid="321557" grpId="0" animBg="1"/>
      <p:bldP spid="321558" grpId="0" animBg="1"/>
      <p:bldP spid="321559" grpId="0" animBg="1"/>
      <p:bldP spid="321560" grpId="0" animBg="1"/>
      <p:bldP spid="321561" grpId="0" animBg="1"/>
      <p:bldP spid="321562" grpId="0" animBg="1"/>
      <p:bldP spid="321563" grpId="0" animBg="1"/>
      <p:bldP spid="321564" grpId="0" animBg="1"/>
      <p:bldP spid="321565" grpId="0" animBg="1"/>
      <p:bldP spid="321566" grpId="0" animBg="1"/>
      <p:bldP spid="321567" grpId="0" animBg="1"/>
      <p:bldP spid="321568" grpId="0" animBg="1"/>
      <p:bldP spid="321569" grpId="0" animBg="1"/>
      <p:bldP spid="321570" grpId="0" animBg="1"/>
      <p:bldP spid="321571" grpId="0" animBg="1"/>
      <p:bldP spid="321572" grpId="0" animBg="1"/>
      <p:bldP spid="321573" grpId="0" animBg="1"/>
      <p:bldP spid="321574" grpId="0" animBg="1"/>
      <p:bldP spid="321575" grpId="0" animBg="1"/>
      <p:bldP spid="321576" grpId="0" animBg="1"/>
      <p:bldP spid="321577" grpId="0" animBg="1"/>
      <p:bldP spid="321578" grpId="0" animBg="1"/>
      <p:bldP spid="321579" grpId="0" animBg="1"/>
      <p:bldP spid="321580" grpId="0" animBg="1"/>
      <p:bldP spid="321581" grpId="0" animBg="1"/>
      <p:bldP spid="321582" grpId="0" animBg="1"/>
      <p:bldP spid="321583" grpId="0" animBg="1"/>
      <p:bldP spid="321584" grpId="0" animBg="1"/>
      <p:bldP spid="321585" grpId="0" animBg="1"/>
      <p:bldP spid="321586" grpId="0" animBg="1"/>
      <p:bldP spid="321587" grpId="0" animBg="1"/>
      <p:bldP spid="321589" grpId="0" animBg="1"/>
      <p:bldP spid="321590" grpId="0" animBg="1"/>
      <p:bldP spid="321591" grpId="0" animBg="1"/>
      <p:bldP spid="3215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Determinando a carga de trabalho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576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Para a empresa também conta o processo produtivo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236649" y="28543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938324" y="2852738"/>
            <a:ext cx="390393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641718" y="26384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641718" y="31416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343393" y="26384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6045068" y="26384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745024" y="26384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343393" y="31416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6045068" y="31416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745024" y="3141663"/>
            <a:ext cx="390393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7684030" y="2638426"/>
            <a:ext cx="390393" cy="360363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7684030" y="3141663"/>
            <a:ext cx="390393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7685750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7295356" y="2206625"/>
            <a:ext cx="1011238" cy="287338"/>
          </a:xfrm>
          <a:prstGeom prst="rect">
            <a:avLst/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i="1">
                <a:solidFill>
                  <a:srgbClr val="000066"/>
                </a:solidFill>
                <a:latin typeface="Verdana" pitchFamily="34" charset="0"/>
              </a:rPr>
              <a:t>Cliente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925367" y="30273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627042" y="30273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4330435" y="2781301"/>
            <a:ext cx="311283" cy="14446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330435" y="3141663"/>
            <a:ext cx="311283" cy="1444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032110" y="28098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733785" y="28098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437181" y="2809875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5032110" y="33147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733785" y="33147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6437181" y="3314700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3236649" y="39338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3940043" y="39338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4641718" y="37179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19" name="Oval 31"/>
          <p:cNvSpPr>
            <a:spLocks noChangeArrowheads="1"/>
          </p:cNvSpPr>
          <p:nvPr/>
        </p:nvSpPr>
        <p:spPr bwMode="auto">
          <a:xfrm>
            <a:off x="4641718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5343393" y="37179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6045068" y="3717926"/>
            <a:ext cx="390392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6745024" y="37179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5343393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6045068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745024" y="4221163"/>
            <a:ext cx="390393" cy="360362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2925367" y="41068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3627042" y="4106863"/>
            <a:ext cx="31300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V="1">
            <a:off x="4330435" y="3860801"/>
            <a:ext cx="311283" cy="14446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4330435" y="4221163"/>
            <a:ext cx="311283" cy="144462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5032110" y="38893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5733785" y="3889375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6437181" y="3889375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5032110" y="43942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5733785" y="4394200"/>
            <a:ext cx="31128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6437181" y="4394200"/>
            <a:ext cx="31128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7137136" y="3502026"/>
            <a:ext cx="626004" cy="358775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7137136" y="4365625"/>
            <a:ext cx="546894" cy="14288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38" name="AutoShape 50"/>
          <p:cNvSpPr>
            <a:spLocks noChangeArrowheads="1"/>
          </p:cNvSpPr>
          <p:nvPr/>
        </p:nvSpPr>
        <p:spPr bwMode="auto">
          <a:xfrm>
            <a:off x="1209014" y="2852738"/>
            <a:ext cx="1250288" cy="360362"/>
          </a:xfrm>
          <a:prstGeom prst="homePlate">
            <a:avLst>
              <a:gd name="adj" fmla="val 80066"/>
            </a:avLst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solidFill>
                  <a:srgbClr val="000066"/>
                </a:solidFill>
                <a:latin typeface="Verdana" pitchFamily="34" charset="0"/>
              </a:rPr>
              <a:t>Início</a:t>
            </a:r>
          </a:p>
        </p:txBody>
      </p:sp>
      <p:sp>
        <p:nvSpPr>
          <p:cNvPr id="12339" name="AutoShape 51"/>
          <p:cNvSpPr>
            <a:spLocks noChangeArrowheads="1"/>
          </p:cNvSpPr>
          <p:nvPr/>
        </p:nvSpPr>
        <p:spPr bwMode="auto">
          <a:xfrm>
            <a:off x="1209014" y="3932238"/>
            <a:ext cx="1250288" cy="360362"/>
          </a:xfrm>
          <a:prstGeom prst="homePlate">
            <a:avLst>
              <a:gd name="adj" fmla="val 80066"/>
            </a:avLst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>
                <a:solidFill>
                  <a:srgbClr val="000066"/>
                </a:solidFill>
                <a:latin typeface="Verdana" pitchFamily="34" charset="0"/>
              </a:rPr>
              <a:t>Início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975123" y="2060575"/>
            <a:ext cx="7487973" cy="2736850"/>
          </a:xfrm>
          <a:prstGeom prst="rect">
            <a:avLst/>
          </a:prstGeom>
          <a:noFill/>
          <a:ln w="9525">
            <a:solidFill>
              <a:srgbClr val="FFFF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2534974" y="28543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2534974" y="3933826"/>
            <a:ext cx="390393" cy="360363"/>
          </a:xfrm>
          <a:prstGeom prst="ellipse">
            <a:avLst/>
          </a:prstGeom>
          <a:gradFill rotWithShape="1">
            <a:gsLst>
              <a:gs pos="0">
                <a:srgbClr val="FFCC99">
                  <a:alpha val="57001"/>
                </a:srgbClr>
              </a:gs>
              <a:gs pos="100000">
                <a:srgbClr val="FFD2A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>
            <a:off x="7137136" y="2795589"/>
            <a:ext cx="546894" cy="1428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44" name="Line 56"/>
          <p:cNvSpPr>
            <a:spLocks noChangeShapeType="1"/>
          </p:cNvSpPr>
          <p:nvPr/>
        </p:nvSpPr>
        <p:spPr bwMode="auto">
          <a:xfrm>
            <a:off x="7137136" y="3313114"/>
            <a:ext cx="546894" cy="1428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auto">
          <a:xfrm>
            <a:off x="2534973" y="5013325"/>
            <a:ext cx="4602163" cy="503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 i="1">
                <a:solidFill>
                  <a:srgbClr val="000066"/>
                </a:solidFill>
                <a:latin typeface="Verdana" pitchFamily="34" charset="0"/>
              </a:rPr>
              <a:t>ATIVIDADES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2701794" y="5557838"/>
            <a:ext cx="3847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ctr">
              <a:buFont typeface="Wingdings" pitchFamily="2" charset="2"/>
              <a:buNone/>
            </a:pP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Como o trabalho é executado?</a:t>
            </a:r>
          </a:p>
          <a:p>
            <a:pPr marL="174625" indent="-174625" algn="ctr">
              <a:buFont typeface="Wingdings" pitchFamily="2" charset="2"/>
              <a:buNone/>
            </a:pP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Quem executa as atividades?</a:t>
            </a:r>
          </a:p>
          <a:p>
            <a:pPr marL="174625" indent="-174625" algn="ctr">
              <a:buFont typeface="Wingdings" pitchFamily="2" charset="2"/>
              <a:buNone/>
            </a:pPr>
            <a:r>
              <a:rPr lang="pt-BR" sz="1600" b="1">
                <a:solidFill>
                  <a:srgbClr val="FF3300"/>
                </a:solidFill>
                <a:latin typeface="Verdana" pitchFamily="34" charset="0"/>
              </a:rPr>
              <a:t>Quanto demora cada atividade?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54308" name="AutoShape 4"/>
          <p:cNvSpPr>
            <a:spLocks noChangeArrowheads="1"/>
          </p:cNvSpPr>
          <p:nvPr/>
        </p:nvSpPr>
        <p:spPr bwMode="auto">
          <a:xfrm>
            <a:off x="669000" y="2132014"/>
            <a:ext cx="1638961" cy="1152525"/>
          </a:xfrm>
          <a:prstGeom prst="flowChartMagneticDis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rgbClr val="0025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Atividades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69000" y="3284538"/>
            <a:ext cx="0" cy="1008062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385352" y="3213100"/>
            <a:ext cx="1865973" cy="1152525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54343" name="Group 39"/>
          <p:cNvGraphicFramePr>
            <a:graphicFrameLocks noGrp="1"/>
          </p:cNvGraphicFramePr>
          <p:nvPr>
            <p:ph sz="half" idx="2"/>
          </p:nvPr>
        </p:nvGraphicFramePr>
        <p:xfrm>
          <a:off x="662120" y="4437064"/>
          <a:ext cx="3666596" cy="1304926"/>
        </p:xfrm>
        <a:graphic>
          <a:graphicData uri="http://schemas.openxmlformats.org/drawingml/2006/table">
            <a:tbl>
              <a:tblPr/>
              <a:tblGrid>
                <a:gridCol w="937286"/>
                <a:gridCol w="846138"/>
                <a:gridCol w="868495"/>
                <a:gridCol w="101467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Atividades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Tempos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Volumes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>
            <a:off x="669000" y="2132014"/>
            <a:ext cx="1638961" cy="1152525"/>
          </a:xfrm>
          <a:prstGeom prst="flowChartMagneticDis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rgbClr val="0025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Atividades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69000" y="3284538"/>
            <a:ext cx="0" cy="1008062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5352" y="3213100"/>
            <a:ext cx="1865973" cy="1152525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57412" name="Group 36"/>
          <p:cNvGraphicFramePr>
            <a:graphicFrameLocks noGrp="1"/>
          </p:cNvGraphicFramePr>
          <p:nvPr>
            <p:ph sz="half" idx="2"/>
          </p:nvPr>
        </p:nvGraphicFramePr>
        <p:xfrm>
          <a:off x="662120" y="4437064"/>
          <a:ext cx="3666596" cy="1304926"/>
        </p:xfrm>
        <a:graphic>
          <a:graphicData uri="http://schemas.openxmlformats.org/drawingml/2006/table">
            <a:tbl>
              <a:tblPr/>
              <a:tblGrid>
                <a:gridCol w="937286"/>
                <a:gridCol w="846138"/>
                <a:gridCol w="868495"/>
                <a:gridCol w="101467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Atividades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Tempos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Volumes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7410" name="Oval 34"/>
          <p:cNvSpPr>
            <a:spLocks noChangeArrowheads="1"/>
          </p:cNvSpPr>
          <p:nvPr/>
        </p:nvSpPr>
        <p:spPr bwMode="auto">
          <a:xfrm>
            <a:off x="271727" y="4076701"/>
            <a:ext cx="1638962" cy="2016125"/>
          </a:xfrm>
          <a:prstGeom prst="ellipse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5400000" scaled="1"/>
          </a:gradFill>
          <a:ln w="9525">
            <a:solidFill>
              <a:srgbClr val="FFFF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4371" name="Line 37"/>
          <p:cNvSpPr>
            <a:spLocks noChangeShapeType="1"/>
          </p:cNvSpPr>
          <p:nvPr/>
        </p:nvSpPr>
        <p:spPr bwMode="auto">
          <a:xfrm>
            <a:off x="1129904" y="6021388"/>
            <a:ext cx="351181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72" name="Line 38"/>
          <p:cNvSpPr>
            <a:spLocks noChangeShapeType="1"/>
          </p:cNvSpPr>
          <p:nvPr/>
        </p:nvSpPr>
        <p:spPr bwMode="auto">
          <a:xfrm flipV="1">
            <a:off x="4641718" y="5373688"/>
            <a:ext cx="935567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7416" name="Rectangle 40"/>
          <p:cNvSpPr>
            <a:spLocks noChangeArrowheads="1"/>
          </p:cNvSpPr>
          <p:nvPr/>
        </p:nvSpPr>
        <p:spPr bwMode="auto">
          <a:xfrm>
            <a:off x="5654676" y="5013326"/>
            <a:ext cx="2184135" cy="792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INDICADORES DE VOLUMES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60452" name="AutoShape 4"/>
          <p:cNvSpPr>
            <a:spLocks noChangeArrowheads="1"/>
          </p:cNvSpPr>
          <p:nvPr/>
        </p:nvSpPr>
        <p:spPr bwMode="auto">
          <a:xfrm>
            <a:off x="669000" y="2132014"/>
            <a:ext cx="1638961" cy="1152525"/>
          </a:xfrm>
          <a:prstGeom prst="flowChartMagneticDis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rgbClr val="0025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Atividades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69000" y="3284538"/>
            <a:ext cx="0" cy="1008062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385352" y="3213100"/>
            <a:ext cx="1865973" cy="1152525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60455" name="Group 7"/>
          <p:cNvGraphicFramePr>
            <a:graphicFrameLocks noGrp="1"/>
          </p:cNvGraphicFramePr>
          <p:nvPr>
            <p:ph sz="half" idx="2"/>
          </p:nvPr>
        </p:nvGraphicFramePr>
        <p:xfrm>
          <a:off x="662120" y="4437064"/>
          <a:ext cx="3666596" cy="1304926"/>
        </p:xfrm>
        <a:graphic>
          <a:graphicData uri="http://schemas.openxmlformats.org/drawingml/2006/table">
            <a:tbl>
              <a:tblPr/>
              <a:tblGrid>
                <a:gridCol w="937286"/>
                <a:gridCol w="846138"/>
                <a:gridCol w="868495"/>
                <a:gridCol w="101467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Atividades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Tempos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Volumes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0482" name="Oval 34"/>
          <p:cNvSpPr>
            <a:spLocks noChangeArrowheads="1"/>
          </p:cNvSpPr>
          <p:nvPr/>
        </p:nvSpPr>
        <p:spPr bwMode="auto">
          <a:xfrm>
            <a:off x="271727" y="4076701"/>
            <a:ext cx="1638962" cy="2016125"/>
          </a:xfrm>
          <a:prstGeom prst="ellipse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5400000" scaled="1"/>
          </a:gradFill>
          <a:ln w="9525">
            <a:solidFill>
              <a:srgbClr val="FFFF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1129904" y="6021388"/>
            <a:ext cx="351181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V="1">
            <a:off x="4641718" y="5373688"/>
            <a:ext cx="935567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0485" name="Rectangle 37"/>
          <p:cNvSpPr>
            <a:spLocks noChangeArrowheads="1"/>
          </p:cNvSpPr>
          <p:nvPr/>
        </p:nvSpPr>
        <p:spPr bwMode="auto">
          <a:xfrm>
            <a:off x="5654676" y="5013326"/>
            <a:ext cx="2184135" cy="792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INDICADORES DE VOLUMES</a:t>
            </a:r>
          </a:p>
        </p:txBody>
      </p:sp>
      <p:sp>
        <p:nvSpPr>
          <p:cNvPr id="360486" name="Text Box 38"/>
          <p:cNvSpPr txBox="1">
            <a:spLocks noChangeArrowheads="1"/>
          </p:cNvSpPr>
          <p:nvPr/>
        </p:nvSpPr>
        <p:spPr bwMode="auto">
          <a:xfrm>
            <a:off x="5713148" y="3068638"/>
            <a:ext cx="2125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Atividades que representam  um grupo maior de tarefas.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58404" name="AutoShape 4"/>
          <p:cNvSpPr>
            <a:spLocks noChangeArrowheads="1"/>
          </p:cNvSpPr>
          <p:nvPr/>
        </p:nvSpPr>
        <p:spPr bwMode="auto">
          <a:xfrm>
            <a:off x="669000" y="2132014"/>
            <a:ext cx="1638961" cy="1152525"/>
          </a:xfrm>
          <a:prstGeom prst="flowChartMagneticDis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rgbClr val="0025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Atividades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69000" y="3284538"/>
            <a:ext cx="0" cy="1008062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385352" y="3213100"/>
            <a:ext cx="1865973" cy="1152525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58437" name="Group 37"/>
          <p:cNvGraphicFramePr>
            <a:graphicFrameLocks noGrp="1"/>
          </p:cNvGraphicFramePr>
          <p:nvPr>
            <p:ph sz="half" idx="2"/>
          </p:nvPr>
        </p:nvGraphicFramePr>
        <p:xfrm>
          <a:off x="662120" y="4437064"/>
          <a:ext cx="3666596" cy="1304926"/>
        </p:xfrm>
        <a:graphic>
          <a:graphicData uri="http://schemas.openxmlformats.org/drawingml/2006/table">
            <a:tbl>
              <a:tblPr/>
              <a:tblGrid>
                <a:gridCol w="937286"/>
                <a:gridCol w="846138"/>
                <a:gridCol w="868495"/>
                <a:gridCol w="101467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Atividades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Tempos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Volumes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Cargos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mm:ss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Vn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E"/>
                          </a:solidFill>
                          <a:effectLst/>
                          <a:latin typeface="Garamond" pitchFamily="18" charset="0"/>
                        </a:rPr>
                        <a:t>Cargo 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434" name="Rectangle 34"/>
          <p:cNvSpPr>
            <a:spLocks noChangeArrowheads="1"/>
          </p:cNvSpPr>
          <p:nvPr/>
        </p:nvSpPr>
        <p:spPr bwMode="auto">
          <a:xfrm>
            <a:off x="5654676" y="5013326"/>
            <a:ext cx="2184135" cy="10080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INDICADORES DE VOLUMES (IV)</a:t>
            </a:r>
          </a:p>
        </p:txBody>
      </p:sp>
      <p:sp>
        <p:nvSpPr>
          <p:cNvPr id="358435" name="Oval 35"/>
          <p:cNvSpPr>
            <a:spLocks noChangeArrowheads="1"/>
          </p:cNvSpPr>
          <p:nvPr/>
        </p:nvSpPr>
        <p:spPr bwMode="auto">
          <a:xfrm>
            <a:off x="1207294" y="4076701"/>
            <a:ext cx="1638962" cy="2016125"/>
          </a:xfrm>
          <a:prstGeom prst="ellipse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5400000" scaled="1"/>
          </a:gradFill>
          <a:ln w="9525">
            <a:solidFill>
              <a:srgbClr val="FFFF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6420" name="Line 38"/>
          <p:cNvSpPr>
            <a:spLocks noChangeShapeType="1"/>
          </p:cNvSpPr>
          <p:nvPr/>
        </p:nvSpPr>
        <p:spPr bwMode="auto">
          <a:xfrm flipV="1">
            <a:off x="1988080" y="3140076"/>
            <a:ext cx="2885810" cy="1152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421" name="Line 39"/>
          <p:cNvSpPr>
            <a:spLocks noChangeShapeType="1"/>
          </p:cNvSpPr>
          <p:nvPr/>
        </p:nvSpPr>
        <p:spPr bwMode="auto">
          <a:xfrm>
            <a:off x="1129904" y="6021388"/>
            <a:ext cx="351181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422" name="Line 40"/>
          <p:cNvSpPr>
            <a:spLocks noChangeShapeType="1"/>
          </p:cNvSpPr>
          <p:nvPr/>
        </p:nvSpPr>
        <p:spPr bwMode="auto">
          <a:xfrm flipV="1">
            <a:off x="4641718" y="5373688"/>
            <a:ext cx="935567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41" name="Rectangle 41"/>
          <p:cNvSpPr>
            <a:spLocks noChangeArrowheads="1"/>
          </p:cNvSpPr>
          <p:nvPr/>
        </p:nvSpPr>
        <p:spPr bwMode="auto">
          <a:xfrm>
            <a:off x="4953001" y="2276475"/>
            <a:ext cx="2184135" cy="1296988"/>
          </a:xfrm>
          <a:prstGeom prst="rect">
            <a:avLst/>
          </a:prstGeom>
          <a:solidFill>
            <a:srgbClr val="0054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TEMPOS UNITÁRIOS COMPOSTOS (TUC)</a:t>
            </a:r>
          </a:p>
        </p:txBody>
      </p:sp>
      <p:sp>
        <p:nvSpPr>
          <p:cNvPr id="358442" name="AutoShape 42"/>
          <p:cNvSpPr>
            <a:spLocks noChangeArrowheads="1"/>
          </p:cNvSpPr>
          <p:nvPr/>
        </p:nvSpPr>
        <p:spPr bwMode="auto">
          <a:xfrm rot="-1240528">
            <a:off x="6272081" y="3657601"/>
            <a:ext cx="858176" cy="1223963"/>
          </a:xfrm>
          <a:prstGeom prst="upArrow">
            <a:avLst>
              <a:gd name="adj1" fmla="val 50000"/>
              <a:gd name="adj2" fmla="val 38627"/>
            </a:avLst>
          </a:prstGeom>
          <a:gradFill rotWithShape="1">
            <a:gsLst>
              <a:gs pos="0">
                <a:schemeClr val="hlink">
                  <a:alpha val="48000"/>
                </a:schemeClr>
              </a:gs>
              <a:gs pos="100000">
                <a:schemeClr val="hlink">
                  <a:gamma/>
                  <a:tint val="82353"/>
                  <a:invGamma/>
                  <a:alpha val="75999"/>
                </a:schemeClr>
              </a:gs>
            </a:gsLst>
            <a:lin ang="5400000" scaled="1"/>
          </a:gradFill>
          <a:ln w="9525">
            <a:solidFill>
              <a:srgbClr val="FFFFC5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358443" name="Text Box 43"/>
          <p:cNvSpPr txBox="1">
            <a:spLocks noChangeArrowheads="1"/>
          </p:cNvSpPr>
          <p:nvPr/>
        </p:nvSpPr>
        <p:spPr bwMode="auto">
          <a:xfrm>
            <a:off x="7450137" y="2117726"/>
            <a:ext cx="2125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Mecanismo para  viabilização do cálculo do quadro de pessoal.</a:t>
            </a:r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040313"/>
          </a:xfrm>
        </p:spPr>
        <p:txBody>
          <a:bodyPr/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pt-BR" sz="2800" smtClean="0"/>
              <a:t>Mecanismo básico do modelo:</a:t>
            </a:r>
          </a:p>
          <a:p>
            <a:pPr marL="812800" lvl="1" indent="-269875" algn="l" eaLnBrk="1" hangingPunct="1">
              <a:buFontTx/>
              <a:buChar char="•"/>
            </a:pPr>
            <a:r>
              <a:rPr lang="pt-BR" sz="2400" smtClean="0"/>
              <a:t>As atividades são agrupadas conforme a estrutura organizacional da empresa;</a:t>
            </a:r>
          </a:p>
          <a:p>
            <a:pPr marL="812800" lvl="1" indent="-269875" algn="l" eaLnBrk="1" hangingPunct="1">
              <a:buFontTx/>
              <a:buChar char="•"/>
            </a:pPr>
            <a:r>
              <a:rPr lang="pt-BR" sz="2400" smtClean="0"/>
              <a:t>Os grupos também observam as características dos processos produtivos de cada uma das áreas de negócios;</a:t>
            </a:r>
          </a:p>
          <a:p>
            <a:pPr marL="812800" lvl="1" indent="-269875" algn="l" eaLnBrk="1" hangingPunct="1">
              <a:buFontTx/>
              <a:buChar char="•"/>
            </a:pPr>
            <a:r>
              <a:rPr lang="pt-BR" sz="2400" smtClean="0"/>
              <a:t>As atividades, para serem eleitas Indicadores de Volumes devem, também:</a:t>
            </a:r>
          </a:p>
          <a:p>
            <a:pPr marL="1262063" lvl="2" indent="-182563" algn="l" eaLnBrk="1" hangingPunct="1"/>
            <a:r>
              <a:rPr lang="pt-BR" sz="2000" smtClean="0"/>
              <a:t>Representar os serviços entregues aos clientes;</a:t>
            </a:r>
          </a:p>
          <a:p>
            <a:pPr marL="1262063" lvl="2" indent="-182563" algn="l" eaLnBrk="1" hangingPunct="1"/>
            <a:r>
              <a:rPr lang="pt-BR" sz="2000" smtClean="0"/>
              <a:t>Ser facilmente contadas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040313"/>
          </a:xfrm>
        </p:spPr>
        <p:txBody>
          <a:bodyPr/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pt-BR" sz="2800" smtClean="0"/>
              <a:t>Mecanismo básico do modelo:</a:t>
            </a:r>
          </a:p>
          <a:p>
            <a:pPr marL="812800" lvl="1" indent="-269875" algn="l" eaLnBrk="1" hangingPunct="1">
              <a:buFontTx/>
              <a:buChar char="•"/>
            </a:pPr>
            <a:r>
              <a:rPr lang="pt-BR" sz="2400" smtClean="0"/>
              <a:t>As atividades são agrupadas conforme a estrutura organizacional da empresa;</a:t>
            </a:r>
          </a:p>
          <a:p>
            <a:pPr marL="812800" lvl="1" indent="-269875" algn="l" eaLnBrk="1" hangingPunct="1">
              <a:buFontTx/>
              <a:buChar char="•"/>
            </a:pPr>
            <a:r>
              <a:rPr lang="pt-BR" sz="2400" smtClean="0"/>
              <a:t>Os grupos também observam as características dos processos produtivos de cada uma das áreas de negócios;</a:t>
            </a:r>
          </a:p>
          <a:p>
            <a:pPr marL="812800" lvl="1" indent="-269875" algn="l" eaLnBrk="1" hangingPunct="1">
              <a:buFontTx/>
              <a:buChar char="•"/>
            </a:pPr>
            <a:r>
              <a:rPr lang="pt-BR" sz="2400" smtClean="0"/>
              <a:t>As atividades, para serem eleitas Indicadores de Volumes devem, também:</a:t>
            </a:r>
          </a:p>
          <a:p>
            <a:pPr marL="1262063" lvl="2" indent="-182563" algn="l" eaLnBrk="1" hangingPunct="1"/>
            <a:r>
              <a:rPr lang="pt-BR" sz="2000" smtClean="0"/>
              <a:t>Representar os serviços entregues aos clientes;</a:t>
            </a:r>
          </a:p>
          <a:p>
            <a:pPr marL="1262063" lvl="2" indent="-182563" algn="l" eaLnBrk="1" hangingPunct="1"/>
            <a:r>
              <a:rPr lang="pt-BR" sz="2000" smtClean="0"/>
              <a:t>Ser facilmente contadas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286404" y="5661025"/>
            <a:ext cx="7800975" cy="863600"/>
          </a:xfrm>
          <a:prstGeom prst="rect">
            <a:avLst/>
          </a:prstGeom>
          <a:solidFill>
            <a:srgbClr val="77C1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RESULTANDO EM ....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59685" name="Text Box 261"/>
          <p:cNvSpPr txBox="1">
            <a:spLocks noChangeArrowheads="1"/>
          </p:cNvSpPr>
          <p:nvPr/>
        </p:nvSpPr>
        <p:spPr bwMode="auto">
          <a:xfrm>
            <a:off x="2903008" y="2047876"/>
            <a:ext cx="4390629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Analisar detalhadamente as atividades e processos e escolher os melhores 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INDICADORES DE VOLUMES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.</a:t>
            </a:r>
          </a:p>
        </p:txBody>
      </p:sp>
      <p:pic>
        <p:nvPicPr>
          <p:cNvPr id="19461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29" y="1981200"/>
            <a:ext cx="211534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5300" y="476250"/>
            <a:ext cx="8915400" cy="6121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b="0" dirty="0" smtClean="0"/>
              <a:t>Pessoal é a conta com maior peso na relação de custos em empresas de serviços. Isso significa que este é o tópico a ser planejado com o maior cuidado técnico dentre todas as despesas da organização.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050" b="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b="0" dirty="0" smtClean="0"/>
              <a:t>Nesta apresentação sugiro uma metodologia bastante prática e testada em empresas de serviços, tais como bancos, consultorias e auditorias. Trata-se de uma ferramenta objetiva e que pode ser implantada paralelamente aos sistemas de apuração e controle de custos sobre os quais teci alguns comentários em apresentação recente.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b="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Telles Corrêa Filho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b="0" dirty="0" smtClean="0"/>
              <a:t>Abril de 2006</a:t>
            </a:r>
          </a:p>
        </p:txBody>
      </p:sp>
    </p:spTree>
  </p:cSld>
  <p:clrMapOvr>
    <a:masterClrMapping/>
  </p:clrMapOvr>
  <p:transition advTm="2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65644" name="Text Box 76"/>
          <p:cNvSpPr txBox="1">
            <a:spLocks noChangeArrowheads="1"/>
          </p:cNvSpPr>
          <p:nvPr/>
        </p:nvSpPr>
        <p:spPr bwMode="auto">
          <a:xfrm>
            <a:off x="4306358" y="2047876"/>
            <a:ext cx="43906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Medir cuidadosamente os tempos e calcular os 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tempos unitários compostos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dos indicadores.</a:t>
            </a:r>
          </a:p>
        </p:txBody>
      </p:sp>
      <p:pic>
        <p:nvPicPr>
          <p:cNvPr id="20485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92" y="1981200"/>
            <a:ext cx="368379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66668" name="Text Box 76"/>
          <p:cNvSpPr txBox="1">
            <a:spLocks noChangeArrowheads="1"/>
          </p:cNvSpPr>
          <p:nvPr/>
        </p:nvSpPr>
        <p:spPr bwMode="auto">
          <a:xfrm>
            <a:off x="5788819" y="2047876"/>
            <a:ext cx="3455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Apurar os volumes.</a:t>
            </a:r>
          </a:p>
        </p:txBody>
      </p:sp>
      <p:pic>
        <p:nvPicPr>
          <p:cNvPr id="21509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372" y="1981200"/>
            <a:ext cx="5241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sp>
        <p:nvSpPr>
          <p:cNvPr id="367691" name="Text Box 75"/>
          <p:cNvSpPr txBox="1">
            <a:spLocks noChangeArrowheads="1"/>
          </p:cNvSpPr>
          <p:nvPr/>
        </p:nvSpPr>
        <p:spPr bwMode="auto">
          <a:xfrm>
            <a:off x="7505172" y="2047875"/>
            <a:ext cx="220649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Converter em horas necessárias.</a:t>
            </a:r>
          </a:p>
        </p:txBody>
      </p:sp>
      <p:pic>
        <p:nvPicPr>
          <p:cNvPr id="22533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5" y="1981200"/>
            <a:ext cx="69548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Esquema geral do sistema.</a:t>
            </a:r>
          </a:p>
        </p:txBody>
      </p:sp>
      <p:pic>
        <p:nvPicPr>
          <p:cNvPr id="23556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6" y="1981200"/>
            <a:ext cx="873998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5"/>
            <a:ext cx="8982472" cy="1511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Tendo apurado o número de pessoas necessárias à realização do trabalho, é possível apurar a produtividade da equipe pela fórmula: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Determinando a carga de trabalho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5"/>
            <a:ext cx="8982472" cy="1511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Tendo apurado o número de pessoas necessárias à realização do trabalho, é possível apurar a produtividade da equipe pela fórmula: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739511" y="2997200"/>
            <a:ext cx="8425260" cy="647700"/>
          </a:xfrm>
          <a:prstGeom prst="rect">
            <a:avLst/>
          </a:prstGeom>
          <a:solidFill>
            <a:srgbClr val="77C1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PRODUTIVIDADE = CARGA DE TRABALHO / HORAS PAGAS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95301" y="3862388"/>
            <a:ext cx="898247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pt-BR" sz="2800" b="1">
                <a:solidFill>
                  <a:schemeClr val="bg1"/>
                </a:solidFill>
                <a:latin typeface="Garamond" pitchFamily="18" charset="0"/>
              </a:rPr>
              <a:t>Este conjunto de conceitos forma um sistema prático e eficaz de dimensionar as equipes profissionais da empresa. 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Aplicação do modelo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412876"/>
            <a:ext cx="8982472" cy="50403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O mecanismo assim descrito deve ser aplicado em três fases:</a:t>
            </a:r>
          </a:p>
          <a:p>
            <a:pPr marL="900113" lvl="1" indent="-357188" eaLnBrk="1" hangingPunct="1"/>
            <a:r>
              <a:rPr lang="pt-BR" sz="2200" smtClean="0">
                <a:solidFill>
                  <a:srgbClr val="FFCC99"/>
                </a:solidFill>
              </a:rPr>
              <a:t>Planejamento, quando serão feitas projeções de volumes para os indicadores, resultando nas necessidades futuras de pessoal;</a:t>
            </a:r>
          </a:p>
          <a:p>
            <a:pPr marL="900113" lvl="1" indent="-357188" eaLnBrk="1" hangingPunct="1"/>
            <a:r>
              <a:rPr lang="pt-BR" sz="2200" smtClean="0">
                <a:solidFill>
                  <a:srgbClr val="FFCC99"/>
                </a:solidFill>
              </a:rPr>
              <a:t>Realizado, quando serão reportados os volumes ocorridos e os recursos utilizados;</a:t>
            </a:r>
          </a:p>
          <a:p>
            <a:pPr marL="900113" lvl="1" indent="-357188" eaLnBrk="1" hangingPunct="1"/>
            <a:r>
              <a:rPr lang="pt-BR" sz="2200" smtClean="0">
                <a:solidFill>
                  <a:srgbClr val="FFCC99"/>
                </a:solidFill>
              </a:rPr>
              <a:t>Avaliação e ajustes, quando os resultados reais serão cotejados com os planos para a implementação de ajustes.</a:t>
            </a: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 – Planejamento</a:t>
            </a:r>
          </a:p>
        </p:txBody>
      </p:sp>
      <p:sp>
        <p:nvSpPr>
          <p:cNvPr id="27651" name="Rectangle 2047"/>
          <p:cNvSpPr>
            <a:spLocks noChangeArrowheads="1"/>
          </p:cNvSpPr>
          <p:nvPr/>
        </p:nvSpPr>
        <p:spPr bwMode="auto">
          <a:xfrm>
            <a:off x="495301" y="4797425"/>
            <a:ext cx="898247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pt-BR" sz="2800" b="1">
                <a:solidFill>
                  <a:srgbClr val="FFFF99"/>
                </a:solidFill>
                <a:latin typeface="Garamond" pitchFamily="18" charset="0"/>
              </a:rPr>
              <a:t>Inicialmente é feita uma projeção de volumes para os próximos meses (3, 6 ou 12), tornando possível a apuração do número de pessoas necessárias.</a:t>
            </a:r>
            <a:r>
              <a:rPr lang="pt-BR" sz="2800" b="1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7652" name="Espaço Reservado para Tabela 4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27653" name="Picture 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98" y="1285875"/>
            <a:ext cx="9524206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 – Planejamento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pt-BR" sz="2800" b="1">
                <a:solidFill>
                  <a:schemeClr val="bg1"/>
                </a:solidFill>
                <a:latin typeface="Garamond" pitchFamily="18" charset="0"/>
              </a:rPr>
              <a:t>Feito isso, pode-se introduzir o conceito de tolerâncias (folgas):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</a:pPr>
            <a:r>
              <a:rPr lang="pt-BR" sz="2200" b="1">
                <a:solidFill>
                  <a:srgbClr val="FFCC99"/>
                </a:solidFill>
                <a:latin typeface="Garamond" pitchFamily="18" charset="0"/>
              </a:rPr>
              <a:t>Fadiga: efeito sentido por todos ao longo do dia e que diminui o ritmo de trabalho;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</a:pPr>
            <a:r>
              <a:rPr lang="pt-BR" sz="2200" b="1">
                <a:solidFill>
                  <a:srgbClr val="FFCC99"/>
                </a:solidFill>
                <a:latin typeface="Garamond" pitchFamily="18" charset="0"/>
              </a:rPr>
              <a:t>Férias: acréscimo de horas para cobertura de férias regulares;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</a:pPr>
            <a:r>
              <a:rPr lang="pt-BR" sz="2200" b="1">
                <a:solidFill>
                  <a:srgbClr val="FFCC99"/>
                </a:solidFill>
                <a:latin typeface="Garamond" pitchFamily="18" charset="0"/>
              </a:rPr>
              <a:t>Faltas, licenças e rotatividade: acréscimo para cobertura destas eventualidades;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</a:pPr>
            <a:r>
              <a:rPr lang="pt-BR" sz="2200" b="1">
                <a:solidFill>
                  <a:srgbClr val="FFCC99"/>
                </a:solidFill>
                <a:latin typeface="Garamond" pitchFamily="18" charset="0"/>
              </a:rPr>
              <a:t>Treinamento: acréscimo dado para que haja um plano de desenvolvimento profissional.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 – Planejamento</a:t>
            </a:r>
          </a:p>
        </p:txBody>
      </p:sp>
      <p:pic>
        <p:nvPicPr>
          <p:cNvPr id="29699" name="Picture 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98" y="1204913"/>
            <a:ext cx="9524206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Por que a preocupação com produtividade?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1008063"/>
          </a:xfrm>
        </p:spPr>
        <p:txBody>
          <a:bodyPr/>
          <a:lstStyle/>
          <a:p>
            <a:pPr marL="87313" indent="-87313" eaLnBrk="1" hangingPunct="1">
              <a:buFont typeface="Wingdings" pitchFamily="2" charset="2"/>
              <a:buNone/>
            </a:pPr>
            <a:r>
              <a:rPr lang="pt-BR" sz="2800" smtClean="0"/>
              <a:t> Porque o custo com pessoal representa, em média 75% dos custos de uma empresa de serviços.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167740" y="2492376"/>
            <a:ext cx="3042311" cy="3960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87313" indent="-87313">
              <a:defRPr/>
            </a:pPr>
            <a:r>
              <a:rPr lang="pt-BR" sz="1200" b="1">
                <a:cs typeface="+mn-cs"/>
              </a:rPr>
              <a:t>RECEITAS OPERACIONAIS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Honorários profissionais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Cursos e seminários</a:t>
            </a:r>
          </a:p>
          <a:p>
            <a:pPr marL="87313" indent="-87313">
              <a:defRPr/>
            </a:pPr>
            <a:endParaRPr lang="pt-BR" sz="1200" b="1">
              <a:cs typeface="+mn-cs"/>
            </a:endParaRP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DESPESAS OPERACIONAIS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Pessoal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  Salários e encargos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  Benefícios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  Prêmios e comissões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Instalações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Processamento de dados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Materiais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Viagens</a:t>
            </a: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	Custas e despesas de clientes</a:t>
            </a:r>
          </a:p>
          <a:p>
            <a:pPr marL="87313" indent="-87313">
              <a:defRPr/>
            </a:pPr>
            <a:endParaRPr lang="pt-BR" sz="1200" b="1">
              <a:cs typeface="+mn-cs"/>
            </a:endParaRP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RESULTADO OPERACIONAL</a:t>
            </a:r>
          </a:p>
          <a:p>
            <a:pPr marL="87313" indent="-87313">
              <a:defRPr/>
            </a:pPr>
            <a:endParaRPr lang="pt-BR" sz="1200" b="1">
              <a:cs typeface="+mn-cs"/>
            </a:endParaRPr>
          </a:p>
          <a:p>
            <a:pPr marL="87313" indent="-87313">
              <a:defRPr/>
            </a:pPr>
            <a:r>
              <a:rPr lang="pt-BR" sz="1200" b="1">
                <a:cs typeface="+mn-cs"/>
              </a:rPr>
              <a:t>RESULTADO NÃO OPERACIONAL</a:t>
            </a:r>
          </a:p>
          <a:p>
            <a:pPr marL="87313" indent="-87313">
              <a:defRPr/>
            </a:pPr>
            <a:endParaRPr lang="pt-BR" sz="1200" b="1">
              <a:cs typeface="+mn-cs"/>
            </a:endParaRPr>
          </a:p>
          <a:p>
            <a:pPr marL="87313" indent="-87313">
              <a:defRPr/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RESULTADO LÍQUIDO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 – Planejamento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pt-BR" sz="2800" b="1">
                <a:solidFill>
                  <a:schemeClr val="bg1"/>
                </a:solidFill>
                <a:latin typeface="Garamond" pitchFamily="18" charset="0"/>
              </a:rPr>
              <a:t>Tendo sido feita a composição do quadro para os próximos períodos, é possível calcular o </a:t>
            </a:r>
            <a:r>
              <a:rPr lang="pt-BR" sz="2800" b="1">
                <a:solidFill>
                  <a:srgbClr val="FFCC66"/>
                </a:solidFill>
                <a:latin typeface="Garamond" pitchFamily="18" charset="0"/>
              </a:rPr>
              <a:t>índice esperado de produtividade</a:t>
            </a:r>
            <a:r>
              <a:rPr lang="pt-BR" sz="2800" b="1">
                <a:solidFill>
                  <a:schemeClr val="bg1"/>
                </a:solidFill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98" y="895351"/>
            <a:ext cx="9524206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 – Planejamento</a:t>
            </a:r>
          </a:p>
        </p:txBody>
      </p:sp>
      <p:sp>
        <p:nvSpPr>
          <p:cNvPr id="380154" name="Oval 250"/>
          <p:cNvSpPr>
            <a:spLocks noChangeArrowheads="1"/>
          </p:cNvSpPr>
          <p:nvPr/>
        </p:nvSpPr>
        <p:spPr bwMode="auto">
          <a:xfrm>
            <a:off x="1" y="6092826"/>
            <a:ext cx="10413339" cy="765175"/>
          </a:xfrm>
          <a:prstGeom prst="ellipse">
            <a:avLst/>
          </a:prstGeom>
          <a:gradFill rotWithShape="1">
            <a:gsLst>
              <a:gs pos="0">
                <a:srgbClr val="FFCC66">
                  <a:alpha val="24001"/>
                </a:srgbClr>
              </a:gs>
              <a:gs pos="100000">
                <a:srgbClr val="765E2F">
                  <a:alpha val="23000"/>
                </a:srgbClr>
              </a:gs>
            </a:gsLst>
            <a:lin ang="5400000" scaled="1"/>
          </a:gradFill>
          <a:ln w="9525">
            <a:solidFill>
              <a:srgbClr val="FFFFC5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0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1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 – Realizado</a:t>
            </a: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A segunda fase do sistema é o registro dos fatos ocorridos: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200" b="1" dirty="0">
                <a:solidFill>
                  <a:srgbClr val="FFCC99"/>
                </a:solidFill>
                <a:latin typeface="Garamond" pitchFamily="18" charset="0"/>
                <a:cs typeface="+mn-cs"/>
              </a:rPr>
              <a:t>Carga de trabalho através dos volumes dos indicadores de cada uma das áreas da empresa;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200" b="1" dirty="0">
                <a:solidFill>
                  <a:srgbClr val="FFCC99"/>
                </a:solidFill>
                <a:latin typeface="Garamond" pitchFamily="18" charset="0"/>
                <a:cs typeface="+mn-cs"/>
              </a:rPr>
              <a:t>Distribuição das horas em: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rgbClr val="FFCC99"/>
                </a:solidFill>
                <a:latin typeface="Garamond" pitchFamily="18" charset="0"/>
                <a:cs typeface="+mn-cs"/>
              </a:rPr>
              <a:t>Horas pagas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rgbClr val="FFCC99"/>
                </a:solidFill>
                <a:latin typeface="Garamond" pitchFamily="18" charset="0"/>
                <a:cs typeface="+mn-cs"/>
              </a:rPr>
              <a:t>Treinamento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rgbClr val="FFCC99"/>
                </a:solidFill>
                <a:latin typeface="Garamond" pitchFamily="18" charset="0"/>
                <a:cs typeface="+mn-cs"/>
              </a:rPr>
              <a:t>Faltas, licenças, rotatividade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rgbClr val="FFCC99"/>
                </a:solidFill>
                <a:latin typeface="Garamond" pitchFamily="18" charset="0"/>
                <a:cs typeface="+mn-cs"/>
              </a:rPr>
              <a:t>Férias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HORAS TRABALHADAS</a:t>
            </a:r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 – Realizado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A segunda fase do sistema é o registro dos fatos ocorridos: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2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Carga de trabalho através dos volumes dos indicadores de cada uma das áreas da empresa;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2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Distribuição das horas em: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Horas pagas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Treinamento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Faltas, licenças, rotatividade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Férias</a:t>
            </a:r>
          </a:p>
          <a:p>
            <a:pPr marL="1436688" lvl="2" indent="-357188" algn="just">
              <a:spcBef>
                <a:spcPct val="20000"/>
              </a:spcBef>
              <a:buFontTx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HORAS TRABALHADAS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2067190" y="5286388"/>
            <a:ext cx="5616840" cy="792162"/>
          </a:xfrm>
          <a:prstGeom prst="rect">
            <a:avLst/>
          </a:prstGeom>
          <a:solidFill>
            <a:srgbClr val="004C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PRODUTIVIDADE REAL NO PERÍODO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636" y="1204913"/>
            <a:ext cx="9152731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 – Realizado</a:t>
            </a:r>
          </a:p>
        </p:txBody>
      </p:sp>
      <p:sp>
        <p:nvSpPr>
          <p:cNvPr id="34820" name="Oval 1810"/>
          <p:cNvSpPr>
            <a:spLocks noChangeArrowheads="1"/>
          </p:cNvSpPr>
          <p:nvPr/>
        </p:nvSpPr>
        <p:spPr bwMode="auto">
          <a:xfrm>
            <a:off x="1" y="6092826"/>
            <a:ext cx="10413339" cy="765175"/>
          </a:xfrm>
          <a:prstGeom prst="ellipse">
            <a:avLst/>
          </a:prstGeom>
          <a:gradFill rotWithShape="1">
            <a:gsLst>
              <a:gs pos="0">
                <a:srgbClr val="FFCC66">
                  <a:alpha val="24001"/>
                </a:srgbClr>
              </a:gs>
              <a:gs pos="100000">
                <a:srgbClr val="765E2F">
                  <a:alpha val="23000"/>
                </a:srgbClr>
              </a:gs>
            </a:gsLst>
            <a:lin ang="5400000" scaled="1"/>
          </a:gradFill>
          <a:ln w="9525">
            <a:solidFill>
              <a:srgbClr val="FFFFC5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 – Realizado</a:t>
            </a: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Relatórios de consolidação obedecendo o organograma da empresa também são recomendados como forma de avaliação da performance.</a:t>
            </a:r>
            <a:endParaRPr lang="pt-BR" sz="3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35844" name="Line 374"/>
          <p:cNvSpPr>
            <a:spLocks noChangeShapeType="1"/>
          </p:cNvSpPr>
          <p:nvPr/>
        </p:nvSpPr>
        <p:spPr bwMode="auto">
          <a:xfrm>
            <a:off x="4165335" y="325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 – Realizado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4165335" y="325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6868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98" y="1500188"/>
            <a:ext cx="952420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III – Avaliação e ajustes</a:t>
            </a:r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Várias conclusões podem ser tiradas a partir dos dados do modelo: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Quadro super ou sub-dimensionado;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Quadro correto porém desbalanceado entre as diversas unidades da empresa;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Quadro correto porém mal distribuído em termos de cargos (qualificações);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Índices inadequados de treinamento, rotatividade, etc.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165335" y="325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Fase III – Avaliação e ajustes</a:t>
            </a: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495301" y="1412876"/>
            <a:ext cx="898247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Garamond" pitchFamily="18" charset="0"/>
                <a:cs typeface="+mn-cs"/>
              </a:rPr>
              <a:t>Várias conclusões podem ser tiradas a partir dos dados do modelo: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Quadro super ou sub-dimensionado;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Quadro correto porém desbalanceado entre as diversas unidades da empresa;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Quadro correto porém mal distribuído em termos de cargos (qualificações);</a:t>
            </a:r>
          </a:p>
          <a:p>
            <a:pPr marL="900113" lvl="1" indent="-357188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Índices inadequados de treinamento, rotatividade, etc.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165335" y="325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507340" y="5151438"/>
            <a:ext cx="9047823" cy="1382712"/>
          </a:xfrm>
          <a:prstGeom prst="rect">
            <a:avLst/>
          </a:prstGeom>
          <a:solidFill>
            <a:srgbClr val="07D5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CONCLUSÕES QUE SERÃO DE EXTREMA VALIA PARA A CONTROLADORIA ADICIONAR AO </a:t>
            </a:r>
            <a:r>
              <a:rPr lang="pt-B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BALANCED SCORECARD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95300" y="1389063"/>
            <a:ext cx="8915400" cy="47037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400" b="0" smtClean="0"/>
              <a:t>Um bom sistema de dimensionamento de quadro é uma ferramenta gerencial de enorme utilidade para as empresa de serviços, as quais têm na conta “Pessoal” o maior peso de suas despesas.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sz="1200" b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t-BR" sz="2400" b="0" smtClean="0"/>
              <a:t>Além disso, o esforço para a implementação do modelo aqui esboçado será recuperado também quando da implantação de um bom sistema de custos, reduzindo consideravelmente o </a:t>
            </a:r>
            <a:r>
              <a:rPr lang="pt-BR" sz="2400" b="0" i="1" smtClean="0"/>
              <a:t>payback</a:t>
            </a:r>
            <a:r>
              <a:rPr lang="pt-BR" sz="2400" b="0" smtClean="0"/>
              <a:t> do projeto.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sz="1200" b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t-BR" sz="2400" b="0" smtClean="0"/>
              <a:t>Cuidados especiais devem ser tomados quando dos levantamentos dos dados, sugerindo-se o uso de pessoas bastante experientes no tema, o que sem dúvida abreviará o tempo necessário à obtenção de resultados.</a:t>
            </a:r>
          </a:p>
        </p:txBody>
      </p:sp>
      <p:sp>
        <p:nvSpPr>
          <p:cNvPr id="35228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Considerações finais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Por que a preocupação com produtividade?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10080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Isto significa que o mau dimensionamento do quadro terá impactos negativos sobre  os lucros.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1167740" y="2492376"/>
            <a:ext cx="3042311" cy="3960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87313" indent="-87313">
              <a:defRPr/>
            </a:pPr>
            <a:r>
              <a:rPr lang="pt-BR" sz="1200" b="1" dirty="0">
                <a:cs typeface="+mn-cs"/>
              </a:rPr>
              <a:t>RECEITAS OPERACIONAIS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Honorários profissionais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Cursos e seminários</a:t>
            </a:r>
          </a:p>
          <a:p>
            <a:pPr marL="87313" indent="-87313">
              <a:defRPr/>
            </a:pPr>
            <a:endParaRPr lang="pt-BR" sz="1200" b="1" dirty="0">
              <a:cs typeface="+mn-cs"/>
            </a:endParaRP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DESPESAS OPERACIONAIS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</a:t>
            </a:r>
            <a:r>
              <a:rPr lang="pt-BR" sz="1200" b="1" dirty="0">
                <a:solidFill>
                  <a:srgbClr val="FF0000"/>
                </a:solidFill>
                <a:cs typeface="+mn-cs"/>
              </a:rPr>
              <a:t>Pessoal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  </a:t>
            </a:r>
            <a:r>
              <a:rPr lang="pt-BR" sz="1200" b="1" dirty="0">
                <a:solidFill>
                  <a:srgbClr val="FF0000"/>
                </a:solidFill>
                <a:cs typeface="+mn-cs"/>
              </a:rPr>
              <a:t>Salários e encargos</a:t>
            </a:r>
          </a:p>
          <a:p>
            <a:pPr marL="87313" indent="-87313">
              <a:defRPr/>
            </a:pPr>
            <a:r>
              <a:rPr lang="pt-BR" sz="1200" b="1" dirty="0">
                <a:solidFill>
                  <a:srgbClr val="FF0000"/>
                </a:solidFill>
                <a:cs typeface="+mn-cs"/>
              </a:rPr>
              <a:t>	  Benefícios</a:t>
            </a:r>
          </a:p>
          <a:p>
            <a:pPr marL="87313" indent="-87313">
              <a:defRPr/>
            </a:pPr>
            <a:r>
              <a:rPr lang="pt-BR" sz="1200" b="1" dirty="0">
                <a:solidFill>
                  <a:srgbClr val="FF0000"/>
                </a:solidFill>
                <a:cs typeface="+mn-cs"/>
              </a:rPr>
              <a:t>	  Prêmios e comissões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Instalações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Processamento de dados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Materiais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Viagens</a:t>
            </a: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	Custas e despesas de clientes</a:t>
            </a:r>
          </a:p>
          <a:p>
            <a:pPr marL="87313" indent="-87313">
              <a:defRPr/>
            </a:pPr>
            <a:endParaRPr lang="pt-BR" sz="1200" b="1" dirty="0">
              <a:cs typeface="+mn-cs"/>
            </a:endParaRP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RESULTADO OPERACIONAL</a:t>
            </a:r>
          </a:p>
          <a:p>
            <a:pPr marL="87313" indent="-87313">
              <a:defRPr/>
            </a:pPr>
            <a:endParaRPr lang="pt-BR" sz="1200" b="1" dirty="0">
              <a:cs typeface="+mn-cs"/>
            </a:endParaRPr>
          </a:p>
          <a:p>
            <a:pPr marL="87313" indent="-87313">
              <a:defRPr/>
            </a:pPr>
            <a:r>
              <a:rPr lang="pt-BR" sz="1200" b="1" dirty="0">
                <a:cs typeface="+mn-cs"/>
              </a:rPr>
              <a:t>RESULTADO NÃO OPERACIONAL</a:t>
            </a:r>
          </a:p>
          <a:p>
            <a:pPr marL="87313" indent="-87313">
              <a:defRPr/>
            </a:pPr>
            <a:endParaRPr lang="pt-BR" sz="1200" b="1" dirty="0">
              <a:cs typeface="+mn-cs"/>
            </a:endParaRPr>
          </a:p>
          <a:p>
            <a:pPr marL="87313" indent="-87313"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RESULTADO LÍQUIDO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2337198" y="3644900"/>
            <a:ext cx="257452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1674" name="Oval 10"/>
          <p:cNvSpPr>
            <a:spLocks noChangeArrowheads="1"/>
          </p:cNvSpPr>
          <p:nvPr/>
        </p:nvSpPr>
        <p:spPr bwMode="auto">
          <a:xfrm>
            <a:off x="5068227" y="3060701"/>
            <a:ext cx="3197092" cy="1152525"/>
          </a:xfrm>
          <a:prstGeom prst="ellipse">
            <a:avLst/>
          </a:prstGeom>
          <a:gradFill rotWithShape="1">
            <a:gsLst>
              <a:gs pos="0">
                <a:srgbClr val="4AB463">
                  <a:alpha val="63000"/>
                </a:srgbClr>
              </a:gs>
              <a:gs pos="100000">
                <a:srgbClr val="4AB463">
                  <a:gamma/>
                  <a:tint val="95294"/>
                  <a:invGamma/>
                  <a:alpha val="63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Determinado pela </a:t>
            </a:r>
          </a:p>
          <a:p>
            <a:pPr algn="ctr"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carga de trabalho</a:t>
            </a:r>
          </a:p>
        </p:txBody>
      </p:sp>
      <p:sp>
        <p:nvSpPr>
          <p:cNvPr id="4103" name="AutoShape 14"/>
          <p:cNvSpPr>
            <a:spLocks noChangeArrowheads="1"/>
          </p:cNvSpPr>
          <p:nvPr/>
        </p:nvSpPr>
        <p:spPr bwMode="auto">
          <a:xfrm rot="5400000">
            <a:off x="6274131" y="4299149"/>
            <a:ext cx="792163" cy="7790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AB463">
                  <a:alpha val="62999"/>
                </a:srgbClr>
              </a:gs>
              <a:gs pos="100000">
                <a:srgbClr val="81CB9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5257404" y="5321300"/>
            <a:ext cx="27145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COMO DIMENSIONAR</a:t>
            </a:r>
          </a:p>
          <a:p>
            <a:pPr algn="ctr">
              <a:defRPr/>
            </a:pPr>
            <a:r>
              <a:rPr lang="pt-BR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CORRETAMENTE NA</a:t>
            </a:r>
          </a:p>
          <a:p>
            <a:pPr algn="ctr">
              <a:defRPr/>
            </a:pPr>
            <a:r>
              <a:rPr lang="pt-BR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ÁREA DE SERVIÇOS ?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37234" y="-24"/>
            <a:ext cx="9943270" cy="6858024"/>
            <a:chOff x="-37234" y="-24"/>
            <a:chExt cx="9943270" cy="6858024"/>
          </a:xfrm>
        </p:grpSpPr>
        <p:pic>
          <p:nvPicPr>
            <p:cNvPr id="7" name="Picture 2" descr="C:\Users\Pi e John\Documents\João\Formulários\JT_site.apresentaca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7234" y="-24"/>
              <a:ext cx="9943270" cy="6858024"/>
            </a:xfrm>
            <a:prstGeom prst="rect">
              <a:avLst/>
            </a:prstGeom>
            <a:noFill/>
          </p:spPr>
        </p:pic>
        <p:sp>
          <p:nvSpPr>
            <p:cNvPr id="8" name="CaixaDeTexto 7"/>
            <p:cNvSpPr txBox="1"/>
            <p:nvPr/>
          </p:nvSpPr>
          <p:spPr>
            <a:xfrm>
              <a:off x="3881430" y="6264495"/>
              <a:ext cx="2135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C6E4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www.tellescorrea.com.br</a:t>
              </a:r>
              <a:endParaRPr lang="pt-BR" sz="1400" dirty="0">
                <a:solidFill>
                  <a:srgbClr val="C6E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Por que a preocupação com produtividade?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5"/>
            <a:ext cx="8915400" cy="4752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Isto significa que o mau dimensionamento do quadro terá impactos negativos sobre  os lucros.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sz="1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A preocupação, portanto, passa a ser </a:t>
            </a:r>
            <a:r>
              <a:rPr lang="pt-BR" sz="2800" smtClean="0">
                <a:solidFill>
                  <a:srgbClr val="FFCC99"/>
                </a:solidFill>
              </a:rPr>
              <a:t>determinar corretamente a carga de trabalho</a:t>
            </a:r>
            <a:r>
              <a:rPr lang="pt-BR" sz="2800" smtClean="0"/>
              <a:t>.</a:t>
            </a: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Por que a preocupação com produtividade?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5"/>
            <a:ext cx="8915400" cy="4752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Isto significa que o mau dimensionamento do quadro terá impactos negativos sobre  os lucros.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sz="1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A preocupação, portanto, passa a ser determinar corretamente a carga de trabalho.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sz="1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t-BR" sz="2800" smtClean="0"/>
              <a:t>Para tanto, todas as atividades desenvolvidas na empresa deverão ser quantificadas através de uma única unidade de medida: o </a:t>
            </a:r>
            <a:r>
              <a:rPr lang="pt-BR" sz="2800" smtClean="0">
                <a:solidFill>
                  <a:srgbClr val="FF3300"/>
                </a:solidFill>
              </a:rPr>
              <a:t>TEMPO</a:t>
            </a:r>
            <a:r>
              <a:rPr lang="pt-BR" sz="2800" smtClean="0"/>
              <a:t>.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576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O conceito de atividade e processo.</a:t>
            </a:r>
          </a:p>
        </p:txBody>
      </p:sp>
      <p:grpSp>
        <p:nvGrpSpPr>
          <p:cNvPr id="2" name="Grupo 17"/>
          <p:cNvGrpSpPr>
            <a:grpSpLocks/>
          </p:cNvGrpSpPr>
          <p:nvPr/>
        </p:nvGrpSpPr>
        <p:grpSpPr bwMode="auto">
          <a:xfrm>
            <a:off x="2768865" y="2349501"/>
            <a:ext cx="2184135" cy="2663825"/>
            <a:chOff x="2555875" y="2349500"/>
            <a:chExt cx="2016125" cy="2663825"/>
          </a:xfrm>
        </p:grpSpPr>
        <p:sp>
          <p:nvSpPr>
            <p:cNvPr id="308229" name="Oval 5"/>
            <p:cNvSpPr>
              <a:spLocks noChangeArrowheads="1"/>
            </p:cNvSpPr>
            <p:nvPr/>
          </p:nvSpPr>
          <p:spPr bwMode="auto">
            <a:xfrm>
              <a:off x="2555875" y="2349500"/>
              <a:ext cx="2016125" cy="792163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20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+mn-cs"/>
                </a:rPr>
                <a:t>ATIVIDADE</a:t>
              </a:r>
            </a:p>
          </p:txBody>
        </p:sp>
        <p:grpSp>
          <p:nvGrpSpPr>
            <p:cNvPr id="7174" name="Grupo 13"/>
            <p:cNvGrpSpPr>
              <a:grpSpLocks/>
            </p:cNvGrpSpPr>
            <p:nvPr/>
          </p:nvGrpSpPr>
          <p:grpSpPr bwMode="auto">
            <a:xfrm>
              <a:off x="2555875" y="2709863"/>
              <a:ext cx="2016125" cy="2303462"/>
              <a:chOff x="2555875" y="2709863"/>
              <a:chExt cx="2016125" cy="2303462"/>
            </a:xfrm>
          </p:grpSpPr>
          <p:sp>
            <p:nvSpPr>
              <p:cNvPr id="7175" name="AutoShape 6"/>
              <p:cNvSpPr>
                <a:spLocks noChangeArrowheads="1"/>
              </p:cNvSpPr>
              <p:nvPr/>
            </p:nvSpPr>
            <p:spPr bwMode="auto">
              <a:xfrm>
                <a:off x="2555875" y="3644900"/>
                <a:ext cx="2016125" cy="13684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600" b="1">
                    <a:solidFill>
                      <a:srgbClr val="000099"/>
                    </a:solidFill>
                    <a:latin typeface="Verdana" pitchFamily="34" charset="0"/>
                  </a:rPr>
                  <a:t>É o trabalho </a:t>
                </a:r>
              </a:p>
              <a:p>
                <a:pPr algn="ctr"/>
                <a:r>
                  <a:rPr lang="pt-BR" sz="1600" b="1">
                    <a:solidFill>
                      <a:srgbClr val="000099"/>
                    </a:solidFill>
                    <a:latin typeface="Verdana" pitchFamily="34" charset="0"/>
                  </a:rPr>
                  <a:t>exigido para que</a:t>
                </a:r>
              </a:p>
              <a:p>
                <a:pPr algn="ctr"/>
                <a:r>
                  <a:rPr lang="pt-BR" sz="1600" b="1">
                    <a:solidFill>
                      <a:srgbClr val="000099"/>
                    </a:solidFill>
                    <a:latin typeface="Verdana" pitchFamily="34" charset="0"/>
                  </a:rPr>
                  <a:t>o serviço possa</a:t>
                </a:r>
              </a:p>
              <a:p>
                <a:pPr algn="ctr"/>
                <a:r>
                  <a:rPr lang="pt-BR" sz="1600" b="1">
                    <a:solidFill>
                      <a:srgbClr val="000099"/>
                    </a:solidFill>
                    <a:latin typeface="Verdana" pitchFamily="34" charset="0"/>
                  </a:rPr>
                  <a:t>ser entregue.</a:t>
                </a:r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>
                <a:off x="2555875" y="2709863"/>
                <a:ext cx="0" cy="1079500"/>
              </a:xfrm>
              <a:prstGeom prst="line">
                <a:avLst/>
              </a:prstGeom>
              <a:noFill/>
              <a:ln w="19050">
                <a:solidFill>
                  <a:srgbClr val="FFFF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77" name="Line 9"/>
              <p:cNvSpPr>
                <a:spLocks noChangeShapeType="1"/>
              </p:cNvSpPr>
              <p:nvPr/>
            </p:nvSpPr>
            <p:spPr bwMode="auto">
              <a:xfrm>
                <a:off x="4572000" y="2709863"/>
                <a:ext cx="0" cy="1079500"/>
              </a:xfrm>
              <a:prstGeom prst="line">
                <a:avLst/>
              </a:prstGeom>
              <a:noFill/>
              <a:ln w="19050">
                <a:solidFill>
                  <a:srgbClr val="FFFF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Oval 2"/>
          <p:cNvSpPr>
            <a:spLocks noChangeArrowheads="1"/>
          </p:cNvSpPr>
          <p:nvPr/>
        </p:nvSpPr>
        <p:spPr bwMode="auto">
          <a:xfrm>
            <a:off x="2768865" y="2133601"/>
            <a:ext cx="6397625" cy="1222375"/>
          </a:xfrm>
          <a:prstGeom prst="ellipse">
            <a:avLst/>
          </a:prstGeom>
          <a:gradFill rotWithShape="1">
            <a:gsLst>
              <a:gs pos="0">
                <a:srgbClr val="8CC882"/>
              </a:gs>
              <a:gs pos="100000">
                <a:srgbClr val="8CC88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             </a:t>
            </a:r>
            <a:r>
              <a:rPr lang="pt-B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PROCESSOS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Determinando a carga de trabalho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576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O conceito de atividade e processo.</a:t>
            </a:r>
          </a:p>
        </p:txBody>
      </p:sp>
      <p:grpSp>
        <p:nvGrpSpPr>
          <p:cNvPr id="8197" name="Grupo 13"/>
          <p:cNvGrpSpPr>
            <a:grpSpLocks/>
          </p:cNvGrpSpPr>
          <p:nvPr/>
        </p:nvGrpSpPr>
        <p:grpSpPr bwMode="auto">
          <a:xfrm>
            <a:off x="2768865" y="2349501"/>
            <a:ext cx="2184135" cy="2663825"/>
            <a:chOff x="2555875" y="2349500"/>
            <a:chExt cx="2016125" cy="2663825"/>
          </a:xfrm>
        </p:grpSpPr>
        <p:sp>
          <p:nvSpPr>
            <p:cNvPr id="308229" name="Oval 5"/>
            <p:cNvSpPr>
              <a:spLocks noChangeArrowheads="1"/>
            </p:cNvSpPr>
            <p:nvPr/>
          </p:nvSpPr>
          <p:spPr bwMode="auto">
            <a:xfrm>
              <a:off x="2555875" y="2349500"/>
              <a:ext cx="2016125" cy="792163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20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+mn-cs"/>
                </a:rPr>
                <a:t>ATIVIDADE</a:t>
              </a:r>
            </a:p>
          </p:txBody>
        </p:sp>
        <p:sp>
          <p:nvSpPr>
            <p:cNvPr id="8204" name="AutoShape 6"/>
            <p:cNvSpPr>
              <a:spLocks noChangeArrowheads="1"/>
            </p:cNvSpPr>
            <p:nvPr/>
          </p:nvSpPr>
          <p:spPr bwMode="auto">
            <a:xfrm>
              <a:off x="2555875" y="3644900"/>
              <a:ext cx="2016125" cy="1368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000099"/>
                  </a:solidFill>
                  <a:latin typeface="Verdana" pitchFamily="34" charset="0"/>
                </a:rPr>
                <a:t>É o trabalho </a:t>
              </a:r>
            </a:p>
            <a:p>
              <a:pPr algn="ctr"/>
              <a:r>
                <a:rPr lang="pt-BR" sz="1600" b="1">
                  <a:solidFill>
                    <a:srgbClr val="000099"/>
                  </a:solidFill>
                  <a:latin typeface="Verdana" pitchFamily="34" charset="0"/>
                </a:rPr>
                <a:t>exigido para que</a:t>
              </a:r>
            </a:p>
            <a:p>
              <a:pPr algn="ctr"/>
              <a:r>
                <a:rPr lang="pt-BR" sz="1600" b="1">
                  <a:solidFill>
                    <a:srgbClr val="000099"/>
                  </a:solidFill>
                  <a:latin typeface="Verdana" pitchFamily="34" charset="0"/>
                </a:rPr>
                <a:t>o serviço possa</a:t>
              </a:r>
            </a:p>
            <a:p>
              <a:pPr algn="ctr"/>
              <a:r>
                <a:rPr lang="pt-BR" sz="1600" b="1">
                  <a:solidFill>
                    <a:srgbClr val="000099"/>
                  </a:solidFill>
                  <a:latin typeface="Verdana" pitchFamily="34" charset="0"/>
                </a:rPr>
                <a:t>ser entregue.</a:t>
              </a:r>
            </a:p>
          </p:txBody>
        </p:sp>
        <p:sp>
          <p:nvSpPr>
            <p:cNvPr id="8205" name="Line 8"/>
            <p:cNvSpPr>
              <a:spLocks noChangeShapeType="1"/>
            </p:cNvSpPr>
            <p:nvPr/>
          </p:nvSpPr>
          <p:spPr bwMode="auto">
            <a:xfrm>
              <a:off x="2555875" y="2709863"/>
              <a:ext cx="0" cy="107950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6" name="Line 9"/>
            <p:cNvSpPr>
              <a:spLocks noChangeShapeType="1"/>
            </p:cNvSpPr>
            <p:nvPr/>
          </p:nvSpPr>
          <p:spPr bwMode="auto">
            <a:xfrm>
              <a:off x="4572000" y="2709863"/>
              <a:ext cx="0" cy="107950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5733786" y="4292601"/>
            <a:ext cx="2184135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99"/>
                </a:solidFill>
                <a:latin typeface="Verdana" pitchFamily="34" charset="0"/>
              </a:rPr>
              <a:t>São conjuntos</a:t>
            </a:r>
          </a:p>
          <a:p>
            <a:pPr algn="ctr"/>
            <a:r>
              <a:rPr lang="pt-BR" sz="1600" b="1">
                <a:solidFill>
                  <a:srgbClr val="000099"/>
                </a:solidFill>
                <a:latin typeface="Verdana" pitchFamily="34" charset="0"/>
              </a:rPr>
              <a:t>estruturados de</a:t>
            </a:r>
          </a:p>
          <a:p>
            <a:pPr algn="ctr"/>
            <a:r>
              <a:rPr lang="pt-BR" sz="1600" b="1">
                <a:solidFill>
                  <a:srgbClr val="000099"/>
                </a:solidFill>
                <a:latin typeface="Verdana" pitchFamily="34" charset="0"/>
              </a:rPr>
              <a:t>atividades com</a:t>
            </a:r>
          </a:p>
          <a:p>
            <a:pPr algn="ctr"/>
            <a:r>
              <a:rPr lang="pt-BR" sz="1600" b="1">
                <a:solidFill>
                  <a:srgbClr val="000099"/>
                </a:solidFill>
                <a:latin typeface="Verdana" pitchFamily="34" charset="0"/>
              </a:rPr>
              <a:t>valor agregado</a:t>
            </a:r>
          </a:p>
          <a:p>
            <a:pPr algn="ctr"/>
            <a:r>
              <a:rPr lang="pt-BR" sz="1600" b="1">
                <a:solidFill>
                  <a:srgbClr val="000099"/>
                </a:solidFill>
                <a:latin typeface="Verdana" pitchFamily="34" charset="0"/>
              </a:rPr>
              <a:t>para o cliente.</a:t>
            </a:r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9164770" y="2636838"/>
            <a:ext cx="0" cy="2881312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2768865" y="4870450"/>
            <a:ext cx="0" cy="647700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2768865" y="5302250"/>
            <a:ext cx="2808420" cy="0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8072703" y="5302250"/>
            <a:ext cx="1092068" cy="0"/>
          </a:xfrm>
          <a:prstGeom prst="line">
            <a:avLst/>
          </a:prstGeom>
          <a:noFill/>
          <a:ln w="19050">
            <a:solidFill>
              <a:srgbClr val="FFFF99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Determinando a carga de trabalho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412876"/>
            <a:ext cx="8915400" cy="576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Para o cliente interessa o resultado do processo.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7684030" y="2638426"/>
            <a:ext cx="390393" cy="360363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684030" y="3141663"/>
            <a:ext cx="390393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7685750" y="4221163"/>
            <a:ext cx="390392" cy="360362"/>
          </a:xfrm>
          <a:prstGeom prst="ellipse">
            <a:avLst/>
          </a:prstGeom>
          <a:gradFill rotWithShape="1">
            <a:gsLst>
              <a:gs pos="0">
                <a:srgbClr val="66FF33">
                  <a:alpha val="75998"/>
                </a:srgbClr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295356" y="2206625"/>
            <a:ext cx="1011238" cy="287338"/>
          </a:xfrm>
          <a:prstGeom prst="rect">
            <a:avLst/>
          </a:prstGeom>
          <a:solidFill>
            <a:srgbClr val="A6DFDE"/>
          </a:solidFill>
          <a:ln w="9525">
            <a:solidFill>
              <a:srgbClr val="49BD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i="1">
                <a:solidFill>
                  <a:srgbClr val="000066"/>
                </a:solidFill>
                <a:latin typeface="Verdana" pitchFamily="34" charset="0"/>
              </a:rPr>
              <a:t>Cliente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1283" y="2636838"/>
            <a:ext cx="6903244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66"/>
                </a:solidFill>
              </a:rPr>
              <a:t>Elaboração do planejamento tributário de determinada empresa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1283" y="3140076"/>
            <a:ext cx="6903244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66"/>
                </a:solidFill>
              </a:rPr>
              <a:t>Defesa em processo trabalhista movido por ex-funcionário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1283" y="4221163"/>
            <a:ext cx="6903244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66"/>
                </a:solidFill>
              </a:rPr>
              <a:t>Registro e acompanhamento de marca junto ao INPI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4" grpId="0" animBg="1"/>
      <p:bldP spid="14345" grpId="0" animBg="1"/>
      <p:bldP spid="14346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1455</Words>
  <Application>Microsoft Office PowerPoint</Application>
  <PresentationFormat>Papel A4 (210 x 297 mm)</PresentationFormat>
  <Paragraphs>291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Design padrão</vt:lpstr>
      <vt:lpstr>Apresentação do PowerPoint</vt:lpstr>
      <vt:lpstr>Apresentação do PowerPoint</vt:lpstr>
      <vt:lpstr>Por que a preocupação com produtividade?</vt:lpstr>
      <vt:lpstr>Por que a preocupação com produtividade?</vt:lpstr>
      <vt:lpstr>Por que a preocupação com produtividade?</vt:lpstr>
      <vt:lpstr>Por que a preocupação com produtividade?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Determinando a carga de trabalho</vt:lpstr>
      <vt:lpstr>Aplicação do modelo</vt:lpstr>
      <vt:lpstr>Fase I – Planejamento</vt:lpstr>
      <vt:lpstr>Fase I – Planejamento</vt:lpstr>
      <vt:lpstr>Fase I – Planejamento</vt:lpstr>
      <vt:lpstr>Fase I – Planejamento</vt:lpstr>
      <vt:lpstr>Fase I – Planejamento</vt:lpstr>
      <vt:lpstr>Fase II – Realizado</vt:lpstr>
      <vt:lpstr>Fase II – Realizado</vt:lpstr>
      <vt:lpstr>Fase II – Realizado</vt:lpstr>
      <vt:lpstr>Fase II – Realizado</vt:lpstr>
      <vt:lpstr>Fase II – Realizado</vt:lpstr>
      <vt:lpstr>Fase III – Avaliação e ajustes</vt:lpstr>
      <vt:lpstr>Fase III – Avaliação e ajustes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João Telles Correia Filho</dc:creator>
  <cp:lastModifiedBy>João Telles Corrêa Filho</cp:lastModifiedBy>
  <cp:revision>231</cp:revision>
  <dcterms:created xsi:type="dcterms:W3CDTF">2003-04-25T00:44:44Z</dcterms:created>
  <dcterms:modified xsi:type="dcterms:W3CDTF">2014-06-12T12:50:23Z</dcterms:modified>
</cp:coreProperties>
</file>