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56" r:id="rId3"/>
    <p:sldId id="31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57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97" r:id="rId31"/>
    <p:sldId id="283" r:id="rId32"/>
    <p:sldId id="285" r:id="rId33"/>
    <p:sldId id="286" r:id="rId34"/>
    <p:sldId id="287" r:id="rId35"/>
    <p:sldId id="288" r:id="rId36"/>
    <p:sldId id="289" r:id="rId37"/>
    <p:sldId id="290" r:id="rId38"/>
    <p:sldId id="292" r:id="rId39"/>
    <p:sldId id="293" r:id="rId40"/>
    <p:sldId id="296" r:id="rId41"/>
    <p:sldId id="294" r:id="rId42"/>
    <p:sldId id="298" r:id="rId43"/>
    <p:sldId id="299" r:id="rId44"/>
    <p:sldId id="300" r:id="rId45"/>
    <p:sldId id="301" r:id="rId46"/>
    <p:sldId id="302" r:id="rId47"/>
    <p:sldId id="307" r:id="rId48"/>
    <p:sldId id="308" r:id="rId49"/>
    <p:sldId id="309" r:id="rId50"/>
    <p:sldId id="310" r:id="rId51"/>
    <p:sldId id="303" r:id="rId52"/>
    <p:sldId id="304" r:id="rId53"/>
    <p:sldId id="305" r:id="rId54"/>
    <p:sldId id="306" r:id="rId55"/>
    <p:sldId id="312" r:id="rId56"/>
    <p:sldId id="313" r:id="rId5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JiuL0ZGyrkf/b80Ke5UH8w==" hashData="8q6xXoH9CA8W8AvjSxCB/9EOI+Y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D4A7"/>
    <a:srgbClr val="00B485"/>
    <a:srgbClr val="FFFF99"/>
    <a:srgbClr val="00CC99"/>
    <a:srgbClr val="33CAFF"/>
    <a:srgbClr val="FF3300"/>
    <a:srgbClr val="0099FF"/>
    <a:srgbClr val="2D8B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70" autoAdjust="0"/>
    <p:restoredTop sz="94660"/>
  </p:normalViewPr>
  <p:slideViewPr>
    <p:cSldViewPr>
      <p:cViewPr>
        <p:scale>
          <a:sx n="66" d="100"/>
          <a:sy n="66" d="100"/>
        </p:scale>
        <p:origin x="-145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785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785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2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2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9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" y="988"/>
            <a:ext cx="9130995" cy="685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FF99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6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370" y="-24"/>
            <a:ext cx="9178403" cy="6858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777054"/>
      </p:ext>
    </p:extLst>
  </p:cSld>
  <p:clrMapOvr>
    <a:masterClrMapping/>
  </p:clrMapOvr>
  <p:transition spd="med"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393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Oportunidades de desenvolvimento na carreira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Vencer desafios profissionais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Ganhos financeiros crescentes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Ao mesmo tempo que ...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Escritório necessita otimizar seus resultados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rgbClr val="FFFF99"/>
                </a:solidFill>
                <a:latin typeface="Garamond" pitchFamily="18" charset="0"/>
              </a:rPr>
              <a:t>Aumentando as receitas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Oportunidades de desenvolvimento na carreira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Vencer desafios profissionais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Ganhos financeiros crescentes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Ao mesmo tempo que ...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Escritório necessita otimizar seus resultados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Aumentando as receitas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rgbClr val="FFFF99"/>
                </a:solidFill>
                <a:latin typeface="Garamond" pitchFamily="18" charset="0"/>
              </a:rPr>
              <a:t>Contendo custos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Oportunidades de desenvolvimento na carreira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Vencer desafios profissionais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rgbClr val="FF6A47"/>
                </a:solidFill>
                <a:latin typeface="Garamond" pitchFamily="18" charset="0"/>
              </a:rPr>
              <a:t>Ganhos financeiros crescentes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Ao mesmo tempo que ...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Escritório necessita otimizar seus resultados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Aumentando as receitas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Contendo custos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rgbClr val="FF6A47"/>
                </a:solidFill>
                <a:latin typeface="Garamond" pitchFamily="18" charset="0"/>
              </a:rPr>
              <a:t>Aumentando a produtividade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Além disso ...</a:t>
            </a:r>
          </a:p>
          <a:p>
            <a:pPr marL="365125" indent="-365125" algn="ctr">
              <a:lnSpc>
                <a:spcPct val="120000"/>
              </a:lnSpc>
            </a:pPr>
            <a:endParaRPr lang="pt-BR" sz="900" b="1">
              <a:solidFill>
                <a:schemeClr val="bg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Além disso ...</a:t>
            </a:r>
          </a:p>
          <a:p>
            <a:pPr marL="365125" indent="-365125" algn="ctr">
              <a:lnSpc>
                <a:spcPct val="120000"/>
              </a:lnSpc>
            </a:pPr>
            <a:endParaRPr lang="pt-BR" sz="900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rgbClr val="FFFF99"/>
                </a:solidFill>
                <a:latin typeface="Garamond" pitchFamily="18" charset="0"/>
              </a:rPr>
              <a:t>Os clientes pressionam pela redução dos honorários,</a:t>
            </a:r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4819650" y="3932238"/>
            <a:ext cx="2489200" cy="1873250"/>
            <a:chOff x="3036" y="2659"/>
            <a:chExt cx="1568" cy="1180"/>
          </a:xfrm>
        </p:grpSpPr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 flipV="1">
              <a:off x="3354" y="2659"/>
              <a:ext cx="953" cy="1180"/>
            </a:xfrm>
            <a:prstGeom prst="upArrow">
              <a:avLst>
                <a:gd name="adj1" fmla="val 50000"/>
                <a:gd name="adj2" fmla="val 30955"/>
              </a:avLst>
            </a:prstGeom>
            <a:gradFill rotWithShape="1">
              <a:gsLst>
                <a:gs pos="0">
                  <a:srgbClr val="FF6A47"/>
                </a:gs>
                <a:gs pos="100000">
                  <a:srgbClr val="FF6A47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pt-BR">
                <a:solidFill>
                  <a:srgbClr val="99CCFF"/>
                </a:solidFill>
              </a:endParaRPr>
            </a:p>
          </p:txBody>
        </p:sp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3036" y="3067"/>
              <a:ext cx="15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3600" b="1">
                  <a:solidFill>
                    <a:srgbClr val="99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</a:rPr>
                <a:t>RECEITAS</a:t>
              </a: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Além disso ...</a:t>
            </a:r>
          </a:p>
          <a:p>
            <a:pPr marL="365125" indent="-365125" algn="ctr">
              <a:lnSpc>
                <a:spcPct val="120000"/>
              </a:lnSpc>
            </a:pPr>
            <a:endParaRPr lang="pt-BR" sz="900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clientes pressionam pela redução dos honorários,</a:t>
            </a: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rgbClr val="FFFF99"/>
                </a:solidFill>
                <a:latin typeface="Garamond" pitchFamily="18" charset="0"/>
              </a:rPr>
              <a:t>A concorrência cresce diariamente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4819650" y="3932238"/>
            <a:ext cx="2489200" cy="1873250"/>
            <a:chOff x="3036" y="2659"/>
            <a:chExt cx="1568" cy="1180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 flipV="1">
              <a:off x="3354" y="2659"/>
              <a:ext cx="953" cy="1180"/>
            </a:xfrm>
            <a:prstGeom prst="upArrow">
              <a:avLst>
                <a:gd name="adj1" fmla="val 50000"/>
                <a:gd name="adj2" fmla="val 30955"/>
              </a:avLst>
            </a:prstGeom>
            <a:gradFill rotWithShape="1">
              <a:gsLst>
                <a:gs pos="0">
                  <a:srgbClr val="FF6A47"/>
                </a:gs>
                <a:gs pos="100000">
                  <a:srgbClr val="FF6A47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pt-BR">
                <a:solidFill>
                  <a:srgbClr val="99CCFF"/>
                </a:solidFill>
              </a:endParaRP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3036" y="3067"/>
              <a:ext cx="15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3600" b="1">
                  <a:solidFill>
                    <a:srgbClr val="99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</a:rPr>
                <a:t>RECEITAS</a:t>
              </a: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Além disso ...</a:t>
            </a:r>
          </a:p>
          <a:p>
            <a:pPr marL="365125" indent="-365125" algn="ctr">
              <a:lnSpc>
                <a:spcPct val="120000"/>
              </a:lnSpc>
            </a:pPr>
            <a:endParaRPr lang="pt-BR" sz="900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clientes pressionam pela redução dos honorários,</a:t>
            </a: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A concorrência cresce diariamente</a:t>
            </a: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rgbClr val="FFFF99"/>
                </a:solidFill>
                <a:latin typeface="Garamond" pitchFamily="18" charset="0"/>
              </a:rPr>
              <a:t>E os investimentos são cada vez mais pesados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155825" y="3932238"/>
            <a:ext cx="1984375" cy="1873250"/>
            <a:chOff x="1358" y="2659"/>
            <a:chExt cx="1250" cy="1180"/>
          </a:xfrm>
        </p:grpSpPr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>
              <a:off x="1520" y="2659"/>
              <a:ext cx="953" cy="1180"/>
            </a:xfrm>
            <a:prstGeom prst="upArrow">
              <a:avLst>
                <a:gd name="adj1" fmla="val 50000"/>
                <a:gd name="adj2" fmla="val 30955"/>
              </a:avLst>
            </a:prstGeom>
            <a:gradFill rotWithShape="1">
              <a:gsLst>
                <a:gs pos="0">
                  <a:srgbClr val="85C8CD"/>
                </a:gs>
                <a:gs pos="100000">
                  <a:srgbClr val="85C8CD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pt-BR"/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1358" y="3072"/>
              <a:ext cx="125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</a:rPr>
                <a:t>CUSTOS</a:t>
              </a:r>
            </a:p>
          </p:txBody>
        </p:sp>
      </p:grp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4819650" y="3932238"/>
            <a:ext cx="2489200" cy="1873250"/>
            <a:chOff x="3036" y="2659"/>
            <a:chExt cx="1568" cy="1180"/>
          </a:xfrm>
        </p:grpSpPr>
        <p:sp>
          <p:nvSpPr>
            <p:cNvPr id="16392" name="AutoShape 8"/>
            <p:cNvSpPr>
              <a:spLocks noChangeArrowheads="1"/>
            </p:cNvSpPr>
            <p:nvPr/>
          </p:nvSpPr>
          <p:spPr bwMode="auto">
            <a:xfrm flipV="1">
              <a:off x="3354" y="2659"/>
              <a:ext cx="953" cy="1180"/>
            </a:xfrm>
            <a:prstGeom prst="upArrow">
              <a:avLst>
                <a:gd name="adj1" fmla="val 50000"/>
                <a:gd name="adj2" fmla="val 30955"/>
              </a:avLst>
            </a:prstGeom>
            <a:gradFill rotWithShape="1">
              <a:gsLst>
                <a:gs pos="0">
                  <a:srgbClr val="FF6A47"/>
                </a:gs>
                <a:gs pos="100000">
                  <a:srgbClr val="FF6A47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pt-BR">
                <a:solidFill>
                  <a:srgbClr val="99CCFF"/>
                </a:solidFill>
              </a:endParaRPr>
            </a:p>
          </p:txBody>
        </p: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3036" y="3067"/>
              <a:ext cx="15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3600" b="1">
                  <a:solidFill>
                    <a:srgbClr val="99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</a:rPr>
                <a:t>RECEITAS</a:t>
              </a: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Além disso ...</a:t>
            </a:r>
          </a:p>
          <a:p>
            <a:pPr marL="365125" indent="-365125" algn="ctr">
              <a:lnSpc>
                <a:spcPct val="120000"/>
              </a:lnSpc>
            </a:pPr>
            <a:endParaRPr lang="pt-BR" sz="900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clientes pressionam pela redução dos honorários,</a:t>
            </a: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A concorrência cresce diariamente</a:t>
            </a: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E os investimentos são cada vez mais pesados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2155825" y="3932238"/>
            <a:ext cx="1984375" cy="1873250"/>
            <a:chOff x="1358" y="2659"/>
            <a:chExt cx="1250" cy="1180"/>
          </a:xfrm>
        </p:grpSpPr>
        <p:sp>
          <p:nvSpPr>
            <p:cNvPr id="17413" name="AutoShape 5"/>
            <p:cNvSpPr>
              <a:spLocks noChangeArrowheads="1"/>
            </p:cNvSpPr>
            <p:nvPr/>
          </p:nvSpPr>
          <p:spPr bwMode="auto">
            <a:xfrm>
              <a:off x="1520" y="2659"/>
              <a:ext cx="953" cy="1180"/>
            </a:xfrm>
            <a:prstGeom prst="upArrow">
              <a:avLst>
                <a:gd name="adj1" fmla="val 50000"/>
                <a:gd name="adj2" fmla="val 30955"/>
              </a:avLst>
            </a:prstGeom>
            <a:gradFill rotWithShape="1">
              <a:gsLst>
                <a:gs pos="0">
                  <a:srgbClr val="85C8CD"/>
                </a:gs>
                <a:gs pos="100000">
                  <a:srgbClr val="85C8CD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pt-BR"/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1358" y="3072"/>
              <a:ext cx="125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36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</a:rPr>
                <a:t>CUSTOS</a:t>
              </a:r>
            </a:p>
          </p:txBody>
        </p:sp>
      </p:grp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4819650" y="3932238"/>
            <a:ext cx="2489200" cy="1873250"/>
            <a:chOff x="3036" y="2659"/>
            <a:chExt cx="1568" cy="1180"/>
          </a:xfrm>
        </p:grpSpPr>
        <p:sp>
          <p:nvSpPr>
            <p:cNvPr id="17416" name="AutoShape 8"/>
            <p:cNvSpPr>
              <a:spLocks noChangeArrowheads="1"/>
            </p:cNvSpPr>
            <p:nvPr/>
          </p:nvSpPr>
          <p:spPr bwMode="auto">
            <a:xfrm flipV="1">
              <a:off x="3354" y="2659"/>
              <a:ext cx="953" cy="1180"/>
            </a:xfrm>
            <a:prstGeom prst="upArrow">
              <a:avLst>
                <a:gd name="adj1" fmla="val 50000"/>
                <a:gd name="adj2" fmla="val 30955"/>
              </a:avLst>
            </a:prstGeom>
            <a:gradFill rotWithShape="1">
              <a:gsLst>
                <a:gs pos="0">
                  <a:srgbClr val="FF6A47"/>
                </a:gs>
                <a:gs pos="100000">
                  <a:srgbClr val="FF6A47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pt-BR">
                <a:solidFill>
                  <a:srgbClr val="99CCFF"/>
                </a:solidFill>
              </a:endParaRPr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3036" y="3067"/>
              <a:ext cx="15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3600" b="1">
                  <a:solidFill>
                    <a:srgbClr val="99C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</a:rPr>
                <a:t>RECEITAS</a:t>
              </a:r>
            </a:p>
          </p:txBody>
        </p:sp>
      </p:grp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323850" y="6048375"/>
            <a:ext cx="8412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3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SIGNIFICANDO RESULTADOS SOB PRESSÃO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método mais comum dentre os Escritórios consiste em: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	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método mais comum dentre os Escritórios consiste em: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	</a:t>
            </a: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Remuneração fixa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31775" y="420413"/>
            <a:ext cx="8588375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Um dos grandes desafios enfrentados pelos Escritórios de Advocacia está em oferecer incentivos e remuneração a seus colaboradores, de modo a conquistar e manter o maior número de talentos sem, com isto, inchar a folha de pagamento em níveis inadequados.</a:t>
            </a:r>
          </a:p>
          <a:p>
            <a:pPr algn="just"/>
            <a:endParaRPr lang="pt-BR">
              <a:solidFill>
                <a:schemeClr val="bg1"/>
              </a:solidFill>
              <a:latin typeface="Garamond" pitchFamily="18" charset="0"/>
            </a:endParaRPr>
          </a:p>
          <a:p>
            <a:pPr algn="just"/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Paralelamente, os Sócios buscam aumentar a produtividade das operações, seja por meio de investimentos em tecnologia e capacitação, seja pela redução permanente de desperdícios e ineficiências.</a:t>
            </a:r>
          </a:p>
          <a:p>
            <a:pPr algn="just"/>
            <a:endParaRPr lang="pt-BR">
              <a:solidFill>
                <a:schemeClr val="bg1"/>
              </a:solidFill>
              <a:latin typeface="Garamond" pitchFamily="18" charset="0"/>
            </a:endParaRPr>
          </a:p>
          <a:p>
            <a:pPr algn="just"/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Esta apresentação pretende demonstrar como tratar simultaneamente estes dois temas, por meio de ferramentas gerenciais relativamente simples e da correta gestão dos Recursos Humanos disponíveis. Espero, com isso, colaborar para as permanentes melhorias do ambiente administrativo dos Escritórios.</a:t>
            </a:r>
          </a:p>
          <a:p>
            <a:pPr algn="just"/>
            <a:endParaRPr lang="pt-BR" sz="2400">
              <a:solidFill>
                <a:schemeClr val="bg1"/>
              </a:solidFill>
              <a:latin typeface="Garamond" pitchFamily="18" charset="0"/>
            </a:endParaRPr>
          </a:p>
          <a:p>
            <a:pPr algn="just"/>
            <a:r>
              <a:rPr lang="pt-BR" sz="2400">
                <a:solidFill>
                  <a:schemeClr val="bg1"/>
                </a:solidFill>
                <a:latin typeface="Garamond" pitchFamily="18" charset="0"/>
              </a:rPr>
              <a:t>João Telles Corrêa </a:t>
            </a:r>
            <a:r>
              <a:rPr lang="pt-BR" sz="2400" smtClean="0">
                <a:solidFill>
                  <a:schemeClr val="bg1"/>
                </a:solidFill>
                <a:latin typeface="Garamond" pitchFamily="18" charset="0"/>
              </a:rPr>
              <a:t>Filho</a:t>
            </a:r>
            <a:endParaRPr lang="pt-BR" sz="2400">
              <a:solidFill>
                <a:schemeClr val="bg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Tm="38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método mais comum dentre os Escritórios consiste em: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	</a:t>
            </a: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Remuneração fixa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+	Remuneração variável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			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método mais comum dentre os Escritórios consiste em: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	</a:t>
            </a: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Remuneração fixa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+	Remuneração variável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			Indicação de clientes (“Client Credit”)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método mais comum dentre os Escritórios consiste em: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	</a:t>
            </a: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Remuneração fixa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+	Remuneração variável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			Indicação de clientes (“Client Credit”)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			Participação sobre o </a:t>
            </a:r>
            <a:r>
              <a:rPr lang="pt-BR" sz="2400" b="1" u="sng">
                <a:solidFill>
                  <a:srgbClr val="FFFF99"/>
                </a:solidFill>
                <a:latin typeface="Garamond" pitchFamily="18" charset="0"/>
              </a:rPr>
              <a:t>faturamento</a:t>
            </a:r>
          </a:p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endParaRPr lang="pt-BR" sz="2400" b="1">
              <a:solidFill>
                <a:srgbClr val="FFFF99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Esta fórmula vale para: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Sócios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Advogados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método mais comum dentre os Escritórios consiste em: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	</a:t>
            </a: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Remuneração fixa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+	Remuneração variável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			Indicação de clientes (“Client Credit”)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			Participação sobre o </a:t>
            </a:r>
            <a:r>
              <a:rPr lang="pt-BR" sz="2400" b="1" u="sng">
                <a:solidFill>
                  <a:srgbClr val="FF3300"/>
                </a:solidFill>
                <a:latin typeface="Garamond" pitchFamily="18" charset="0"/>
              </a:rPr>
              <a:t>faturamento</a:t>
            </a:r>
          </a:p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endParaRPr lang="pt-BR" sz="2400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None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Esta fórmula vale para: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Sócios</a:t>
            </a:r>
          </a:p>
          <a:p>
            <a:pPr marL="900113" lvl="1" indent="-355600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Advogados</a:t>
            </a:r>
          </a:p>
        </p:txBody>
      </p:sp>
      <p:sp>
        <p:nvSpPr>
          <p:cNvPr id="23556" name="Arc 4"/>
          <p:cNvSpPr>
            <a:spLocks/>
          </p:cNvSpPr>
          <p:nvPr/>
        </p:nvSpPr>
        <p:spPr bwMode="auto">
          <a:xfrm rot="-18945590">
            <a:off x="6191250" y="4098925"/>
            <a:ext cx="1695450" cy="782638"/>
          </a:xfrm>
          <a:custGeom>
            <a:avLst/>
            <a:gdLst>
              <a:gd name="G0" fmla="+- 0 0 0"/>
              <a:gd name="G1" fmla="+- 21392 0 0"/>
              <a:gd name="G2" fmla="+- 21600 0 0"/>
              <a:gd name="T0" fmla="*/ 2990 w 20745"/>
              <a:gd name="T1" fmla="*/ 0 h 21392"/>
              <a:gd name="T2" fmla="*/ 20745 w 20745"/>
              <a:gd name="T3" fmla="*/ 15373 h 21392"/>
              <a:gd name="T4" fmla="*/ 0 w 20745"/>
              <a:gd name="T5" fmla="*/ 21392 h 2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745" h="21392" fill="none" extrusionOk="0">
                <a:moveTo>
                  <a:pt x="2990" y="-1"/>
                </a:moveTo>
                <a:cubicBezTo>
                  <a:pt x="11420" y="1178"/>
                  <a:pt x="18372" y="7198"/>
                  <a:pt x="20744" y="15373"/>
                </a:cubicBezTo>
              </a:path>
              <a:path w="20745" h="21392" stroke="0" extrusionOk="0">
                <a:moveTo>
                  <a:pt x="2990" y="-1"/>
                </a:moveTo>
                <a:cubicBezTo>
                  <a:pt x="11420" y="1178"/>
                  <a:pt x="18372" y="7198"/>
                  <a:pt x="20744" y="15373"/>
                </a:cubicBezTo>
                <a:lnTo>
                  <a:pt x="0" y="21392"/>
                </a:lnTo>
                <a:close/>
              </a:path>
            </a:pathLst>
          </a:custGeom>
          <a:noFill/>
          <a:ln w="76200" cap="rnd">
            <a:solidFill>
              <a:srgbClr val="0099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635375" y="5516563"/>
            <a:ext cx="5113338" cy="936625"/>
          </a:xfrm>
          <a:prstGeom prst="rect">
            <a:avLst/>
          </a:prstGeom>
          <a:gradFill rotWithShape="1">
            <a:gsLst>
              <a:gs pos="0">
                <a:srgbClr val="FF9C85">
                  <a:alpha val="42999"/>
                </a:srgbClr>
              </a:gs>
              <a:gs pos="100000">
                <a:srgbClr val="FF6A47">
                  <a:alpha val="44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NÃO HÁ FOCO NOS RESULTADOS;</a:t>
            </a:r>
          </a:p>
          <a:p>
            <a:pPr algn="ctr">
              <a:lnSpc>
                <a:spcPct val="130000"/>
              </a:lnSpc>
            </a:pPr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APENAS NAS RECEITAS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Este modelo traz um risco implícito que passa, muitas vezes, desapercebido pelos Sócios: </a:t>
            </a:r>
            <a:r>
              <a:rPr lang="pt-BR" sz="2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se a produtividade não for crescente, os lucros também não serão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</a:t>
            </a:r>
            <a:endParaRPr lang="pt-BR" sz="2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Este modelo traz um risco implícito que passa, muitas vezes, desapercebido pelos Sócios: </a:t>
            </a:r>
            <a:r>
              <a:rPr lang="pt-BR" sz="2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se a produtividade não for crescente, os lucros também não serão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</a:t>
            </a:r>
            <a:endParaRPr lang="pt-BR" sz="2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1116013" y="6165850"/>
            <a:ext cx="72009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V="1">
            <a:off x="1116013" y="3141663"/>
            <a:ext cx="0" cy="30241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1116013" y="3141663"/>
            <a:ext cx="7127875" cy="1368425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596188" y="2708275"/>
            <a:ext cx="1336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RECEITAS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95288" y="302895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$$$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885113" y="6308725"/>
            <a:ext cx="88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Tempo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Este modelo traz um risco implícito que passa, muitas vezes, desapercebido pelos Sócios: </a:t>
            </a:r>
            <a:r>
              <a:rPr lang="pt-BR" sz="2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se a produtividade não for crescente, os lucros também não serão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</a:t>
            </a:r>
            <a:endParaRPr lang="pt-BR" sz="2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1116013" y="6165850"/>
            <a:ext cx="72009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1116013" y="3141663"/>
            <a:ext cx="0" cy="30241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V="1">
            <a:off x="1116013" y="3141663"/>
            <a:ext cx="7127875" cy="1368425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V="1">
            <a:off x="1116013" y="3213100"/>
            <a:ext cx="7127875" cy="18002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95288" y="302895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$$$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7885113" y="6308725"/>
            <a:ext cx="88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Tempo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596188" y="3500438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DESPESAS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A Prática Atual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Este modelo traz um risco implícito que passa, muitas vezes, desapercebido pelos Sócios: </a:t>
            </a:r>
            <a:r>
              <a:rPr lang="pt-BR" sz="2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se a produtividade não for crescente, os lucros também não serão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</a:t>
            </a:r>
            <a:endParaRPr lang="pt-BR" sz="2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116013" y="6165850"/>
            <a:ext cx="72009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1116013" y="3141663"/>
            <a:ext cx="0" cy="30241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1116013" y="3141663"/>
            <a:ext cx="7127875" cy="1368425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V="1">
            <a:off x="1116013" y="3213100"/>
            <a:ext cx="7127875" cy="18002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1116013" y="5589588"/>
            <a:ext cx="7127875" cy="215900"/>
          </a:xfrm>
          <a:prstGeom prst="line">
            <a:avLst/>
          </a:prstGeom>
          <a:noFill/>
          <a:ln w="28575">
            <a:solidFill>
              <a:srgbClr val="00BA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395288" y="302895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$$$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7885113" y="6308725"/>
            <a:ext cx="88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Tempo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5719763" y="4868863"/>
            <a:ext cx="2914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RESULTADO </a:t>
            </a:r>
            <a:r>
              <a:rPr lang="pt-B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DECRESCE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AO LONGO DO TEMPO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Uma Nova Proposta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gráfico que montamos mostra claramente que a meta a ser perseguida é </a:t>
            </a:r>
            <a:r>
              <a:rPr lang="pt-BR" sz="2600" b="1">
                <a:solidFill>
                  <a:srgbClr val="33CAFF"/>
                </a:solidFill>
                <a:latin typeface="Garamond" pitchFamily="18" charset="0"/>
              </a:rPr>
              <a:t>aumentar as receitas em um ritmo superior ao aumento das despesas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</a:t>
            </a:r>
            <a:endParaRPr lang="pt-BR" sz="2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1116013" y="6165850"/>
            <a:ext cx="72009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1116013" y="3141663"/>
            <a:ext cx="0" cy="30241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V="1">
            <a:off x="1116013" y="3141663"/>
            <a:ext cx="7127875" cy="1368425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95288" y="302895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$$$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7885113" y="6308725"/>
            <a:ext cx="88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Tempo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7596188" y="2708275"/>
            <a:ext cx="1336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RECEITAS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Uma Nova Proposta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gráfico que montamos mostra claramente que a meta a ser perseguida é </a:t>
            </a:r>
            <a:r>
              <a:rPr lang="pt-BR" sz="2600" b="1">
                <a:solidFill>
                  <a:srgbClr val="33CAFF"/>
                </a:solidFill>
                <a:latin typeface="Garamond" pitchFamily="18" charset="0"/>
              </a:rPr>
              <a:t>aumentar as receitas em um ritmo superior ao aumento das despesas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</a:t>
            </a:r>
            <a:endParaRPr lang="pt-BR" sz="2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1116013" y="6165850"/>
            <a:ext cx="72009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1116013" y="3141663"/>
            <a:ext cx="0" cy="30241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V="1">
            <a:off x="1116013" y="3141663"/>
            <a:ext cx="7127875" cy="1368425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V="1">
            <a:off x="1116013" y="4292600"/>
            <a:ext cx="7127875" cy="7207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95288" y="302895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$$$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7885113" y="6308725"/>
            <a:ext cx="88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Tempo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5757863" y="4724400"/>
            <a:ext cx="25606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DESPESAS CRESCEM 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MAIS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LENTAMENTE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Uma Nova Proposta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gráfico que montamos mostra claramente que a meta a ser perseguida é </a:t>
            </a:r>
            <a:r>
              <a:rPr lang="pt-BR" sz="2600" b="1">
                <a:solidFill>
                  <a:srgbClr val="33CAFF"/>
                </a:solidFill>
                <a:latin typeface="Garamond" pitchFamily="18" charset="0"/>
              </a:rPr>
              <a:t>aumentar as receitas em um ritmo superior ao aumento das despesas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</a:t>
            </a:r>
            <a:endParaRPr lang="pt-BR" sz="2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1116013" y="6165850"/>
            <a:ext cx="72009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V="1">
            <a:off x="1116013" y="3141663"/>
            <a:ext cx="0" cy="30241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 flipV="1">
            <a:off x="1116013" y="3141663"/>
            <a:ext cx="7127875" cy="1368425"/>
          </a:xfrm>
          <a:prstGeom prst="line">
            <a:avLst/>
          </a:prstGeom>
          <a:noFill/>
          <a:ln w="28575">
            <a:solidFill>
              <a:srgbClr val="66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 flipV="1">
            <a:off x="1116013" y="4292600"/>
            <a:ext cx="7127875" cy="7207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395288" y="3028950"/>
            <a:ext cx="50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$$$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7885113" y="6308725"/>
            <a:ext cx="88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Tempo</a:t>
            </a: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V="1">
            <a:off x="1116013" y="4724400"/>
            <a:ext cx="7056437" cy="865188"/>
          </a:xfrm>
          <a:prstGeom prst="line">
            <a:avLst/>
          </a:prstGeom>
          <a:noFill/>
          <a:ln w="28575">
            <a:solidFill>
              <a:srgbClr val="00BAFC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5794375" y="5092700"/>
            <a:ext cx="276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RESULTADO </a:t>
            </a:r>
            <a:r>
              <a:rPr lang="pt-B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CRESCE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AO LONGO DO TEMPO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Uma Nova Proposta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Como a maior parte das despesas dos Escritórios estão vinculadas ao quadro de pessoal, é sobre ele que devem ser focados os esforços de aumento da produtividade.</a:t>
            </a: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Uma Nova Proposta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Como a maior parte das despesas dos Escritórios estão vinculadas ao quadro de pessoal, é sobre ele que devem ser focados os esforços de aumento da produtividade.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2600" b="1">
              <a:solidFill>
                <a:schemeClr val="bg1"/>
              </a:solidFill>
              <a:latin typeface="Garamond" pitchFamily="18" charset="0"/>
            </a:endParaRP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FF6600"/>
                </a:solidFill>
                <a:latin typeface="Garamond" pitchFamily="18" charset="0"/>
              </a:rPr>
              <a:t>AINDA MAIS, É ESTE CRESCIMENTO DA PRODUTIVIDADE QUE DEVE SER INCENTIVADO E QUE MERECE SER REMUNERADO.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Remuneração: Uma Nova Proposta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Como a maior parte das despesas dos Escritórios estão vinculadas ao quadro de pessoal, é sobre ele que devem ser focados os esforços de aumento da produtividade.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2600" b="1">
              <a:solidFill>
                <a:schemeClr val="bg1"/>
              </a:solidFill>
              <a:latin typeface="Garamond" pitchFamily="18" charset="0"/>
            </a:endParaRP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FF6600"/>
                </a:solidFill>
                <a:latin typeface="Garamond" pitchFamily="18" charset="0"/>
              </a:rPr>
              <a:t>AINDA MAIS, É ESTE CRESCIMENTO DA PRODUTIVIDADE QUE DEVE SER INCENTIVADO E QUE MERECE SER REMUNERADO.</a:t>
            </a: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endParaRPr lang="pt-BR" sz="2600" b="1">
              <a:solidFill>
                <a:srgbClr val="FF6600"/>
              </a:solidFill>
              <a:latin typeface="Garamond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É necessário, portanto, construir um novo modelo, que incentive e premie o esforço por maior produtividade.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modelo apresentado aqui baseia-se em conceitos de eficácia já comprovada por muitas das maiores empresas prestadoras de serviços: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900" b="1">
              <a:solidFill>
                <a:schemeClr val="bg1"/>
              </a:solidFill>
              <a:latin typeface="Garamond" pitchFamily="18" charset="0"/>
            </a:endParaRP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00BAF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BANCOS</a:t>
            </a: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00BAF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AUDITORIAS</a:t>
            </a: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00BAF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CONSULTORIAS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23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modelo apresentado aqui baseia-se em conceitos de eficácia já comprovada por muitas das maiores empresas prestadoras de serviços: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900" b="1">
              <a:solidFill>
                <a:schemeClr val="bg1"/>
              </a:solidFill>
              <a:latin typeface="Garamond" pitchFamily="18" charset="0"/>
            </a:endParaRP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00BAF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BANCOS</a:t>
            </a: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00BAF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AUDITORIAS</a:t>
            </a:r>
          </a:p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00BAF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CONSULTORIAS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12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Em poucas palavras, esta metodologia significa:</a:t>
            </a: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Conhecer e documentar os processos de trabalho</a:t>
            </a: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Medir adequadamente a produtividade</a:t>
            </a: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Premiar as melhorias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Conhecer os Processos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levantamentos compreenderão atividades e pessoas.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1546225" y="2854325"/>
            <a:ext cx="2016125" cy="792163"/>
          </a:xfrm>
          <a:prstGeom prst="ellipse">
            <a:avLst/>
          </a:prstGeom>
          <a:gradFill rotWithShape="1">
            <a:gsLst>
              <a:gs pos="0">
                <a:srgbClr val="FFCC99"/>
              </a:gs>
              <a:gs pos="100000">
                <a:srgbClr val="FFCC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ATIVIDADE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1546225" y="4149725"/>
            <a:ext cx="2016125" cy="13684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É o trabalho 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exigido para que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o serviço possa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ser entregue.</a:t>
            </a:r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>
            <a:off x="1546225" y="3214688"/>
            <a:ext cx="0" cy="1079500"/>
          </a:xfrm>
          <a:prstGeom prst="line">
            <a:avLst/>
          </a:prstGeom>
          <a:noFill/>
          <a:ln w="19050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3562350" y="3214688"/>
            <a:ext cx="0" cy="1079500"/>
          </a:xfrm>
          <a:prstGeom prst="line">
            <a:avLst/>
          </a:prstGeom>
          <a:noFill/>
          <a:ln w="19050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Conhecer os Processos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levantamentos compreenderão atividades e processos.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1546225" y="2638425"/>
            <a:ext cx="5905500" cy="1222375"/>
          </a:xfrm>
          <a:prstGeom prst="ellipse">
            <a:avLst/>
          </a:prstGeom>
          <a:gradFill rotWithShape="1">
            <a:gsLst>
              <a:gs pos="0">
                <a:srgbClr val="8CC882"/>
              </a:gs>
              <a:gs pos="100000">
                <a:srgbClr val="8CC882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          </a:t>
            </a:r>
            <a:r>
              <a:rPr lang="pt-BR" sz="24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PROCESSOS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1546225" y="2854325"/>
            <a:ext cx="2016125" cy="792163"/>
          </a:xfrm>
          <a:prstGeom prst="ellipse">
            <a:avLst/>
          </a:prstGeom>
          <a:gradFill rotWithShape="1">
            <a:gsLst>
              <a:gs pos="0">
                <a:srgbClr val="FFCC99"/>
              </a:gs>
              <a:gs pos="100000">
                <a:srgbClr val="FFCC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ATIVIDADE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1546225" y="4149725"/>
            <a:ext cx="2016125" cy="13684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É o trabalho 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exigido para que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o serviço possa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ser entregue.</a:t>
            </a:r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1546225" y="3214688"/>
            <a:ext cx="0" cy="1079500"/>
          </a:xfrm>
          <a:prstGeom prst="line">
            <a:avLst/>
          </a:prstGeom>
          <a:noFill/>
          <a:ln w="19050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3562350" y="3214688"/>
            <a:ext cx="0" cy="1079500"/>
          </a:xfrm>
          <a:prstGeom prst="line">
            <a:avLst/>
          </a:prstGeom>
          <a:noFill/>
          <a:ln w="19050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4283075" y="4797425"/>
            <a:ext cx="2016125" cy="13684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São conjuntos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estruturados de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atividades com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valor agregado</a:t>
            </a:r>
          </a:p>
          <a:p>
            <a:pPr algn="ctr"/>
            <a:r>
              <a:rPr lang="pt-BR" sz="1600" b="1">
                <a:solidFill>
                  <a:srgbClr val="000099"/>
                </a:solidFill>
                <a:latin typeface="Verdana" pitchFamily="34" charset="0"/>
              </a:rPr>
              <a:t>para o cliente.</a:t>
            </a: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7450138" y="3141663"/>
            <a:ext cx="0" cy="2881312"/>
          </a:xfrm>
          <a:prstGeom prst="line">
            <a:avLst/>
          </a:prstGeom>
          <a:noFill/>
          <a:ln w="19050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1546225" y="5375275"/>
            <a:ext cx="0" cy="647700"/>
          </a:xfrm>
          <a:prstGeom prst="line">
            <a:avLst/>
          </a:prstGeom>
          <a:noFill/>
          <a:ln w="19050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1546225" y="5807075"/>
            <a:ext cx="2592388" cy="0"/>
          </a:xfrm>
          <a:prstGeom prst="line">
            <a:avLst/>
          </a:prstGeom>
          <a:noFill/>
          <a:ln w="19050">
            <a:solidFill>
              <a:srgbClr val="FFFF99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6442075" y="5807075"/>
            <a:ext cx="1008063" cy="0"/>
          </a:xfrm>
          <a:prstGeom prst="line">
            <a:avLst/>
          </a:prstGeom>
          <a:noFill/>
          <a:ln w="19050">
            <a:solidFill>
              <a:srgbClr val="FFFF99"/>
            </a:solidFill>
            <a:prstDash val="sysDot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Conhecer os Processos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levantamentos compreenderão atividades e processos.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41018" name="Oval 58"/>
          <p:cNvSpPr>
            <a:spLocks noChangeArrowheads="1"/>
          </p:cNvSpPr>
          <p:nvPr/>
        </p:nvSpPr>
        <p:spPr bwMode="auto">
          <a:xfrm>
            <a:off x="2987675" y="28543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19" name="Oval 59"/>
          <p:cNvSpPr>
            <a:spLocks noChangeArrowheads="1"/>
          </p:cNvSpPr>
          <p:nvPr/>
        </p:nvSpPr>
        <p:spPr bwMode="auto">
          <a:xfrm>
            <a:off x="3635375" y="2852738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0" name="Oval 60"/>
          <p:cNvSpPr>
            <a:spLocks noChangeArrowheads="1"/>
          </p:cNvSpPr>
          <p:nvPr/>
        </p:nvSpPr>
        <p:spPr bwMode="auto">
          <a:xfrm>
            <a:off x="42846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1" name="Oval 61"/>
          <p:cNvSpPr>
            <a:spLocks noChangeArrowheads="1"/>
          </p:cNvSpPr>
          <p:nvPr/>
        </p:nvSpPr>
        <p:spPr bwMode="auto">
          <a:xfrm>
            <a:off x="42846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2" name="Oval 62"/>
          <p:cNvSpPr>
            <a:spLocks noChangeArrowheads="1"/>
          </p:cNvSpPr>
          <p:nvPr/>
        </p:nvSpPr>
        <p:spPr bwMode="auto">
          <a:xfrm>
            <a:off x="49323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3" name="Oval 63"/>
          <p:cNvSpPr>
            <a:spLocks noChangeArrowheads="1"/>
          </p:cNvSpPr>
          <p:nvPr/>
        </p:nvSpPr>
        <p:spPr bwMode="auto">
          <a:xfrm>
            <a:off x="55800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4" name="Oval 64"/>
          <p:cNvSpPr>
            <a:spLocks noChangeArrowheads="1"/>
          </p:cNvSpPr>
          <p:nvPr/>
        </p:nvSpPr>
        <p:spPr bwMode="auto">
          <a:xfrm>
            <a:off x="6226175" y="26384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5" name="Oval 65"/>
          <p:cNvSpPr>
            <a:spLocks noChangeArrowheads="1"/>
          </p:cNvSpPr>
          <p:nvPr/>
        </p:nvSpPr>
        <p:spPr bwMode="auto">
          <a:xfrm>
            <a:off x="49323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6" name="Oval 66"/>
          <p:cNvSpPr>
            <a:spLocks noChangeArrowheads="1"/>
          </p:cNvSpPr>
          <p:nvPr/>
        </p:nvSpPr>
        <p:spPr bwMode="auto">
          <a:xfrm>
            <a:off x="55800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7" name="Oval 67"/>
          <p:cNvSpPr>
            <a:spLocks noChangeArrowheads="1"/>
          </p:cNvSpPr>
          <p:nvPr/>
        </p:nvSpPr>
        <p:spPr bwMode="auto">
          <a:xfrm>
            <a:off x="6226175" y="3141663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8" name="Oval 68"/>
          <p:cNvSpPr>
            <a:spLocks noChangeArrowheads="1"/>
          </p:cNvSpPr>
          <p:nvPr/>
        </p:nvSpPr>
        <p:spPr bwMode="auto">
          <a:xfrm>
            <a:off x="7092950" y="2638425"/>
            <a:ext cx="360363" cy="360363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29" name="Oval 69"/>
          <p:cNvSpPr>
            <a:spLocks noChangeArrowheads="1"/>
          </p:cNvSpPr>
          <p:nvPr/>
        </p:nvSpPr>
        <p:spPr bwMode="auto">
          <a:xfrm>
            <a:off x="7092950" y="3141663"/>
            <a:ext cx="360363" cy="360362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31" name="Rectangle 71"/>
          <p:cNvSpPr>
            <a:spLocks noChangeArrowheads="1"/>
          </p:cNvSpPr>
          <p:nvPr/>
        </p:nvSpPr>
        <p:spPr bwMode="auto">
          <a:xfrm>
            <a:off x="6734175" y="2206625"/>
            <a:ext cx="933450" cy="287338"/>
          </a:xfrm>
          <a:prstGeom prst="rect">
            <a:avLst/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 i="1">
                <a:solidFill>
                  <a:srgbClr val="000066"/>
                </a:solidFill>
                <a:latin typeface="Verdana" pitchFamily="34" charset="0"/>
              </a:rPr>
              <a:t>Cliente</a:t>
            </a:r>
          </a:p>
        </p:txBody>
      </p:sp>
      <p:sp>
        <p:nvSpPr>
          <p:cNvPr id="41032" name="Line 72"/>
          <p:cNvSpPr>
            <a:spLocks noChangeShapeType="1"/>
          </p:cNvSpPr>
          <p:nvPr/>
        </p:nvSpPr>
        <p:spPr bwMode="auto">
          <a:xfrm>
            <a:off x="2700338" y="30273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33" name="Line 73"/>
          <p:cNvSpPr>
            <a:spLocks noChangeShapeType="1"/>
          </p:cNvSpPr>
          <p:nvPr/>
        </p:nvSpPr>
        <p:spPr bwMode="auto">
          <a:xfrm>
            <a:off x="3348038" y="30273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34" name="Line 74"/>
          <p:cNvSpPr>
            <a:spLocks noChangeShapeType="1"/>
          </p:cNvSpPr>
          <p:nvPr/>
        </p:nvSpPr>
        <p:spPr bwMode="auto">
          <a:xfrm flipV="1">
            <a:off x="3997325" y="2781300"/>
            <a:ext cx="287338" cy="144463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35" name="Line 75"/>
          <p:cNvSpPr>
            <a:spLocks noChangeShapeType="1"/>
          </p:cNvSpPr>
          <p:nvPr/>
        </p:nvSpPr>
        <p:spPr bwMode="auto">
          <a:xfrm>
            <a:off x="3997325" y="3141663"/>
            <a:ext cx="287338" cy="144462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36" name="Line 76"/>
          <p:cNvSpPr>
            <a:spLocks noChangeShapeType="1"/>
          </p:cNvSpPr>
          <p:nvPr/>
        </p:nvSpPr>
        <p:spPr bwMode="auto">
          <a:xfrm>
            <a:off x="4645025" y="28098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37" name="Line 77"/>
          <p:cNvSpPr>
            <a:spLocks noChangeShapeType="1"/>
          </p:cNvSpPr>
          <p:nvPr/>
        </p:nvSpPr>
        <p:spPr bwMode="auto">
          <a:xfrm>
            <a:off x="5292725" y="28098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38" name="Line 78"/>
          <p:cNvSpPr>
            <a:spLocks noChangeShapeType="1"/>
          </p:cNvSpPr>
          <p:nvPr/>
        </p:nvSpPr>
        <p:spPr bwMode="auto">
          <a:xfrm>
            <a:off x="5942013" y="2809875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39" name="Line 79"/>
          <p:cNvSpPr>
            <a:spLocks noChangeShapeType="1"/>
          </p:cNvSpPr>
          <p:nvPr/>
        </p:nvSpPr>
        <p:spPr bwMode="auto">
          <a:xfrm>
            <a:off x="4645025" y="33147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40" name="Line 80"/>
          <p:cNvSpPr>
            <a:spLocks noChangeShapeType="1"/>
          </p:cNvSpPr>
          <p:nvPr/>
        </p:nvSpPr>
        <p:spPr bwMode="auto">
          <a:xfrm>
            <a:off x="5292725" y="33147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41" name="Line 81"/>
          <p:cNvSpPr>
            <a:spLocks noChangeShapeType="1"/>
          </p:cNvSpPr>
          <p:nvPr/>
        </p:nvSpPr>
        <p:spPr bwMode="auto">
          <a:xfrm>
            <a:off x="5942013" y="3314700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64" name="AutoShape 104"/>
          <p:cNvSpPr>
            <a:spLocks noChangeArrowheads="1"/>
          </p:cNvSpPr>
          <p:nvPr/>
        </p:nvSpPr>
        <p:spPr bwMode="auto">
          <a:xfrm>
            <a:off x="1116013" y="2852738"/>
            <a:ext cx="1154112" cy="360362"/>
          </a:xfrm>
          <a:prstGeom prst="homePlate">
            <a:avLst>
              <a:gd name="adj" fmla="val 80066"/>
            </a:avLst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>
                <a:solidFill>
                  <a:srgbClr val="000066"/>
                </a:solidFill>
                <a:latin typeface="Verdana" pitchFamily="34" charset="0"/>
              </a:rPr>
              <a:t>Início</a:t>
            </a:r>
          </a:p>
        </p:txBody>
      </p:sp>
      <p:sp>
        <p:nvSpPr>
          <p:cNvPr id="41066" name="Rectangle 106"/>
          <p:cNvSpPr>
            <a:spLocks noChangeArrowheads="1"/>
          </p:cNvSpPr>
          <p:nvPr/>
        </p:nvSpPr>
        <p:spPr bwMode="auto">
          <a:xfrm>
            <a:off x="900113" y="2060575"/>
            <a:ext cx="6911975" cy="2736850"/>
          </a:xfrm>
          <a:prstGeom prst="rect">
            <a:avLst/>
          </a:prstGeom>
          <a:noFill/>
          <a:ln w="9525">
            <a:solidFill>
              <a:srgbClr val="FFFF99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67" name="Oval 107"/>
          <p:cNvSpPr>
            <a:spLocks noChangeArrowheads="1"/>
          </p:cNvSpPr>
          <p:nvPr/>
        </p:nvSpPr>
        <p:spPr bwMode="auto">
          <a:xfrm>
            <a:off x="2339975" y="28543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069" name="Line 109"/>
          <p:cNvSpPr>
            <a:spLocks noChangeShapeType="1"/>
          </p:cNvSpPr>
          <p:nvPr/>
        </p:nvSpPr>
        <p:spPr bwMode="auto">
          <a:xfrm>
            <a:off x="6588125" y="2795588"/>
            <a:ext cx="504825" cy="14287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70" name="Line 110"/>
          <p:cNvSpPr>
            <a:spLocks noChangeShapeType="1"/>
          </p:cNvSpPr>
          <p:nvPr/>
        </p:nvSpPr>
        <p:spPr bwMode="auto">
          <a:xfrm>
            <a:off x="6588125" y="3313113"/>
            <a:ext cx="504825" cy="14287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71" name="Rectangle 111"/>
          <p:cNvSpPr>
            <a:spLocks noChangeArrowheads="1"/>
          </p:cNvSpPr>
          <p:nvPr/>
        </p:nvSpPr>
        <p:spPr bwMode="auto">
          <a:xfrm>
            <a:off x="2339975" y="5013325"/>
            <a:ext cx="4248150" cy="503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 i="1">
                <a:solidFill>
                  <a:srgbClr val="000066"/>
                </a:solidFill>
                <a:latin typeface="Verdana" pitchFamily="34" charset="0"/>
              </a:rPr>
              <a:t>ATIVIDADES</a:t>
            </a:r>
          </a:p>
        </p:txBody>
      </p:sp>
      <p:sp>
        <p:nvSpPr>
          <p:cNvPr id="41073" name="Line 113"/>
          <p:cNvSpPr>
            <a:spLocks noChangeShapeType="1"/>
          </p:cNvSpPr>
          <p:nvPr/>
        </p:nvSpPr>
        <p:spPr bwMode="auto">
          <a:xfrm>
            <a:off x="7235825" y="3716338"/>
            <a:ext cx="0" cy="2089150"/>
          </a:xfrm>
          <a:prstGeom prst="line">
            <a:avLst/>
          </a:prstGeom>
          <a:noFill/>
          <a:ln w="2857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74" name="Text Box 114"/>
          <p:cNvSpPr txBox="1">
            <a:spLocks noChangeArrowheads="1"/>
          </p:cNvSpPr>
          <p:nvPr/>
        </p:nvSpPr>
        <p:spPr bwMode="auto">
          <a:xfrm>
            <a:off x="6415088" y="5995988"/>
            <a:ext cx="1635125" cy="641350"/>
          </a:xfrm>
          <a:prstGeom prst="rect">
            <a:avLst/>
          </a:prstGeom>
          <a:gradFill rotWithShape="1">
            <a:gsLst>
              <a:gs pos="0">
                <a:srgbClr val="00BAFC"/>
              </a:gs>
              <a:gs pos="100000">
                <a:srgbClr val="00BAFC">
                  <a:gamma/>
                  <a:shade val="28627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PRODUTOS 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ENTREGUES</a:t>
            </a:r>
          </a:p>
        </p:txBody>
      </p:sp>
      <p:sp>
        <p:nvSpPr>
          <p:cNvPr id="41075" name="Line 115"/>
          <p:cNvSpPr>
            <a:spLocks noChangeShapeType="1"/>
          </p:cNvSpPr>
          <p:nvPr/>
        </p:nvSpPr>
        <p:spPr bwMode="auto">
          <a:xfrm>
            <a:off x="2339975" y="3213100"/>
            <a:ext cx="0" cy="1728788"/>
          </a:xfrm>
          <a:prstGeom prst="line">
            <a:avLst/>
          </a:prstGeom>
          <a:noFill/>
          <a:ln w="9525" cap="rnd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076" name="Line 116"/>
          <p:cNvSpPr>
            <a:spLocks noChangeShapeType="1"/>
          </p:cNvSpPr>
          <p:nvPr/>
        </p:nvSpPr>
        <p:spPr bwMode="auto">
          <a:xfrm>
            <a:off x="6588125" y="3213100"/>
            <a:ext cx="0" cy="1728788"/>
          </a:xfrm>
          <a:prstGeom prst="line">
            <a:avLst/>
          </a:prstGeom>
          <a:noFill/>
          <a:ln w="9525" cap="rnd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Conhecer os Processos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levantamentos compreenderão atividades e processos.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2987675" y="28543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3635375" y="2852738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42846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42846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49323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55800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6226175" y="26384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5" name="Oval 11"/>
          <p:cNvSpPr>
            <a:spLocks noChangeArrowheads="1"/>
          </p:cNvSpPr>
          <p:nvPr/>
        </p:nvSpPr>
        <p:spPr bwMode="auto">
          <a:xfrm>
            <a:off x="49323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55800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6226175" y="3141663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7092950" y="2638425"/>
            <a:ext cx="360363" cy="360363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7092950" y="3141663"/>
            <a:ext cx="360363" cy="360362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734175" y="2206625"/>
            <a:ext cx="933450" cy="287338"/>
          </a:xfrm>
          <a:prstGeom prst="rect">
            <a:avLst/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 i="1">
                <a:solidFill>
                  <a:srgbClr val="000066"/>
                </a:solidFill>
                <a:latin typeface="Verdana" pitchFamily="34" charset="0"/>
              </a:rPr>
              <a:t>Cliente</a:t>
            </a: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2700338" y="30273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3348038" y="30273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V="1">
            <a:off x="3997325" y="2781300"/>
            <a:ext cx="287338" cy="144463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3997325" y="3141663"/>
            <a:ext cx="287338" cy="144462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4645025" y="28098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>
            <a:off x="5292725" y="28098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>
            <a:off x="5942013" y="2809875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>
            <a:off x="4645025" y="33147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>
            <a:off x="5292725" y="33147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5942013" y="3314700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34" name="AutoShape 50"/>
          <p:cNvSpPr>
            <a:spLocks noChangeArrowheads="1"/>
          </p:cNvSpPr>
          <p:nvPr/>
        </p:nvSpPr>
        <p:spPr bwMode="auto">
          <a:xfrm>
            <a:off x="1116013" y="2852738"/>
            <a:ext cx="1154112" cy="360362"/>
          </a:xfrm>
          <a:prstGeom prst="homePlate">
            <a:avLst>
              <a:gd name="adj" fmla="val 80066"/>
            </a:avLst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>
                <a:solidFill>
                  <a:srgbClr val="000066"/>
                </a:solidFill>
                <a:latin typeface="Verdana" pitchFamily="34" charset="0"/>
              </a:rPr>
              <a:t>Início</a:t>
            </a:r>
          </a:p>
        </p:txBody>
      </p:sp>
      <p:sp>
        <p:nvSpPr>
          <p:cNvPr id="42036" name="Rectangle 52"/>
          <p:cNvSpPr>
            <a:spLocks noChangeArrowheads="1"/>
          </p:cNvSpPr>
          <p:nvPr/>
        </p:nvSpPr>
        <p:spPr bwMode="auto">
          <a:xfrm>
            <a:off x="900113" y="2060575"/>
            <a:ext cx="6911975" cy="2736850"/>
          </a:xfrm>
          <a:prstGeom prst="rect">
            <a:avLst/>
          </a:prstGeom>
          <a:noFill/>
          <a:ln w="9525">
            <a:solidFill>
              <a:srgbClr val="FFFF99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37" name="Oval 53"/>
          <p:cNvSpPr>
            <a:spLocks noChangeArrowheads="1"/>
          </p:cNvSpPr>
          <p:nvPr/>
        </p:nvSpPr>
        <p:spPr bwMode="auto">
          <a:xfrm>
            <a:off x="2339975" y="28543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2039" name="Line 55"/>
          <p:cNvSpPr>
            <a:spLocks noChangeShapeType="1"/>
          </p:cNvSpPr>
          <p:nvPr/>
        </p:nvSpPr>
        <p:spPr bwMode="auto">
          <a:xfrm>
            <a:off x="6588125" y="2795588"/>
            <a:ext cx="504825" cy="14287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40" name="Line 56"/>
          <p:cNvSpPr>
            <a:spLocks noChangeShapeType="1"/>
          </p:cNvSpPr>
          <p:nvPr/>
        </p:nvSpPr>
        <p:spPr bwMode="auto">
          <a:xfrm>
            <a:off x="6588125" y="3313113"/>
            <a:ext cx="504825" cy="14287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41" name="Rectangle 57"/>
          <p:cNvSpPr>
            <a:spLocks noChangeArrowheads="1"/>
          </p:cNvSpPr>
          <p:nvPr/>
        </p:nvSpPr>
        <p:spPr bwMode="auto">
          <a:xfrm>
            <a:off x="2339975" y="5013325"/>
            <a:ext cx="4248150" cy="503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 i="1">
                <a:solidFill>
                  <a:srgbClr val="000066"/>
                </a:solidFill>
                <a:latin typeface="Verdana" pitchFamily="34" charset="0"/>
              </a:rPr>
              <a:t>ATIVIDADES</a:t>
            </a:r>
          </a:p>
        </p:txBody>
      </p:sp>
      <p:sp>
        <p:nvSpPr>
          <p:cNvPr id="42042" name="Text Box 58"/>
          <p:cNvSpPr txBox="1">
            <a:spLocks noChangeArrowheads="1"/>
          </p:cNvSpPr>
          <p:nvPr/>
        </p:nvSpPr>
        <p:spPr bwMode="auto">
          <a:xfrm>
            <a:off x="2574925" y="5557838"/>
            <a:ext cx="36496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4625" indent="-174625" algn="ctr">
              <a:buFont typeface="Wingdings" pitchFamily="2" charset="2"/>
              <a:buNone/>
            </a:pPr>
            <a:r>
              <a:rPr lang="pt-BR" sz="1600" b="1">
                <a:solidFill>
                  <a:srgbClr val="FF3300"/>
                </a:solidFill>
                <a:latin typeface="Verdana" pitchFamily="34" charset="0"/>
              </a:rPr>
              <a:t>Como o trabalho é executado?</a:t>
            </a:r>
          </a:p>
        </p:txBody>
      </p:sp>
      <p:sp>
        <p:nvSpPr>
          <p:cNvPr id="42043" name="Line 59"/>
          <p:cNvSpPr>
            <a:spLocks noChangeShapeType="1"/>
          </p:cNvSpPr>
          <p:nvPr/>
        </p:nvSpPr>
        <p:spPr bwMode="auto">
          <a:xfrm>
            <a:off x="2339975" y="3213100"/>
            <a:ext cx="0" cy="1728788"/>
          </a:xfrm>
          <a:prstGeom prst="line">
            <a:avLst/>
          </a:prstGeom>
          <a:noFill/>
          <a:ln w="9525" cap="rnd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2044" name="Line 60"/>
          <p:cNvSpPr>
            <a:spLocks noChangeShapeType="1"/>
          </p:cNvSpPr>
          <p:nvPr/>
        </p:nvSpPr>
        <p:spPr bwMode="auto">
          <a:xfrm>
            <a:off x="6588125" y="3213100"/>
            <a:ext cx="0" cy="1728788"/>
          </a:xfrm>
          <a:prstGeom prst="line">
            <a:avLst/>
          </a:prstGeom>
          <a:noFill/>
          <a:ln w="9525" cap="rnd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Conhecer os Processos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levantamentos compreenderão atividades e processos.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2987675" y="28543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635375" y="2852738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42846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42846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49323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55800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6" name="Oval 10"/>
          <p:cNvSpPr>
            <a:spLocks noChangeArrowheads="1"/>
          </p:cNvSpPr>
          <p:nvPr/>
        </p:nvSpPr>
        <p:spPr bwMode="auto">
          <a:xfrm>
            <a:off x="6226175" y="26384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7" name="Oval 11"/>
          <p:cNvSpPr>
            <a:spLocks noChangeArrowheads="1"/>
          </p:cNvSpPr>
          <p:nvPr/>
        </p:nvSpPr>
        <p:spPr bwMode="auto">
          <a:xfrm>
            <a:off x="49323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55800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6226175" y="3141663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7092950" y="2638425"/>
            <a:ext cx="360363" cy="360363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7092950" y="3141663"/>
            <a:ext cx="360363" cy="360362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6734175" y="2206625"/>
            <a:ext cx="933450" cy="287338"/>
          </a:xfrm>
          <a:prstGeom prst="rect">
            <a:avLst/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 i="1">
                <a:solidFill>
                  <a:srgbClr val="000066"/>
                </a:solidFill>
                <a:latin typeface="Verdana" pitchFamily="34" charset="0"/>
              </a:rPr>
              <a:t>Cliente</a:t>
            </a:r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700338" y="30273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3348038" y="30273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 flipV="1">
            <a:off x="3997325" y="2781300"/>
            <a:ext cx="287338" cy="144463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3997325" y="3141663"/>
            <a:ext cx="287338" cy="144462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4645025" y="28098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5292725" y="28098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5942013" y="2809875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4645025" y="33147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5292725" y="33147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>
            <a:off x="5942013" y="3314700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83" name="AutoShape 27"/>
          <p:cNvSpPr>
            <a:spLocks noChangeArrowheads="1"/>
          </p:cNvSpPr>
          <p:nvPr/>
        </p:nvSpPr>
        <p:spPr bwMode="auto">
          <a:xfrm>
            <a:off x="1116013" y="2852738"/>
            <a:ext cx="1154112" cy="360362"/>
          </a:xfrm>
          <a:prstGeom prst="homePlate">
            <a:avLst>
              <a:gd name="adj" fmla="val 80066"/>
            </a:avLst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>
                <a:solidFill>
                  <a:srgbClr val="000066"/>
                </a:solidFill>
                <a:latin typeface="Verdana" pitchFamily="34" charset="0"/>
              </a:rPr>
              <a:t>Início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900113" y="2060575"/>
            <a:ext cx="6911975" cy="2736850"/>
          </a:xfrm>
          <a:prstGeom prst="rect">
            <a:avLst/>
          </a:prstGeom>
          <a:noFill/>
          <a:ln w="9525">
            <a:solidFill>
              <a:srgbClr val="FFFF99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85" name="Oval 29"/>
          <p:cNvSpPr>
            <a:spLocks noChangeArrowheads="1"/>
          </p:cNvSpPr>
          <p:nvPr/>
        </p:nvSpPr>
        <p:spPr bwMode="auto">
          <a:xfrm>
            <a:off x="2339975" y="28543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5086" name="Line 30"/>
          <p:cNvSpPr>
            <a:spLocks noChangeShapeType="1"/>
          </p:cNvSpPr>
          <p:nvPr/>
        </p:nvSpPr>
        <p:spPr bwMode="auto">
          <a:xfrm>
            <a:off x="6588125" y="2795588"/>
            <a:ext cx="504825" cy="14287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>
            <a:off x="6588125" y="3313113"/>
            <a:ext cx="504825" cy="14287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2339975" y="5013325"/>
            <a:ext cx="4248150" cy="503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 i="1">
                <a:solidFill>
                  <a:srgbClr val="000066"/>
                </a:solidFill>
                <a:latin typeface="Verdana" pitchFamily="34" charset="0"/>
              </a:rPr>
              <a:t>ATIVIDADES</a:t>
            </a: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2574925" y="5557838"/>
            <a:ext cx="36496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4625" indent="-174625" algn="ctr">
              <a:buFont typeface="Wingdings" pitchFamily="2" charset="2"/>
              <a:buNone/>
            </a:pPr>
            <a:r>
              <a:rPr lang="pt-BR" sz="1600" b="1">
                <a:solidFill>
                  <a:schemeClr val="bg1"/>
                </a:solidFill>
                <a:latin typeface="Verdana" pitchFamily="34" charset="0"/>
              </a:rPr>
              <a:t>Como o trabalho é executado?</a:t>
            </a:r>
          </a:p>
          <a:p>
            <a:pPr marL="174625" indent="-174625" algn="ctr">
              <a:buFont typeface="Wingdings" pitchFamily="2" charset="2"/>
              <a:buNone/>
            </a:pPr>
            <a:r>
              <a:rPr lang="pt-BR" sz="1600" b="1">
                <a:solidFill>
                  <a:srgbClr val="FF3300"/>
                </a:solidFill>
                <a:latin typeface="Verdana" pitchFamily="34" charset="0"/>
              </a:rPr>
              <a:t>Quem executa as atividades?</a:t>
            </a:r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2339975" y="3213100"/>
            <a:ext cx="0" cy="1728788"/>
          </a:xfrm>
          <a:prstGeom prst="line">
            <a:avLst/>
          </a:prstGeom>
          <a:noFill/>
          <a:ln w="9525" cap="rnd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6588125" y="3213100"/>
            <a:ext cx="0" cy="1728788"/>
          </a:xfrm>
          <a:prstGeom prst="line">
            <a:avLst/>
          </a:prstGeom>
          <a:noFill/>
          <a:ln w="9525" cap="rnd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Conhecer os Processos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Os levantamentos compreenderão atividades e processos.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2987675" y="28543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3635375" y="2852738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42846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42846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49323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5580063" y="26384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226175" y="26384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49323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0" name="Oval 12"/>
          <p:cNvSpPr>
            <a:spLocks noChangeArrowheads="1"/>
          </p:cNvSpPr>
          <p:nvPr/>
        </p:nvSpPr>
        <p:spPr bwMode="auto">
          <a:xfrm>
            <a:off x="5580063" y="31416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1" name="Oval 13"/>
          <p:cNvSpPr>
            <a:spLocks noChangeArrowheads="1"/>
          </p:cNvSpPr>
          <p:nvPr/>
        </p:nvSpPr>
        <p:spPr bwMode="auto">
          <a:xfrm>
            <a:off x="6226175" y="3141663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7092950" y="2638425"/>
            <a:ext cx="360363" cy="360363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7092950" y="3141663"/>
            <a:ext cx="360363" cy="360362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4" name="Oval 16"/>
          <p:cNvSpPr>
            <a:spLocks noChangeArrowheads="1"/>
          </p:cNvSpPr>
          <p:nvPr/>
        </p:nvSpPr>
        <p:spPr bwMode="auto">
          <a:xfrm>
            <a:off x="7094538" y="4221163"/>
            <a:ext cx="360362" cy="360362"/>
          </a:xfrm>
          <a:prstGeom prst="ellipse">
            <a:avLst/>
          </a:prstGeom>
          <a:gradFill rotWithShape="1">
            <a:gsLst>
              <a:gs pos="0">
                <a:srgbClr val="66FF33">
                  <a:alpha val="75999"/>
                </a:srgbClr>
              </a:gs>
              <a:gs pos="100000">
                <a:srgbClr val="66FF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6734175" y="2206625"/>
            <a:ext cx="933450" cy="287338"/>
          </a:xfrm>
          <a:prstGeom prst="rect">
            <a:avLst/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600" b="1" i="1">
                <a:solidFill>
                  <a:srgbClr val="000066"/>
                </a:solidFill>
                <a:latin typeface="Verdana" pitchFamily="34" charset="0"/>
              </a:rPr>
              <a:t>Cliente</a:t>
            </a:r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2700338" y="30273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3348038" y="30273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flipV="1">
            <a:off x="3997325" y="2781300"/>
            <a:ext cx="287338" cy="144463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29" name="Line 21"/>
          <p:cNvSpPr>
            <a:spLocks noChangeShapeType="1"/>
          </p:cNvSpPr>
          <p:nvPr/>
        </p:nvSpPr>
        <p:spPr bwMode="auto">
          <a:xfrm>
            <a:off x="3997325" y="3141663"/>
            <a:ext cx="287338" cy="144462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4645025" y="28098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5292725" y="28098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>
            <a:off x="5942013" y="2809875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4645025" y="33147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5292725" y="33147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>
            <a:off x="5942013" y="3314700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36" name="Oval 28"/>
          <p:cNvSpPr>
            <a:spLocks noChangeArrowheads="1"/>
          </p:cNvSpPr>
          <p:nvPr/>
        </p:nvSpPr>
        <p:spPr bwMode="auto">
          <a:xfrm>
            <a:off x="2987675" y="39338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37" name="Oval 29"/>
          <p:cNvSpPr>
            <a:spLocks noChangeArrowheads="1"/>
          </p:cNvSpPr>
          <p:nvPr/>
        </p:nvSpPr>
        <p:spPr bwMode="auto">
          <a:xfrm>
            <a:off x="3636963" y="39338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38" name="Oval 30"/>
          <p:cNvSpPr>
            <a:spLocks noChangeArrowheads="1"/>
          </p:cNvSpPr>
          <p:nvPr/>
        </p:nvSpPr>
        <p:spPr bwMode="auto">
          <a:xfrm>
            <a:off x="4284663" y="37179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39" name="Oval 31"/>
          <p:cNvSpPr>
            <a:spLocks noChangeArrowheads="1"/>
          </p:cNvSpPr>
          <p:nvPr/>
        </p:nvSpPr>
        <p:spPr bwMode="auto">
          <a:xfrm>
            <a:off x="4284663" y="42211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40" name="Oval 32"/>
          <p:cNvSpPr>
            <a:spLocks noChangeArrowheads="1"/>
          </p:cNvSpPr>
          <p:nvPr/>
        </p:nvSpPr>
        <p:spPr bwMode="auto">
          <a:xfrm>
            <a:off x="4932363" y="37179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41" name="Oval 33"/>
          <p:cNvSpPr>
            <a:spLocks noChangeArrowheads="1"/>
          </p:cNvSpPr>
          <p:nvPr/>
        </p:nvSpPr>
        <p:spPr bwMode="auto">
          <a:xfrm>
            <a:off x="5580063" y="3717925"/>
            <a:ext cx="360362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42" name="Oval 34"/>
          <p:cNvSpPr>
            <a:spLocks noChangeArrowheads="1"/>
          </p:cNvSpPr>
          <p:nvPr/>
        </p:nvSpPr>
        <p:spPr bwMode="auto">
          <a:xfrm>
            <a:off x="6226175" y="37179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43" name="Oval 35"/>
          <p:cNvSpPr>
            <a:spLocks noChangeArrowheads="1"/>
          </p:cNvSpPr>
          <p:nvPr/>
        </p:nvSpPr>
        <p:spPr bwMode="auto">
          <a:xfrm>
            <a:off x="4932363" y="42211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44" name="Oval 36"/>
          <p:cNvSpPr>
            <a:spLocks noChangeArrowheads="1"/>
          </p:cNvSpPr>
          <p:nvPr/>
        </p:nvSpPr>
        <p:spPr bwMode="auto">
          <a:xfrm>
            <a:off x="5580063" y="4221163"/>
            <a:ext cx="360362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45" name="Oval 37"/>
          <p:cNvSpPr>
            <a:spLocks noChangeArrowheads="1"/>
          </p:cNvSpPr>
          <p:nvPr/>
        </p:nvSpPr>
        <p:spPr bwMode="auto">
          <a:xfrm>
            <a:off x="6226175" y="4221163"/>
            <a:ext cx="360363" cy="360362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46" name="Line 38"/>
          <p:cNvSpPr>
            <a:spLocks noChangeShapeType="1"/>
          </p:cNvSpPr>
          <p:nvPr/>
        </p:nvSpPr>
        <p:spPr bwMode="auto">
          <a:xfrm>
            <a:off x="2700338" y="41068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>
            <a:off x="3348038" y="4106863"/>
            <a:ext cx="288925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 flipV="1">
            <a:off x="3997325" y="3860800"/>
            <a:ext cx="287338" cy="144463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>
            <a:off x="3997325" y="4221163"/>
            <a:ext cx="287338" cy="144462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0" name="Line 42"/>
          <p:cNvSpPr>
            <a:spLocks noChangeShapeType="1"/>
          </p:cNvSpPr>
          <p:nvPr/>
        </p:nvSpPr>
        <p:spPr bwMode="auto">
          <a:xfrm>
            <a:off x="4645025" y="38893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1" name="Line 43"/>
          <p:cNvSpPr>
            <a:spLocks noChangeShapeType="1"/>
          </p:cNvSpPr>
          <p:nvPr/>
        </p:nvSpPr>
        <p:spPr bwMode="auto">
          <a:xfrm>
            <a:off x="5292725" y="3889375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2" name="Line 44"/>
          <p:cNvSpPr>
            <a:spLocks noChangeShapeType="1"/>
          </p:cNvSpPr>
          <p:nvPr/>
        </p:nvSpPr>
        <p:spPr bwMode="auto">
          <a:xfrm>
            <a:off x="5942013" y="3889375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3" name="Line 45"/>
          <p:cNvSpPr>
            <a:spLocks noChangeShapeType="1"/>
          </p:cNvSpPr>
          <p:nvPr/>
        </p:nvSpPr>
        <p:spPr bwMode="auto">
          <a:xfrm>
            <a:off x="4645025" y="43942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4" name="Line 46"/>
          <p:cNvSpPr>
            <a:spLocks noChangeShapeType="1"/>
          </p:cNvSpPr>
          <p:nvPr/>
        </p:nvSpPr>
        <p:spPr bwMode="auto">
          <a:xfrm>
            <a:off x="5292725" y="4394200"/>
            <a:ext cx="287338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5" name="Line 47"/>
          <p:cNvSpPr>
            <a:spLocks noChangeShapeType="1"/>
          </p:cNvSpPr>
          <p:nvPr/>
        </p:nvSpPr>
        <p:spPr bwMode="auto">
          <a:xfrm>
            <a:off x="5942013" y="4394200"/>
            <a:ext cx="287337" cy="0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6" name="Line 48"/>
          <p:cNvSpPr>
            <a:spLocks noChangeShapeType="1"/>
          </p:cNvSpPr>
          <p:nvPr/>
        </p:nvSpPr>
        <p:spPr bwMode="auto">
          <a:xfrm flipV="1">
            <a:off x="6588125" y="3502025"/>
            <a:ext cx="577850" cy="358775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7" name="Line 49"/>
          <p:cNvSpPr>
            <a:spLocks noChangeShapeType="1"/>
          </p:cNvSpPr>
          <p:nvPr/>
        </p:nvSpPr>
        <p:spPr bwMode="auto">
          <a:xfrm>
            <a:off x="6588125" y="4365625"/>
            <a:ext cx="504825" cy="14288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58" name="AutoShape 50"/>
          <p:cNvSpPr>
            <a:spLocks noChangeArrowheads="1"/>
          </p:cNvSpPr>
          <p:nvPr/>
        </p:nvSpPr>
        <p:spPr bwMode="auto">
          <a:xfrm>
            <a:off x="1116013" y="2852738"/>
            <a:ext cx="1154112" cy="360362"/>
          </a:xfrm>
          <a:prstGeom prst="homePlate">
            <a:avLst>
              <a:gd name="adj" fmla="val 80066"/>
            </a:avLst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>
                <a:solidFill>
                  <a:srgbClr val="000066"/>
                </a:solidFill>
                <a:latin typeface="Verdana" pitchFamily="34" charset="0"/>
              </a:rPr>
              <a:t>Início</a:t>
            </a:r>
          </a:p>
        </p:txBody>
      </p:sp>
      <p:sp>
        <p:nvSpPr>
          <p:cNvPr id="43059" name="AutoShape 51"/>
          <p:cNvSpPr>
            <a:spLocks noChangeArrowheads="1"/>
          </p:cNvSpPr>
          <p:nvPr/>
        </p:nvSpPr>
        <p:spPr bwMode="auto">
          <a:xfrm>
            <a:off x="1116013" y="3932238"/>
            <a:ext cx="1154112" cy="360362"/>
          </a:xfrm>
          <a:prstGeom prst="homePlate">
            <a:avLst>
              <a:gd name="adj" fmla="val 80066"/>
            </a:avLst>
          </a:prstGeom>
          <a:solidFill>
            <a:srgbClr val="A6DFDE"/>
          </a:solidFill>
          <a:ln w="9525">
            <a:solidFill>
              <a:srgbClr val="49BD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200" b="1">
                <a:solidFill>
                  <a:srgbClr val="000066"/>
                </a:solidFill>
                <a:latin typeface="Verdana" pitchFamily="34" charset="0"/>
              </a:rPr>
              <a:t>Início</a:t>
            </a:r>
          </a:p>
        </p:txBody>
      </p:sp>
      <p:sp>
        <p:nvSpPr>
          <p:cNvPr id="43060" name="Rectangle 52"/>
          <p:cNvSpPr>
            <a:spLocks noChangeArrowheads="1"/>
          </p:cNvSpPr>
          <p:nvPr/>
        </p:nvSpPr>
        <p:spPr bwMode="auto">
          <a:xfrm>
            <a:off x="900113" y="2060575"/>
            <a:ext cx="6911975" cy="2736850"/>
          </a:xfrm>
          <a:prstGeom prst="rect">
            <a:avLst/>
          </a:prstGeom>
          <a:noFill/>
          <a:ln w="9525">
            <a:solidFill>
              <a:srgbClr val="FFFF99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61" name="Oval 53"/>
          <p:cNvSpPr>
            <a:spLocks noChangeArrowheads="1"/>
          </p:cNvSpPr>
          <p:nvPr/>
        </p:nvSpPr>
        <p:spPr bwMode="auto">
          <a:xfrm>
            <a:off x="2339975" y="28543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62" name="Oval 54"/>
          <p:cNvSpPr>
            <a:spLocks noChangeArrowheads="1"/>
          </p:cNvSpPr>
          <p:nvPr/>
        </p:nvSpPr>
        <p:spPr bwMode="auto">
          <a:xfrm>
            <a:off x="2339975" y="3933825"/>
            <a:ext cx="360363" cy="360363"/>
          </a:xfrm>
          <a:prstGeom prst="ellipse">
            <a:avLst/>
          </a:prstGeom>
          <a:gradFill rotWithShape="1">
            <a:gsLst>
              <a:gs pos="0">
                <a:srgbClr val="FFCC99">
                  <a:alpha val="57001"/>
                </a:srgbClr>
              </a:gs>
              <a:gs pos="100000">
                <a:srgbClr val="FFCC99">
                  <a:gamma/>
                  <a:tint val="8902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3063" name="Line 55"/>
          <p:cNvSpPr>
            <a:spLocks noChangeShapeType="1"/>
          </p:cNvSpPr>
          <p:nvPr/>
        </p:nvSpPr>
        <p:spPr bwMode="auto">
          <a:xfrm>
            <a:off x="6588125" y="2795588"/>
            <a:ext cx="504825" cy="14287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64" name="Line 56"/>
          <p:cNvSpPr>
            <a:spLocks noChangeShapeType="1"/>
          </p:cNvSpPr>
          <p:nvPr/>
        </p:nvSpPr>
        <p:spPr bwMode="auto">
          <a:xfrm>
            <a:off x="6588125" y="3313113"/>
            <a:ext cx="504825" cy="14287"/>
          </a:xfrm>
          <a:prstGeom prst="line">
            <a:avLst/>
          </a:prstGeom>
          <a:noFill/>
          <a:ln w="9525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65" name="Rectangle 57"/>
          <p:cNvSpPr>
            <a:spLocks noChangeArrowheads="1"/>
          </p:cNvSpPr>
          <p:nvPr/>
        </p:nvSpPr>
        <p:spPr bwMode="auto">
          <a:xfrm>
            <a:off x="2339975" y="5013325"/>
            <a:ext cx="4248150" cy="503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2800" b="1" i="1">
                <a:solidFill>
                  <a:srgbClr val="000066"/>
                </a:solidFill>
                <a:latin typeface="Verdana" pitchFamily="34" charset="0"/>
              </a:rPr>
              <a:t>ATIVIDADES</a:t>
            </a:r>
          </a:p>
        </p:txBody>
      </p:sp>
      <p:sp>
        <p:nvSpPr>
          <p:cNvPr id="43066" name="Text Box 58"/>
          <p:cNvSpPr txBox="1">
            <a:spLocks noChangeArrowheads="1"/>
          </p:cNvSpPr>
          <p:nvPr/>
        </p:nvSpPr>
        <p:spPr bwMode="auto">
          <a:xfrm>
            <a:off x="2559050" y="5557838"/>
            <a:ext cx="36814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4625" indent="-174625" algn="ctr">
              <a:buFont typeface="Wingdings" pitchFamily="2" charset="2"/>
              <a:buNone/>
            </a:pPr>
            <a:r>
              <a:rPr lang="pt-BR" sz="1600" b="1">
                <a:solidFill>
                  <a:schemeClr val="bg1"/>
                </a:solidFill>
                <a:latin typeface="Verdana" pitchFamily="34" charset="0"/>
              </a:rPr>
              <a:t>Como o trabalho é executado?</a:t>
            </a:r>
          </a:p>
          <a:p>
            <a:pPr marL="174625" indent="-174625" algn="ctr">
              <a:buFont typeface="Wingdings" pitchFamily="2" charset="2"/>
              <a:buNone/>
            </a:pPr>
            <a:r>
              <a:rPr lang="pt-BR" sz="1600" b="1">
                <a:solidFill>
                  <a:schemeClr val="bg1"/>
                </a:solidFill>
                <a:latin typeface="Verdana" pitchFamily="34" charset="0"/>
              </a:rPr>
              <a:t>Quem executa as atividades?</a:t>
            </a:r>
          </a:p>
          <a:p>
            <a:pPr marL="174625" indent="-174625" algn="ctr">
              <a:buFont typeface="Wingdings" pitchFamily="2" charset="2"/>
              <a:buNone/>
            </a:pPr>
            <a:r>
              <a:rPr lang="pt-BR" sz="1600" b="1">
                <a:solidFill>
                  <a:srgbClr val="FF3300"/>
                </a:solidFill>
                <a:latin typeface="Verdana" pitchFamily="34" charset="0"/>
              </a:rPr>
              <a:t>Quais os volumes executados?</a:t>
            </a:r>
          </a:p>
        </p:txBody>
      </p:sp>
      <p:sp>
        <p:nvSpPr>
          <p:cNvPr id="43067" name="Line 59"/>
          <p:cNvSpPr>
            <a:spLocks noChangeShapeType="1"/>
          </p:cNvSpPr>
          <p:nvPr/>
        </p:nvSpPr>
        <p:spPr bwMode="auto">
          <a:xfrm>
            <a:off x="2339975" y="4365625"/>
            <a:ext cx="0" cy="576263"/>
          </a:xfrm>
          <a:prstGeom prst="line">
            <a:avLst/>
          </a:prstGeom>
          <a:noFill/>
          <a:ln w="9525" cap="rnd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3069" name="Line 61"/>
          <p:cNvSpPr>
            <a:spLocks noChangeShapeType="1"/>
          </p:cNvSpPr>
          <p:nvPr/>
        </p:nvSpPr>
        <p:spPr bwMode="auto">
          <a:xfrm>
            <a:off x="6588125" y="4652963"/>
            <a:ext cx="0" cy="288925"/>
          </a:xfrm>
          <a:prstGeom prst="line">
            <a:avLst/>
          </a:prstGeom>
          <a:noFill/>
          <a:ln w="9525" cap="rnd">
            <a:solidFill>
              <a:srgbClr val="FFFF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Conhecer os processos significa poder medir a produtividade: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7265" name="Group 161"/>
          <p:cNvGraphicFramePr>
            <a:graphicFrameLocks noGrp="1"/>
          </p:cNvGraphicFramePr>
          <p:nvPr>
            <p:ph idx="1"/>
          </p:nvPr>
        </p:nvGraphicFramePr>
        <p:xfrm>
          <a:off x="457200" y="2708275"/>
          <a:ext cx="2459038" cy="1639889"/>
        </p:xfrm>
        <a:graphic>
          <a:graphicData uri="http://schemas.openxmlformats.org/drawingml/2006/table">
            <a:tbl>
              <a:tblPr/>
              <a:tblGrid>
                <a:gridCol w="2459038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CARGA DE TRABALHO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TEMPO PAGO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257" name="Text Box 153"/>
          <p:cNvSpPr txBox="1">
            <a:spLocks noChangeArrowheads="1"/>
          </p:cNvSpPr>
          <p:nvPr/>
        </p:nvSpPr>
        <p:spPr bwMode="auto">
          <a:xfrm>
            <a:off x="2247900" y="5465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Conhecer os processos significa poder medir a produtividade: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0217" name="Group 41"/>
          <p:cNvGraphicFramePr>
            <a:graphicFrameLocks noGrp="1"/>
          </p:cNvGraphicFramePr>
          <p:nvPr>
            <p:ph idx="1"/>
          </p:nvPr>
        </p:nvGraphicFramePr>
        <p:xfrm>
          <a:off x="457200" y="2708275"/>
          <a:ext cx="4402138" cy="1639889"/>
        </p:xfrm>
        <a:graphic>
          <a:graphicData uri="http://schemas.openxmlformats.org/drawingml/2006/table">
            <a:tbl>
              <a:tblPr/>
              <a:tblGrid>
                <a:gridCol w="2459038"/>
                <a:gridCol w="1943100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BASE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CARGA DE TRABALHO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Status inicial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TEMPO PAGO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Status inicial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Carga / Tempo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50207" name="Line 31"/>
          <p:cNvSpPr>
            <a:spLocks noChangeShapeType="1"/>
          </p:cNvSpPr>
          <p:nvPr/>
        </p:nvSpPr>
        <p:spPr bwMode="auto">
          <a:xfrm>
            <a:off x="3851275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2944813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INICIAL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2247900" y="5465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Conhecer os processos significa poder medir a produtividade: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1241" name="Group 41"/>
          <p:cNvGraphicFramePr>
            <a:graphicFrameLocks noGrp="1"/>
          </p:cNvGraphicFramePr>
          <p:nvPr>
            <p:ph idx="1"/>
          </p:nvPr>
        </p:nvGraphicFramePr>
        <p:xfrm>
          <a:off x="457200" y="2708275"/>
          <a:ext cx="6419850" cy="1639889"/>
        </p:xfrm>
        <a:graphic>
          <a:graphicData uri="http://schemas.openxmlformats.org/drawingml/2006/table">
            <a:tbl>
              <a:tblPr/>
              <a:tblGrid>
                <a:gridCol w="2459038"/>
                <a:gridCol w="1943100"/>
                <a:gridCol w="2017712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BASE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PLANO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CARGA DE TRABALHO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Status inicial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Volume de negócios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TEMPO PAGO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Status inicial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Folha “ideal”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Carga / Tempo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Meta a atingir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51231" name="Line 31"/>
          <p:cNvSpPr>
            <a:spLocks noChangeShapeType="1"/>
          </p:cNvSpPr>
          <p:nvPr/>
        </p:nvSpPr>
        <p:spPr bwMode="auto">
          <a:xfrm>
            <a:off x="3851275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2944813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INICIAL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4946650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IDEAL</a:t>
            </a:r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5867400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37" name="Text Box 37"/>
          <p:cNvSpPr txBox="1">
            <a:spLocks noChangeArrowheads="1"/>
          </p:cNvSpPr>
          <p:nvPr/>
        </p:nvSpPr>
        <p:spPr bwMode="auto">
          <a:xfrm>
            <a:off x="2247900" y="5465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Conhecer os processos significa poder medir a produtividade: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2228" name="Group 4"/>
          <p:cNvGraphicFramePr>
            <a:graphicFrameLocks noGrp="1"/>
          </p:cNvGraphicFramePr>
          <p:nvPr>
            <p:ph idx="1"/>
          </p:nvPr>
        </p:nvGraphicFramePr>
        <p:xfrm>
          <a:off x="457200" y="2708275"/>
          <a:ext cx="8362950" cy="1639889"/>
        </p:xfrm>
        <a:graphic>
          <a:graphicData uri="http://schemas.openxmlformats.org/drawingml/2006/table">
            <a:tbl>
              <a:tblPr/>
              <a:tblGrid>
                <a:gridCol w="2459038"/>
                <a:gridCol w="1943100"/>
                <a:gridCol w="2017712"/>
                <a:gridCol w="1943100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BASE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PLANO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9858B"/>
                        </a:gs>
                        <a:gs pos="100000">
                          <a:srgbClr val="39858B">
                            <a:gamma/>
                            <a:shade val="7294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CARGA DE TRABALHO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Status inicial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Volume de negócios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Volume de negócios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9858B"/>
                        </a:gs>
                        <a:gs pos="100000">
                          <a:srgbClr val="39858B">
                            <a:gamma/>
                            <a:shade val="7294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TEMPO PAGO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Status inicial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Folha “ideal”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Folha real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9858B"/>
                        </a:gs>
                        <a:gs pos="100000">
                          <a:srgbClr val="39858B">
                            <a:gamma/>
                            <a:shade val="7294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Carga / Tempo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Meta a atingir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Valor observado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9858B"/>
                        </a:gs>
                        <a:gs pos="100000">
                          <a:srgbClr val="39858B">
                            <a:gamma/>
                            <a:shade val="7294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52255" name="Line 31"/>
          <p:cNvSpPr>
            <a:spLocks noChangeShapeType="1"/>
          </p:cNvSpPr>
          <p:nvPr/>
        </p:nvSpPr>
        <p:spPr bwMode="auto">
          <a:xfrm>
            <a:off x="3851275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2944813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INICIAL</a:t>
            </a:r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4946650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IDEAL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6948488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REAL</a:t>
            </a:r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>
            <a:off x="5867400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2260" name="Line 36"/>
          <p:cNvSpPr>
            <a:spLocks noChangeShapeType="1"/>
          </p:cNvSpPr>
          <p:nvPr/>
        </p:nvSpPr>
        <p:spPr bwMode="auto">
          <a:xfrm>
            <a:off x="7870825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2247900" y="5465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Conhecer os processos significa poder medir a produtividade: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3252" name="Group 4"/>
          <p:cNvGraphicFramePr>
            <a:graphicFrameLocks noGrp="1"/>
          </p:cNvGraphicFramePr>
          <p:nvPr>
            <p:ph idx="1"/>
          </p:nvPr>
        </p:nvGraphicFramePr>
        <p:xfrm>
          <a:off x="457200" y="2708275"/>
          <a:ext cx="8362950" cy="1639889"/>
        </p:xfrm>
        <a:graphic>
          <a:graphicData uri="http://schemas.openxmlformats.org/drawingml/2006/table">
            <a:tbl>
              <a:tblPr/>
              <a:tblGrid>
                <a:gridCol w="2459038"/>
                <a:gridCol w="1943100"/>
                <a:gridCol w="2017712"/>
                <a:gridCol w="1943100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BASE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PLANO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9858B"/>
                        </a:gs>
                        <a:gs pos="100000">
                          <a:srgbClr val="39858B">
                            <a:gamma/>
                            <a:shade val="7294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CARGA DE TRABALHO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Status inicial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Volume de negócios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Volume de negócios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9858B"/>
                        </a:gs>
                        <a:gs pos="100000">
                          <a:srgbClr val="39858B">
                            <a:gamma/>
                            <a:shade val="7294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TEMPO PAGO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Status inicial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Folha “ideal”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Folha real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9858B"/>
                        </a:gs>
                        <a:gs pos="100000">
                          <a:srgbClr val="39858B">
                            <a:gamma/>
                            <a:shade val="7294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Carga / Tempo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/>
                        </a:gs>
                        <a:gs pos="100000">
                          <a:schemeClr val="accent1">
                            <a:gamma/>
                            <a:shade val="72941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Meta a atingir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4DAEB5"/>
                        </a:gs>
                        <a:gs pos="100000">
                          <a:srgbClr val="4DAEB5">
                            <a:gamma/>
                            <a:shade val="85882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030"/>
                          </a:solidFill>
                          <a:effectLst/>
                          <a:latin typeface="Garamond" pitchFamily="18" charset="0"/>
                        </a:rPr>
                        <a:t>Valor observado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39858B"/>
                        </a:gs>
                        <a:gs pos="100000">
                          <a:srgbClr val="39858B">
                            <a:gamma/>
                            <a:shade val="72941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3851275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2944813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INICIAL</a:t>
            </a:r>
          </a:p>
        </p:txBody>
      </p:sp>
      <p:sp>
        <p:nvSpPr>
          <p:cNvPr id="53281" name="Text Box 33"/>
          <p:cNvSpPr txBox="1">
            <a:spLocks noChangeArrowheads="1"/>
          </p:cNvSpPr>
          <p:nvPr/>
        </p:nvSpPr>
        <p:spPr bwMode="auto">
          <a:xfrm>
            <a:off x="4946650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IDEAL</a:t>
            </a:r>
          </a:p>
        </p:txBody>
      </p:sp>
      <p:sp>
        <p:nvSpPr>
          <p:cNvPr id="53282" name="Text Box 34"/>
          <p:cNvSpPr txBox="1">
            <a:spLocks noChangeArrowheads="1"/>
          </p:cNvSpPr>
          <p:nvPr/>
        </p:nvSpPr>
        <p:spPr bwMode="auto">
          <a:xfrm>
            <a:off x="6948488" y="4797425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Situação </a:t>
            </a:r>
          </a:p>
          <a:p>
            <a:pPr algn="ctr"/>
            <a:r>
              <a:rPr lang="pt-BR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REAL</a:t>
            </a:r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5867400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7870825" y="4365625"/>
            <a:ext cx="0" cy="43180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2247900" y="5465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323850" y="5553075"/>
            <a:ext cx="84963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rgbClr val="FF6600"/>
                </a:solidFill>
                <a:latin typeface="Garamond" pitchFamily="18" charset="0"/>
              </a:rPr>
              <a:t>Se a produtividade cresce, a margem de lucro também cresce – produzimos de maneira mais eficiente !</a:t>
            </a:r>
            <a:endParaRPr lang="pt-BR" sz="26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sp>
        <p:nvSpPr>
          <p:cNvPr id="53287" name="Line 39"/>
          <p:cNvSpPr>
            <a:spLocks noChangeShapeType="1"/>
          </p:cNvSpPr>
          <p:nvPr/>
        </p:nvSpPr>
        <p:spPr bwMode="auto">
          <a:xfrm>
            <a:off x="2916238" y="2420938"/>
            <a:ext cx="5903912" cy="0"/>
          </a:xfrm>
          <a:prstGeom prst="line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7981950" y="2043113"/>
            <a:ext cx="939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TEMPO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Tabelas de distribuição dos ganhos com produtividade podem ser construídas para cada pessoa ou Centro de Responsabilidade: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1503" name="Group 63"/>
          <p:cNvGraphicFramePr>
            <a:graphicFrameLocks noGrp="1"/>
          </p:cNvGraphicFramePr>
          <p:nvPr>
            <p:ph idx="1"/>
          </p:nvPr>
        </p:nvGraphicFramePr>
        <p:xfrm>
          <a:off x="457200" y="3084513"/>
          <a:ext cx="8362950" cy="1211328"/>
        </p:xfrm>
        <a:graphic>
          <a:graphicData uri="http://schemas.openxmlformats.org/drawingml/2006/table">
            <a:tbl>
              <a:tblPr/>
              <a:tblGrid>
                <a:gridCol w="4043363"/>
                <a:gridCol w="1439862"/>
                <a:gridCol w="1439863"/>
                <a:gridCol w="1439862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Base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CE4C8"/>
                        </a:gs>
                        <a:gs pos="100000">
                          <a:srgbClr val="ACE4C8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Planejada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AD4A7"/>
                        </a:gs>
                        <a:gs pos="100000">
                          <a:srgbClr val="7AD4A7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Realizada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2D8B5C"/>
                        </a:gs>
                        <a:gs pos="100000">
                          <a:srgbClr val="2D8B5C">
                            <a:gamma/>
                            <a:shade val="69804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PESSOAS OU CENTROS DE RESPONSABILIDADES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CE4C8"/>
                        </a:gs>
                        <a:gs pos="100000">
                          <a:srgbClr val="ACE4C8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AD4A7"/>
                        </a:gs>
                        <a:gs pos="100000">
                          <a:srgbClr val="7AD4A7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2D8B5C"/>
                        </a:gs>
                        <a:gs pos="100000">
                          <a:srgbClr val="2D8B5C">
                            <a:gamma/>
                            <a:shade val="69804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Tabelas de distribuição dos ganhos com produtividade podem ser construídas para cada pessoa ou Centro de Responsabilidade: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2468" name="Group 4"/>
          <p:cNvGraphicFramePr>
            <a:graphicFrameLocks noGrp="1"/>
          </p:cNvGraphicFramePr>
          <p:nvPr>
            <p:ph idx="1"/>
          </p:nvPr>
        </p:nvGraphicFramePr>
        <p:xfrm>
          <a:off x="457200" y="3084513"/>
          <a:ext cx="8362950" cy="1211328"/>
        </p:xfrm>
        <a:graphic>
          <a:graphicData uri="http://schemas.openxmlformats.org/drawingml/2006/table">
            <a:tbl>
              <a:tblPr/>
              <a:tblGrid>
                <a:gridCol w="4043363"/>
                <a:gridCol w="1439862"/>
                <a:gridCol w="1439863"/>
                <a:gridCol w="1439862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Base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CE4C8"/>
                        </a:gs>
                        <a:gs pos="100000">
                          <a:srgbClr val="ACE4C8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Planejada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AD4A7"/>
                        </a:gs>
                        <a:gs pos="100000">
                          <a:srgbClr val="7AD4A7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Realizada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2D8B5C"/>
                        </a:gs>
                        <a:gs pos="100000">
                          <a:srgbClr val="2D8B5C">
                            <a:gamma/>
                            <a:shade val="69804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PESSOAS OU CENTROS DE RESPONSABILIDADES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CE4C8"/>
                        </a:gs>
                        <a:gs pos="100000">
                          <a:srgbClr val="ACE4C8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AD4A7"/>
                        </a:gs>
                        <a:gs pos="100000">
                          <a:srgbClr val="7AD4A7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2D8B5C"/>
                        </a:gs>
                        <a:gs pos="100000">
                          <a:srgbClr val="2D8B5C">
                            <a:gamma/>
                            <a:shade val="69804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5219700" y="4397375"/>
            <a:ext cx="2881313" cy="9255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22353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INCREMENTO</a:t>
            </a:r>
          </a:p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DA</a:t>
            </a:r>
          </a:p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 PRODUTIVIDADE</a:t>
            </a:r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>
            <a:off x="5219700" y="4005263"/>
            <a:ext cx="0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8101013" y="4005263"/>
            <a:ext cx="0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88" name="Line 24"/>
          <p:cNvSpPr>
            <a:spLocks noChangeShapeType="1"/>
          </p:cNvSpPr>
          <p:nvPr/>
        </p:nvSpPr>
        <p:spPr bwMode="auto">
          <a:xfrm>
            <a:off x="5219700" y="4868863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89" name="Line 25"/>
          <p:cNvSpPr>
            <a:spLocks noChangeShapeType="1"/>
          </p:cNvSpPr>
          <p:nvPr/>
        </p:nvSpPr>
        <p:spPr bwMode="auto">
          <a:xfrm>
            <a:off x="7380288" y="4868863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Tabelas de distribuição dos ganhos com produtividade podem ser construídas para cada pessoa ou Centro de Responsabilidade: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3492" name="Group 4"/>
          <p:cNvGraphicFramePr>
            <a:graphicFrameLocks noGrp="1"/>
          </p:cNvGraphicFramePr>
          <p:nvPr>
            <p:ph idx="1"/>
          </p:nvPr>
        </p:nvGraphicFramePr>
        <p:xfrm>
          <a:off x="457200" y="3084513"/>
          <a:ext cx="8362950" cy="1211328"/>
        </p:xfrm>
        <a:graphic>
          <a:graphicData uri="http://schemas.openxmlformats.org/drawingml/2006/table">
            <a:tbl>
              <a:tblPr/>
              <a:tblGrid>
                <a:gridCol w="4043363"/>
                <a:gridCol w="1439862"/>
                <a:gridCol w="1439863"/>
                <a:gridCol w="1439862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Base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CE4C8"/>
                        </a:gs>
                        <a:gs pos="100000">
                          <a:srgbClr val="ACE4C8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Planejada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AD4A7"/>
                        </a:gs>
                        <a:gs pos="100000">
                          <a:srgbClr val="7AD4A7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Realizada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2D8B5C"/>
                        </a:gs>
                        <a:gs pos="100000">
                          <a:srgbClr val="2D8B5C">
                            <a:gamma/>
                            <a:shade val="69804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PESSOAS OU CENTROS DE RESPONSABILIDADES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CE4C8"/>
                        </a:gs>
                        <a:gs pos="100000">
                          <a:srgbClr val="ACE4C8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AD4A7"/>
                        </a:gs>
                        <a:gs pos="100000">
                          <a:srgbClr val="7AD4A7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2D8B5C"/>
                        </a:gs>
                        <a:gs pos="100000">
                          <a:srgbClr val="2D8B5C">
                            <a:gamma/>
                            <a:shade val="69804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5219700" y="4397375"/>
            <a:ext cx="2881313" cy="9255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22353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INCREMENTO</a:t>
            </a:r>
          </a:p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DA</a:t>
            </a:r>
          </a:p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 PRODUTIVIDADE</a:t>
            </a: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5219700" y="4005263"/>
            <a:ext cx="0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3511" name="Line 23"/>
          <p:cNvSpPr>
            <a:spLocks noChangeShapeType="1"/>
          </p:cNvSpPr>
          <p:nvPr/>
        </p:nvSpPr>
        <p:spPr bwMode="auto">
          <a:xfrm>
            <a:off x="8101013" y="4005263"/>
            <a:ext cx="0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>
            <a:off x="5219700" y="4868863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3513" name="Line 25"/>
          <p:cNvSpPr>
            <a:spLocks noChangeShapeType="1"/>
          </p:cNvSpPr>
          <p:nvPr/>
        </p:nvSpPr>
        <p:spPr bwMode="auto">
          <a:xfrm>
            <a:off x="7380288" y="4868863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3516" name="Arc 28"/>
          <p:cNvSpPr>
            <a:spLocks/>
          </p:cNvSpPr>
          <p:nvPr/>
        </p:nvSpPr>
        <p:spPr bwMode="auto">
          <a:xfrm rot="-14920874">
            <a:off x="5036344" y="4623594"/>
            <a:ext cx="1292225" cy="1795463"/>
          </a:xfrm>
          <a:custGeom>
            <a:avLst/>
            <a:gdLst>
              <a:gd name="G0" fmla="+- 0 0 0"/>
              <a:gd name="G1" fmla="+- 21392 0 0"/>
              <a:gd name="G2" fmla="+- 21600 0 0"/>
              <a:gd name="T0" fmla="*/ 2990 w 21429"/>
              <a:gd name="T1" fmla="*/ 0 h 21392"/>
              <a:gd name="T2" fmla="*/ 21429 w 21429"/>
              <a:gd name="T3" fmla="*/ 18677 h 21392"/>
              <a:gd name="T4" fmla="*/ 0 w 21429"/>
              <a:gd name="T5" fmla="*/ 21392 h 2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29" h="21392" fill="none" extrusionOk="0">
                <a:moveTo>
                  <a:pt x="2990" y="-1"/>
                </a:moveTo>
                <a:cubicBezTo>
                  <a:pt x="12647" y="1349"/>
                  <a:pt x="20203" y="9002"/>
                  <a:pt x="21428" y="18677"/>
                </a:cubicBezTo>
              </a:path>
              <a:path w="21429" h="21392" stroke="0" extrusionOk="0">
                <a:moveTo>
                  <a:pt x="2990" y="-1"/>
                </a:moveTo>
                <a:cubicBezTo>
                  <a:pt x="12647" y="1349"/>
                  <a:pt x="20203" y="9002"/>
                  <a:pt x="21428" y="18677"/>
                </a:cubicBezTo>
                <a:lnTo>
                  <a:pt x="0" y="21392"/>
                </a:lnTo>
                <a:close/>
              </a:path>
            </a:pathLst>
          </a:custGeom>
          <a:noFill/>
          <a:ln w="76200" cap="rnd">
            <a:solidFill>
              <a:srgbClr val="00CC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250825" y="5445125"/>
            <a:ext cx="4465638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indent="-174625">
              <a:lnSpc>
                <a:spcPct val="120000"/>
              </a:lnSpc>
              <a:buFontTx/>
              <a:buChar char="•"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APLICAR AOS VOLUMES DE TRABALHO</a:t>
            </a:r>
          </a:p>
          <a:p>
            <a:pPr marL="174625" indent="-174625">
              <a:lnSpc>
                <a:spcPct val="120000"/>
              </a:lnSpc>
              <a:buFontTx/>
              <a:buChar char="•"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CONSIDERAR OS CUSTOS UNITÁRIOS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rgbClr val="FFFF99"/>
                </a:solidFill>
                <a:latin typeface="Garamond" pitchFamily="18" charset="0"/>
              </a:rPr>
              <a:t>Oportunidades de desenvolvimento na carreira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Medir a Produtividade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Tabelas de distribuição dos ganhos com produtividade podem ser construídas para cada pessoa ou Centro de Responsabilidade:</a:t>
            </a:r>
            <a:endParaRPr lang="pt-BR" sz="2600" b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4516" name="Group 4"/>
          <p:cNvGraphicFramePr>
            <a:graphicFrameLocks noGrp="1"/>
          </p:cNvGraphicFramePr>
          <p:nvPr>
            <p:ph idx="1"/>
          </p:nvPr>
        </p:nvGraphicFramePr>
        <p:xfrm>
          <a:off x="457200" y="3084513"/>
          <a:ext cx="8362950" cy="1211328"/>
        </p:xfrm>
        <a:graphic>
          <a:graphicData uri="http://schemas.openxmlformats.org/drawingml/2006/table">
            <a:tbl>
              <a:tblPr/>
              <a:tblGrid>
                <a:gridCol w="4043363"/>
                <a:gridCol w="1439862"/>
                <a:gridCol w="1439863"/>
                <a:gridCol w="1439862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Base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CE4C8"/>
                        </a:gs>
                        <a:gs pos="100000">
                          <a:srgbClr val="ACE4C8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Planejada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AD4A7"/>
                        </a:gs>
                        <a:gs pos="100000">
                          <a:srgbClr val="7AD4A7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Produtividade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Realizada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2D8B5C"/>
                        </a:gs>
                        <a:gs pos="100000">
                          <a:srgbClr val="2D8B5C">
                            <a:gamma/>
                            <a:shade val="69804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PESSOAS OU CENTROS DE RESPONSABILIDADES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ACE4C8"/>
                        </a:gs>
                        <a:gs pos="100000">
                          <a:srgbClr val="ACE4C8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7AD4A7"/>
                        </a:gs>
                        <a:gs pos="100000">
                          <a:srgbClr val="7AD4A7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03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2D8B5C"/>
                        </a:gs>
                        <a:gs pos="100000">
                          <a:srgbClr val="2D8B5C">
                            <a:gamma/>
                            <a:shade val="69804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64533" name="Text Box 21"/>
          <p:cNvSpPr txBox="1">
            <a:spLocks noChangeArrowheads="1"/>
          </p:cNvSpPr>
          <p:nvPr/>
        </p:nvSpPr>
        <p:spPr bwMode="auto">
          <a:xfrm>
            <a:off x="5219700" y="4397375"/>
            <a:ext cx="2881313" cy="925513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22353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INCREMENTO</a:t>
            </a:r>
          </a:p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DA</a:t>
            </a:r>
          </a:p>
          <a:p>
            <a:pPr algn="ctr"/>
            <a:r>
              <a:rPr lang="pt-BR" b="1">
                <a:solidFill>
                  <a:srgbClr val="00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 PRODUTIVIDADE</a:t>
            </a:r>
          </a:p>
        </p:txBody>
      </p:sp>
      <p:sp>
        <p:nvSpPr>
          <p:cNvPr id="64534" name="Line 22"/>
          <p:cNvSpPr>
            <a:spLocks noChangeShapeType="1"/>
          </p:cNvSpPr>
          <p:nvPr/>
        </p:nvSpPr>
        <p:spPr bwMode="auto">
          <a:xfrm>
            <a:off x="5219700" y="4005263"/>
            <a:ext cx="0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5" name="Line 23"/>
          <p:cNvSpPr>
            <a:spLocks noChangeShapeType="1"/>
          </p:cNvSpPr>
          <p:nvPr/>
        </p:nvSpPr>
        <p:spPr bwMode="auto">
          <a:xfrm>
            <a:off x="8101013" y="4005263"/>
            <a:ext cx="0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6" name="Line 24"/>
          <p:cNvSpPr>
            <a:spLocks noChangeShapeType="1"/>
          </p:cNvSpPr>
          <p:nvPr/>
        </p:nvSpPr>
        <p:spPr bwMode="auto">
          <a:xfrm>
            <a:off x="5219700" y="4868863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7" name="Line 25"/>
          <p:cNvSpPr>
            <a:spLocks noChangeShapeType="1"/>
          </p:cNvSpPr>
          <p:nvPr/>
        </p:nvSpPr>
        <p:spPr bwMode="auto">
          <a:xfrm>
            <a:off x="7380288" y="4868863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8" name="Arc 26"/>
          <p:cNvSpPr>
            <a:spLocks/>
          </p:cNvSpPr>
          <p:nvPr/>
        </p:nvSpPr>
        <p:spPr bwMode="auto">
          <a:xfrm rot="-14920874">
            <a:off x="5036344" y="4623594"/>
            <a:ext cx="1292225" cy="1795463"/>
          </a:xfrm>
          <a:custGeom>
            <a:avLst/>
            <a:gdLst>
              <a:gd name="G0" fmla="+- 0 0 0"/>
              <a:gd name="G1" fmla="+- 21392 0 0"/>
              <a:gd name="G2" fmla="+- 21600 0 0"/>
              <a:gd name="T0" fmla="*/ 2990 w 21429"/>
              <a:gd name="T1" fmla="*/ 0 h 21392"/>
              <a:gd name="T2" fmla="*/ 21429 w 21429"/>
              <a:gd name="T3" fmla="*/ 18677 h 21392"/>
              <a:gd name="T4" fmla="*/ 0 w 21429"/>
              <a:gd name="T5" fmla="*/ 21392 h 21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29" h="21392" fill="none" extrusionOk="0">
                <a:moveTo>
                  <a:pt x="2990" y="-1"/>
                </a:moveTo>
                <a:cubicBezTo>
                  <a:pt x="12647" y="1349"/>
                  <a:pt x="20203" y="9002"/>
                  <a:pt x="21428" y="18677"/>
                </a:cubicBezTo>
              </a:path>
              <a:path w="21429" h="21392" stroke="0" extrusionOk="0">
                <a:moveTo>
                  <a:pt x="2990" y="-1"/>
                </a:moveTo>
                <a:cubicBezTo>
                  <a:pt x="12647" y="1349"/>
                  <a:pt x="20203" y="9002"/>
                  <a:pt x="21428" y="18677"/>
                </a:cubicBezTo>
                <a:lnTo>
                  <a:pt x="0" y="21392"/>
                </a:lnTo>
                <a:close/>
              </a:path>
            </a:pathLst>
          </a:custGeom>
          <a:noFill/>
          <a:ln w="76200" cap="rnd">
            <a:solidFill>
              <a:srgbClr val="00CC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250825" y="5445125"/>
            <a:ext cx="4465638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4625" indent="-174625">
              <a:lnSpc>
                <a:spcPct val="120000"/>
              </a:lnSpc>
              <a:buFontTx/>
              <a:buChar char="•"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APLICAR AOS VOLUMES DE TRABALHO</a:t>
            </a:r>
          </a:p>
          <a:p>
            <a:pPr marL="174625" indent="-174625">
              <a:lnSpc>
                <a:spcPct val="120000"/>
              </a:lnSpc>
              <a:buFontTx/>
              <a:buChar char="•"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CONSIDERAR OS CUSTOS UNITÁRIOS</a:t>
            </a:r>
          </a:p>
        </p:txBody>
      </p:sp>
      <p:sp>
        <p:nvSpPr>
          <p:cNvPr id="64540" name="Arc 28"/>
          <p:cNvSpPr>
            <a:spLocks/>
          </p:cNvSpPr>
          <p:nvPr/>
        </p:nvSpPr>
        <p:spPr bwMode="auto">
          <a:xfrm rot="15670997" flipH="1">
            <a:off x="3890963" y="5205413"/>
            <a:ext cx="538162" cy="2392362"/>
          </a:xfrm>
          <a:custGeom>
            <a:avLst/>
            <a:gdLst>
              <a:gd name="G0" fmla="+- 1514 0 0"/>
              <a:gd name="G1" fmla="+- 21600 0 0"/>
              <a:gd name="G2" fmla="+- 21600 0 0"/>
              <a:gd name="T0" fmla="*/ 0 w 22943"/>
              <a:gd name="T1" fmla="*/ 53 h 21600"/>
              <a:gd name="T2" fmla="*/ 22943 w 22943"/>
              <a:gd name="T3" fmla="*/ 18885 h 21600"/>
              <a:gd name="T4" fmla="*/ 1514 w 2294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943" h="21600" fill="none" extrusionOk="0">
                <a:moveTo>
                  <a:pt x="0" y="53"/>
                </a:moveTo>
                <a:cubicBezTo>
                  <a:pt x="503" y="17"/>
                  <a:pt x="1008" y="-1"/>
                  <a:pt x="1514" y="0"/>
                </a:cubicBezTo>
                <a:cubicBezTo>
                  <a:pt x="12393" y="0"/>
                  <a:pt x="21575" y="8091"/>
                  <a:pt x="22942" y="18885"/>
                </a:cubicBezTo>
              </a:path>
              <a:path w="22943" h="21600" stroke="0" extrusionOk="0">
                <a:moveTo>
                  <a:pt x="0" y="53"/>
                </a:moveTo>
                <a:cubicBezTo>
                  <a:pt x="503" y="17"/>
                  <a:pt x="1008" y="-1"/>
                  <a:pt x="1514" y="0"/>
                </a:cubicBezTo>
                <a:cubicBezTo>
                  <a:pt x="12393" y="0"/>
                  <a:pt x="21575" y="8091"/>
                  <a:pt x="22942" y="18885"/>
                </a:cubicBezTo>
                <a:lnTo>
                  <a:pt x="1514" y="21600"/>
                </a:lnTo>
                <a:close/>
              </a:path>
            </a:pathLst>
          </a:custGeom>
          <a:noFill/>
          <a:ln w="76200" cap="rnd">
            <a:solidFill>
              <a:srgbClr val="00CC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5197475" y="6318250"/>
            <a:ext cx="3651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BENEFÍCIO A REMUNERAR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Remunerar a Produtividade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Quando isto é compreendido, fica claro que a remuneração variável deve ser calculada sobre os </a:t>
            </a:r>
            <a:r>
              <a:rPr lang="pt-BR" sz="2600" b="1">
                <a:solidFill>
                  <a:srgbClr val="FF6600"/>
                </a:solidFill>
                <a:latin typeface="Garamond" pitchFamily="18" charset="0"/>
              </a:rPr>
              <a:t>incrementos da produtividade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 Este modelo garante: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Remunerar a Produtividade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Quando isto é compreendido, fica claro que a remuneração variável deve ser calculada sobre os </a:t>
            </a:r>
            <a:r>
              <a:rPr lang="pt-BR" sz="2600" b="1">
                <a:solidFill>
                  <a:srgbClr val="FF6600"/>
                </a:solidFill>
                <a:latin typeface="Garamond" pitchFamily="18" charset="0"/>
              </a:rPr>
              <a:t>incrementos da produtividade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 Este modelo garante: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  <a:latin typeface="Garamond" pitchFamily="18" charset="0"/>
            </a:endParaRP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Que não se provoquem perdas de rentabilidade por “distribuições antecipadas de receitas” – os pagamentos serão feitos sobre os ganhos de margem de lucros;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Remunerar a Produtividade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Quando isto é compreendido, fica claro que a remuneração variável deve ser calculada sobre os </a:t>
            </a:r>
            <a:r>
              <a:rPr lang="pt-BR" sz="2600" b="1">
                <a:solidFill>
                  <a:srgbClr val="FF6600"/>
                </a:solidFill>
                <a:latin typeface="Garamond" pitchFamily="18" charset="0"/>
              </a:rPr>
              <a:t>incrementos da produtividade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 Este modelo garante: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  <a:latin typeface="Garamond" pitchFamily="18" charset="0"/>
            </a:endParaRP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Que não se provoquem perdas de rentabilidade por “distribuições antecipadas de receitas” – os pagamentos serão feitos sobre os ganhos de margem de lucros;</a:t>
            </a: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  <a:latin typeface="Garamond" pitchFamily="18" charset="0"/>
            </a:endParaRP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rgbClr val="FFFF99"/>
                </a:solidFill>
                <a:latin typeface="Garamond" pitchFamily="18" charset="0"/>
              </a:rPr>
              <a:t>Que haja um incentivo permanente aos colaboradores para que a estrutura seja cada vez mais eficiente. </a:t>
            </a:r>
            <a:endParaRPr lang="pt-BR" sz="900" b="1">
              <a:solidFill>
                <a:srgbClr val="FFFF99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Remunerar a Produtividade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519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Quando isto é compreendido, fica claro que a remuneração variável deve ser calculada sobre os </a:t>
            </a:r>
            <a:r>
              <a:rPr lang="pt-BR" sz="2600" b="1">
                <a:solidFill>
                  <a:srgbClr val="FF6600"/>
                </a:solidFill>
                <a:latin typeface="Garamond" pitchFamily="18" charset="0"/>
              </a:rPr>
              <a:t>incrementos da produtividade</a:t>
            </a: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. Este modelo garante: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  <a:latin typeface="Garamond" pitchFamily="18" charset="0"/>
            </a:endParaRP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Que não se provoquem perdas de rentabilidade por “distribuições antecipadas de receitas” – os pagamentos serão feitos sobre os ganhos de margem de lucros;</a:t>
            </a: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  <a:latin typeface="Garamond" pitchFamily="18" charset="0"/>
            </a:endParaRPr>
          </a:p>
          <a:p>
            <a:pPr marL="900113" lvl="1" indent="-355600" algn="just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400" b="1">
                <a:solidFill>
                  <a:schemeClr val="bg1"/>
                </a:solidFill>
                <a:latin typeface="Garamond" pitchFamily="18" charset="0"/>
              </a:rPr>
              <a:t>Que haja um incentivo permanente aos colaboradores para que a estrutura seja cada vez mais eficiente. 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1200" b="1">
              <a:solidFill>
                <a:schemeClr val="bg1"/>
              </a:solidFill>
              <a:latin typeface="Garamond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endParaRPr lang="pt-BR" sz="900" b="1">
              <a:solidFill>
                <a:schemeClr val="bg1"/>
              </a:solidFill>
              <a:latin typeface="Garamond" pitchFamily="18" charset="0"/>
            </a:endParaRP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>
                <a:solidFill>
                  <a:schemeClr val="bg1"/>
                </a:solidFill>
                <a:latin typeface="Garamond" pitchFamily="18" charset="0"/>
              </a:rPr>
              <a:t>Obs: esta metodologia não toca no assunto da remuneração por indicação de clientes (“Client Credit”), prática amplamente disseminada e de eficácia já comprovada.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5364163" y="6453188"/>
            <a:ext cx="367188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pt-BR" sz="1100" u="sng">
                <a:solidFill>
                  <a:schemeClr val="bg1"/>
                </a:solidFill>
              </a:rPr>
              <a:t>joaotelles@aol.com</a:t>
            </a:r>
            <a:r>
              <a:rPr lang="pt-BR" sz="1100">
                <a:solidFill>
                  <a:schemeClr val="bg1"/>
                </a:solidFill>
              </a:rPr>
              <a:t>      (11) 9244-8531; (11) 4702-7054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466725" y="1412875"/>
            <a:ext cx="821055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2000">
                <a:solidFill>
                  <a:schemeClr val="bg1"/>
                </a:solidFill>
                <a:latin typeface="Garamond" pitchFamily="18" charset="0"/>
              </a:rPr>
              <a:t>A busca por maior produtividade, uma preocupação cada vez mais presente para os Sócios dos Escritórios de Advocacia, não deve ser entendida como um obstáculo à construção de um ambiente que incentive os melhores profissionais a participar da equipe.</a:t>
            </a:r>
          </a:p>
          <a:p>
            <a:pPr algn="just">
              <a:lnSpc>
                <a:spcPct val="115000"/>
              </a:lnSpc>
            </a:pPr>
            <a:endParaRPr lang="pt-BR" sz="1000">
              <a:solidFill>
                <a:schemeClr val="bg1"/>
              </a:solidFill>
              <a:latin typeface="Garamond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t-BR" sz="2000">
                <a:solidFill>
                  <a:schemeClr val="bg1"/>
                </a:solidFill>
                <a:latin typeface="Garamond" pitchFamily="18" charset="0"/>
              </a:rPr>
              <a:t>Ao contrário, o Escritório pode fazer deste projeto </a:t>
            </a:r>
            <a:r>
              <a:rPr lang="pt-BR" sz="2000">
                <a:solidFill>
                  <a:srgbClr val="FFFF99"/>
                </a:solidFill>
                <a:latin typeface="Garamond" pitchFamily="18" charset="0"/>
              </a:rPr>
              <a:t>um novo fator de motivação para seus colaboradores</a:t>
            </a:r>
            <a:r>
              <a:rPr lang="pt-BR" sz="2000">
                <a:solidFill>
                  <a:schemeClr val="bg1"/>
                </a:solidFill>
                <a:latin typeface="Garamond" pitchFamily="18" charset="0"/>
              </a:rPr>
              <a:t> – sejam eles advogados, sejam eles administradores. As ferramentas para isso podem ser implementadas com facilidade e, no futuro, serão base para novos projetos de modernização, tais como sistemas de custos e metodologia de orçamento “base zero”. </a:t>
            </a:r>
          </a:p>
          <a:p>
            <a:pPr algn="just">
              <a:lnSpc>
                <a:spcPct val="115000"/>
              </a:lnSpc>
            </a:pPr>
            <a:endParaRPr lang="pt-BR" sz="1000">
              <a:solidFill>
                <a:schemeClr val="bg1"/>
              </a:solidFill>
              <a:latin typeface="Garamond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t-BR" sz="2000">
                <a:solidFill>
                  <a:schemeClr val="bg1"/>
                </a:solidFill>
                <a:latin typeface="Garamond" pitchFamily="18" charset="0"/>
              </a:rPr>
              <a:t>Fico portanto a sua disposição para ajudá-los no que for possível e subscrevo-me, atenciosamente</a:t>
            </a:r>
          </a:p>
          <a:p>
            <a:pPr algn="just">
              <a:lnSpc>
                <a:spcPct val="115000"/>
              </a:lnSpc>
            </a:pPr>
            <a:endParaRPr lang="pt-BR" sz="1400">
              <a:solidFill>
                <a:schemeClr val="bg1"/>
              </a:solidFill>
              <a:latin typeface="Garamond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t-BR" sz="2000">
                <a:solidFill>
                  <a:schemeClr val="bg1"/>
                </a:solidFill>
                <a:latin typeface="Garamond" pitchFamily="18" charset="0"/>
              </a:rPr>
              <a:t>João Telles Corrêa Filho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Conclusão</a:t>
            </a:r>
          </a:p>
        </p:txBody>
      </p:sp>
    </p:spTree>
  </p:cSld>
  <p:clrMapOvr>
    <a:masterClrMapping/>
  </p:clrMapOvr>
  <p:transition advTm="32000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-34370" y="-24"/>
            <a:ext cx="9178403" cy="6858024"/>
            <a:chOff x="-37234" y="-24"/>
            <a:chExt cx="9943270" cy="6858024"/>
          </a:xfrm>
        </p:grpSpPr>
        <p:pic>
          <p:nvPicPr>
            <p:cNvPr id="6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7" name="CaixaDeTexto 6"/>
            <p:cNvSpPr txBox="1"/>
            <p:nvPr/>
          </p:nvSpPr>
          <p:spPr>
            <a:xfrm>
              <a:off x="3881430" y="6264495"/>
              <a:ext cx="23132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6159540"/>
      </p:ext>
    </p:extLst>
  </p:cSld>
  <p:clrMapOvr>
    <a:masterClrMapping/>
  </p:clrMapOvr>
  <p:transition spd="med" advTm="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Oportunidades de desenvolvimento na carreira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rgbClr val="FFFF99"/>
                </a:solidFill>
                <a:latin typeface="Garamond" pitchFamily="18" charset="0"/>
              </a:rPr>
              <a:t>Vencer desafios profissionais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Oportunidades de desenvolvimento na carreira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Vencer desafios profissionais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rgbClr val="FF6A47"/>
                </a:solidFill>
                <a:latin typeface="Garamond" pitchFamily="18" charset="0"/>
              </a:rPr>
              <a:t>Ganhos financeiros crescentes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Oportunidades de desenvolvimento na carreira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Vencer desafios profissionais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Ganhos financeiros crescentes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rgbClr val="FFFF99"/>
                </a:solidFill>
                <a:latin typeface="Garamond" pitchFamily="18" charset="0"/>
              </a:rPr>
              <a:t>Ao mesmo tempo que ...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Desafio: Motivação X Rentabilidade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23850" y="1350963"/>
            <a:ext cx="8496300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Colaboradores devem ser permanentemente motivados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Oportunidades de desenvolvimento na carreira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Vencer desafios profissionais</a:t>
            </a:r>
          </a:p>
          <a:p>
            <a:pPr marL="900113" lvl="1" indent="-355600">
              <a:lnSpc>
                <a:spcPct val="120000"/>
              </a:lnSpc>
              <a:buFontTx/>
              <a:buChar char=""/>
            </a:pPr>
            <a:r>
              <a:rPr lang="pt-BR" sz="2200" b="1">
                <a:solidFill>
                  <a:schemeClr val="bg1"/>
                </a:solidFill>
                <a:latin typeface="Garamond" pitchFamily="18" charset="0"/>
              </a:rPr>
              <a:t>Ganhos financeiros crescentes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 algn="ctr">
              <a:lnSpc>
                <a:spcPct val="120000"/>
              </a:lnSpc>
            </a:pPr>
            <a:r>
              <a:rPr lang="pt-BR" sz="3400" b="1">
                <a:solidFill>
                  <a:schemeClr val="bg1"/>
                </a:solidFill>
                <a:latin typeface="Garamond" pitchFamily="18" charset="0"/>
              </a:rPr>
              <a:t>Ao mesmo tempo que ...</a:t>
            </a:r>
          </a:p>
          <a:p>
            <a:pPr marL="365125" indent="-365125" algn="ctr">
              <a:lnSpc>
                <a:spcPct val="120000"/>
              </a:lnSpc>
            </a:pPr>
            <a:endParaRPr lang="pt-BR" b="1">
              <a:solidFill>
                <a:schemeClr val="bg1"/>
              </a:solidFill>
              <a:latin typeface="Garamond" pitchFamily="18" charset="0"/>
            </a:endParaRPr>
          </a:p>
          <a:p>
            <a:pPr marL="365125" indent="-365125">
              <a:lnSpc>
                <a:spcPct val="120000"/>
              </a:lnSpc>
              <a:buFont typeface="Wingdings" pitchFamily="2" charset="2"/>
              <a:buChar char="ü"/>
            </a:pPr>
            <a:r>
              <a:rPr lang="pt-BR" sz="2600" b="1">
                <a:solidFill>
                  <a:schemeClr val="bg1"/>
                </a:solidFill>
                <a:latin typeface="Garamond" pitchFamily="18" charset="0"/>
              </a:rPr>
              <a:t>O Escritório necessita otimizar seus resultados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1978</Words>
  <Application>Microsoft Office PowerPoint</Application>
  <PresentationFormat>Apresentação na tela (4:3)</PresentationFormat>
  <Paragraphs>411</Paragraphs>
  <Slides>56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56</vt:i4>
      </vt:variant>
    </vt:vector>
  </HeadingPairs>
  <TitlesOfParts>
    <vt:vector size="57" baseType="lpstr">
      <vt:lpstr>Design padrão</vt:lpstr>
      <vt:lpstr>Apresentação do PowerPoint</vt:lpstr>
      <vt:lpstr>Apresentação do PowerPoint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O Desafio: Motivação X Rentabilidade</vt:lpstr>
      <vt:lpstr>Remuneração: A Prática Atual</vt:lpstr>
      <vt:lpstr>Remuneração: A Prática Atual</vt:lpstr>
      <vt:lpstr>Remuneração: A Prática Atual</vt:lpstr>
      <vt:lpstr>Remuneração: A Prática Atual</vt:lpstr>
      <vt:lpstr>Remuneração: A Prática Atual</vt:lpstr>
      <vt:lpstr>Remuneração: A Prática Atual</vt:lpstr>
      <vt:lpstr>Remuneração: A Prática Atual</vt:lpstr>
      <vt:lpstr>Remuneração: A Prática Atual</vt:lpstr>
      <vt:lpstr>Remuneração: A Prática Atual</vt:lpstr>
      <vt:lpstr>Remuneração: A Prática Atual</vt:lpstr>
      <vt:lpstr>Remuneração: Uma Nova Proposta</vt:lpstr>
      <vt:lpstr>Remuneração: Uma Nova Proposta</vt:lpstr>
      <vt:lpstr>Remuneração: Uma Nova Proposta</vt:lpstr>
      <vt:lpstr>Remuneração: Uma Nova Proposta</vt:lpstr>
      <vt:lpstr>Remuneração: Uma Nova Proposta</vt:lpstr>
      <vt:lpstr>Remuneração: Uma Nova Proposta</vt:lpstr>
      <vt:lpstr>O Modelo</vt:lpstr>
      <vt:lpstr>O Modelo</vt:lpstr>
      <vt:lpstr>Conhecer os Processos</vt:lpstr>
      <vt:lpstr>Conhecer os Processos</vt:lpstr>
      <vt:lpstr>Conhecer os Processos</vt:lpstr>
      <vt:lpstr>Conhecer os Processos</vt:lpstr>
      <vt:lpstr>Conhecer os Processos</vt:lpstr>
      <vt:lpstr>Conhecer os Processos</vt:lpstr>
      <vt:lpstr>Medir a Produtividade</vt:lpstr>
      <vt:lpstr>Medir a Produtividade</vt:lpstr>
      <vt:lpstr>Medir a Produtividade</vt:lpstr>
      <vt:lpstr>Medir a Produtividade</vt:lpstr>
      <vt:lpstr>Medir a Produtividade</vt:lpstr>
      <vt:lpstr>Medir a Produtividade</vt:lpstr>
      <vt:lpstr>Medir a Produtividade</vt:lpstr>
      <vt:lpstr>Medir a Produtividade</vt:lpstr>
      <vt:lpstr>Medir a Produtividade</vt:lpstr>
      <vt:lpstr>Remunerar a Produtividade</vt:lpstr>
      <vt:lpstr>Remunerar a Produtividade</vt:lpstr>
      <vt:lpstr>Remunerar a Produtividade</vt:lpstr>
      <vt:lpstr>Remunerar a Produtividade</vt:lpstr>
      <vt:lpstr>Conclusão</vt:lpstr>
      <vt:lpstr>Apresentação do PowerPoint</vt:lpstr>
    </vt:vector>
  </TitlesOfParts>
  <Company>Telles Corrêa Ltda.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Desafio: Motivação X Rentabilidade</dc:title>
  <dc:creator>João Telles Corrêa Filho</dc:creator>
  <cp:lastModifiedBy>João Telles Corrêa Filho</cp:lastModifiedBy>
  <cp:revision>23</cp:revision>
  <dcterms:created xsi:type="dcterms:W3CDTF">2004-09-04T00:14:27Z</dcterms:created>
  <dcterms:modified xsi:type="dcterms:W3CDTF">2014-06-12T13:02:55Z</dcterms:modified>
</cp:coreProperties>
</file>