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5" r:id="rId22"/>
    <p:sldId id="276" r:id="rId23"/>
    <p:sldId id="279" r:id="rId24"/>
    <p:sldId id="304" r:id="rId25"/>
    <p:sldId id="280" r:id="rId26"/>
    <p:sldId id="337" r:id="rId27"/>
    <p:sldId id="338" r:id="rId28"/>
    <p:sldId id="278" r:id="rId29"/>
    <p:sldId id="283" r:id="rId30"/>
    <p:sldId id="284" r:id="rId31"/>
    <p:sldId id="285" r:id="rId32"/>
    <p:sldId id="286" r:id="rId33"/>
    <p:sldId id="287" r:id="rId34"/>
    <p:sldId id="331" r:id="rId35"/>
    <p:sldId id="295" r:id="rId36"/>
    <p:sldId id="332" r:id="rId37"/>
    <p:sldId id="288" r:id="rId38"/>
    <p:sldId id="333" r:id="rId39"/>
    <p:sldId id="289" r:id="rId40"/>
    <p:sldId id="334" r:id="rId41"/>
    <p:sldId id="290" r:id="rId42"/>
    <p:sldId id="335" r:id="rId43"/>
    <p:sldId id="291" r:id="rId44"/>
    <p:sldId id="336" r:id="rId45"/>
    <p:sldId id="292" r:id="rId46"/>
    <p:sldId id="294" r:id="rId47"/>
    <p:sldId id="306" r:id="rId48"/>
    <p:sldId id="308" r:id="rId49"/>
    <p:sldId id="296" r:id="rId50"/>
    <p:sldId id="307" r:id="rId51"/>
    <p:sldId id="297" r:id="rId52"/>
    <p:sldId id="309" r:id="rId53"/>
    <p:sldId id="298" r:id="rId54"/>
    <p:sldId id="310" r:id="rId55"/>
    <p:sldId id="299" r:id="rId56"/>
    <p:sldId id="311" r:id="rId57"/>
    <p:sldId id="300" r:id="rId58"/>
    <p:sldId id="312" r:id="rId59"/>
    <p:sldId id="301" r:id="rId60"/>
    <p:sldId id="314" r:id="rId61"/>
    <p:sldId id="313" r:id="rId62"/>
    <p:sldId id="327" r:id="rId63"/>
    <p:sldId id="328" r:id="rId64"/>
    <p:sldId id="329" r:id="rId65"/>
    <p:sldId id="330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20"/>
    <a:srgbClr val="000028"/>
    <a:srgbClr val="FF5D37"/>
    <a:srgbClr val="FFFF99"/>
    <a:srgbClr val="4FFF4F"/>
    <a:srgbClr val="FFFF00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80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F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250825" y="6578600"/>
            <a:ext cx="86407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pt-BR" sz="1100" u="sng">
                <a:solidFill>
                  <a:schemeClr val="bg1"/>
                </a:solidFill>
                <a:latin typeface="Arial" charset="0"/>
              </a:rPr>
              <a:t>joao.telles370@terra.com.br</a:t>
            </a:r>
            <a:r>
              <a:rPr lang="pt-BR" sz="1100">
                <a:solidFill>
                  <a:schemeClr val="bg1"/>
                </a:solidFill>
                <a:latin typeface="Arial" charset="0"/>
              </a:rPr>
              <a:t>				            		 (11) 9244-8531; (11) 4702-7054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95275" y="304800"/>
            <a:ext cx="8597900" cy="627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2100">
                <a:solidFill>
                  <a:schemeClr val="bg1"/>
                </a:solidFill>
              </a:rPr>
              <a:t>As decisões empresariais mais importantes são geralmente tomadas a partir de perguntas do tipo: “devemos comprar um computador?”. A resposta quase sempre surge após uma reflexão sobre “quanto de lucro extra deveremos ter para pagá-lo?”. Advogados, assim como quaisquer  outros empresários, têm presente a intuição sobre </a:t>
            </a:r>
            <a:r>
              <a:rPr lang="pt-BR" sz="2100" b="1">
                <a:solidFill>
                  <a:srgbClr val="FFFF99"/>
                </a:solidFill>
              </a:rPr>
              <a:t>criação de valor</a:t>
            </a:r>
            <a:r>
              <a:rPr lang="pt-BR" sz="2100">
                <a:solidFill>
                  <a:schemeClr val="bg1"/>
                </a:solidFill>
              </a:rPr>
              <a:t>.  Ocorre que, envolvidos pela pressão de suas rotinas diárias e presos a seus próprios nichos de atuação, os sócios dos Escritórios são compelidos a responder por temas diferentes da criação de valor: crescimento puro e simples do volume de clientes, cortes lineares de custos e outros temas que, embora importantes, podem levar à </a:t>
            </a:r>
            <a:r>
              <a:rPr lang="pt-BR" sz="2100" b="1">
                <a:solidFill>
                  <a:srgbClr val="FFFF99"/>
                </a:solidFill>
              </a:rPr>
              <a:t>destruição de valor</a:t>
            </a:r>
            <a:r>
              <a:rPr lang="pt-BR" sz="210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000">
              <a:solidFill>
                <a:schemeClr val="bg1"/>
              </a:solidFill>
            </a:endParaRPr>
          </a:p>
          <a:p>
            <a:pPr algn="just"/>
            <a:r>
              <a:rPr lang="pt-BR" sz="2100">
                <a:solidFill>
                  <a:schemeClr val="bg1"/>
                </a:solidFill>
              </a:rPr>
              <a:t>Para enfrentar esta situação, organizou-se o conceito de </a:t>
            </a:r>
            <a:r>
              <a:rPr lang="pt-BR" sz="2100" b="1">
                <a:solidFill>
                  <a:srgbClr val="FFFF99"/>
                </a:solidFill>
              </a:rPr>
              <a:t>Gestão Baseada em Valor</a:t>
            </a:r>
            <a:r>
              <a:rPr lang="pt-BR" sz="2100">
                <a:solidFill>
                  <a:schemeClr val="bg1"/>
                </a:solidFill>
              </a:rPr>
              <a:t> e criou-se um conjunto de métricas que conduz as ações à efetiva geração de valor para os investidores primeiros – os sócios dos Escritórios. É sobre este conceito e as técnicas dele decorrentes que trata esta apresentação, cujo foco, no caso presente, é a gestão destas empresas tão peculiares que são os Escritórios de Advocacia. Deste modo, espero poder contribuir para o sucesso destas organizações e fico a sua disposição para outros esclarecimentos.</a:t>
            </a:r>
          </a:p>
          <a:p>
            <a:pPr algn="just"/>
            <a:endParaRPr lang="pt-BR" sz="1700">
              <a:solidFill>
                <a:schemeClr val="bg1"/>
              </a:solidFill>
            </a:endParaRPr>
          </a:p>
          <a:p>
            <a:pPr algn="just"/>
            <a:r>
              <a:rPr lang="pt-BR" sz="2100">
                <a:solidFill>
                  <a:schemeClr val="bg1"/>
                </a:solidFill>
              </a:rPr>
              <a:t>João Telles Corrêa Filho</a:t>
            </a:r>
          </a:p>
          <a:p>
            <a:pPr algn="just"/>
            <a:r>
              <a:rPr lang="pt-BR" sz="2100">
                <a:solidFill>
                  <a:schemeClr val="bg1"/>
                </a:solidFill>
              </a:rPr>
              <a:t>Outubro de 2007</a:t>
            </a:r>
          </a:p>
        </p:txBody>
      </p:sp>
    </p:spTree>
  </p:cSld>
  <p:clrMapOvr>
    <a:masterClrMapping/>
  </p:clrMapOvr>
  <p:transition advTm="4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Então, o quê medir?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403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sócios são investidores que aportam seus recursos em um empreendimento específico: um Escritório de Advocacia. O que importa, portanto, é o </a:t>
            </a:r>
            <a:r>
              <a:rPr lang="pt-BR" sz="2600" b="1">
                <a:solidFill>
                  <a:srgbClr val="FF3300"/>
                </a:solidFill>
              </a:rPr>
              <a:t>Retorno Total do Investimento (RTI) </a:t>
            </a:r>
            <a:r>
              <a:rPr lang="pt-BR" sz="2600" b="1">
                <a:solidFill>
                  <a:schemeClr val="bg1"/>
                </a:solidFill>
              </a:rPr>
              <a:t>*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800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 é a combinação de: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9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Ganhos de capital e</a:t>
            </a: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Retorno em dividendos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2600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 como aplicar estes indicadores aos Escritórios de Advocacia?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01613" y="5908675"/>
            <a:ext cx="4191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500">
                <a:solidFill>
                  <a:schemeClr val="bg1"/>
                </a:solidFill>
              </a:rPr>
              <a:t>* Conceito desenvolvido originalmente pelo BCG-GV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 </a:t>
            </a:r>
            <a:r>
              <a:rPr lang="en-US" sz="1900" b="1">
                <a:solidFill>
                  <a:srgbClr val="001746"/>
                </a:solidFill>
              </a:rPr>
              <a:t>®</a:t>
            </a:r>
            <a:endParaRPr lang="en-US" sz="1900" b="1" baseline="30000">
              <a:solidFill>
                <a:srgbClr val="001746"/>
              </a:solidFill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49238" y="5908675"/>
            <a:ext cx="23082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>
                <a:solidFill>
                  <a:schemeClr val="bg1"/>
                </a:solidFill>
              </a:rPr>
              <a:t>® Stern Stewart &amp; Company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 </a:t>
            </a:r>
            <a:r>
              <a:rPr lang="en-US" sz="1900" b="1">
                <a:solidFill>
                  <a:srgbClr val="001746"/>
                </a:solidFill>
              </a:rPr>
              <a:t>®</a:t>
            </a:r>
            <a:endParaRPr lang="en-US" sz="1900" b="1" baseline="30000">
              <a:solidFill>
                <a:srgbClr val="001746"/>
              </a:solidFill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941763" y="1989138"/>
            <a:ext cx="4681537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700" b="1">
                <a:solidFill>
                  <a:srgbClr val="FFFF99"/>
                </a:solidFill>
              </a:rPr>
              <a:t>Earnings Before Interest, Tax, Depreciation and Amortization. É dado pela fórmula:</a:t>
            </a:r>
          </a:p>
          <a:p>
            <a:pPr algn="just"/>
            <a:r>
              <a:rPr lang="pt-BR" sz="1700" b="1">
                <a:solidFill>
                  <a:srgbClr val="00FF00"/>
                </a:solidFill>
              </a:rPr>
              <a:t>Vendas de serviços</a:t>
            </a:r>
          </a:p>
          <a:p>
            <a:pPr algn="just"/>
            <a:r>
              <a:rPr lang="pt-BR" sz="1700" b="1">
                <a:solidFill>
                  <a:srgbClr val="00FF00"/>
                </a:solidFill>
              </a:rPr>
              <a:t>(-) Custos operacionais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Pessoal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Infra-estrutura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Marketing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1420813" y="2438400"/>
            <a:ext cx="2430462" cy="81121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249238" y="5908675"/>
            <a:ext cx="23082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>
                <a:solidFill>
                  <a:schemeClr val="bg1"/>
                </a:solidFill>
              </a:rPr>
              <a:t>® Stern Stewart &amp; Company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 </a:t>
            </a:r>
            <a:r>
              <a:rPr lang="en-US" sz="1900" b="1">
                <a:solidFill>
                  <a:srgbClr val="001746"/>
                </a:solidFill>
              </a:rPr>
              <a:t>®</a:t>
            </a:r>
            <a:endParaRPr lang="en-US" sz="1900" b="1" baseline="30000">
              <a:solidFill>
                <a:srgbClr val="001746"/>
              </a:solidFill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111750" y="4081463"/>
            <a:ext cx="40417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700" b="1">
                <a:solidFill>
                  <a:srgbClr val="FFFF99"/>
                </a:solidFill>
              </a:rPr>
              <a:t>Net Operating Profit After Tax. Dado por:</a:t>
            </a:r>
          </a:p>
          <a:p>
            <a:r>
              <a:rPr lang="pt-BR" sz="1700" b="1">
                <a:solidFill>
                  <a:srgbClr val="00FF00"/>
                </a:solidFill>
              </a:rPr>
              <a:t>EBITDA</a:t>
            </a:r>
          </a:p>
          <a:p>
            <a:r>
              <a:rPr lang="pt-BR" sz="1700" b="1">
                <a:solidFill>
                  <a:srgbClr val="00FF00"/>
                </a:solidFill>
              </a:rPr>
              <a:t>(-) Juros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IR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Depreciação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Amortização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331913" y="3519488"/>
            <a:ext cx="3870325" cy="11699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1420813" y="2438400"/>
            <a:ext cx="2430462" cy="81121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3941763" y="1989138"/>
            <a:ext cx="4681537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700" b="1">
                <a:solidFill>
                  <a:srgbClr val="FFFF99"/>
                </a:solidFill>
              </a:rPr>
              <a:t>Earnings Before Interest, Tax, Depreciation and Amortization. É dado pela fórmula:</a:t>
            </a:r>
          </a:p>
          <a:p>
            <a:pPr algn="just"/>
            <a:r>
              <a:rPr lang="pt-BR" sz="1700" b="1">
                <a:solidFill>
                  <a:srgbClr val="00FF00"/>
                </a:solidFill>
              </a:rPr>
              <a:t>Vendas de serviços</a:t>
            </a:r>
          </a:p>
          <a:p>
            <a:pPr algn="just"/>
            <a:r>
              <a:rPr lang="pt-BR" sz="1700" b="1">
                <a:solidFill>
                  <a:srgbClr val="00FF00"/>
                </a:solidFill>
              </a:rPr>
              <a:t>(-) Custos operacionais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Pessoal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Infra-estrutura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Marketing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49238" y="5908675"/>
            <a:ext cx="23082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>
                <a:solidFill>
                  <a:schemeClr val="bg1"/>
                </a:solidFill>
              </a:rPr>
              <a:t>® Stern Stewart &amp; Company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 </a:t>
            </a:r>
            <a:r>
              <a:rPr lang="en-US" sz="1900" b="1">
                <a:solidFill>
                  <a:srgbClr val="001746"/>
                </a:solidFill>
              </a:rPr>
              <a:t>®</a:t>
            </a:r>
            <a:endParaRPr lang="en-US" sz="1900" b="1" baseline="30000">
              <a:solidFill>
                <a:srgbClr val="001746"/>
              </a:solidFill>
            </a:endParaRP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1331913" y="3519488"/>
            <a:ext cx="3870325" cy="11699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V="1">
            <a:off x="1420813" y="2438400"/>
            <a:ext cx="2430462" cy="81121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161925" y="4689475"/>
            <a:ext cx="2359025" cy="1127125"/>
          </a:xfrm>
          <a:prstGeom prst="rect">
            <a:avLst/>
          </a:prstGeom>
          <a:solidFill>
            <a:srgbClr val="00547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700" b="1">
                <a:solidFill>
                  <a:srgbClr val="FFFF00"/>
                </a:solidFill>
              </a:rPr>
              <a:t>Economic Value Added</a:t>
            </a:r>
          </a:p>
          <a:p>
            <a:r>
              <a:rPr lang="pt-BR" sz="1700" b="1">
                <a:solidFill>
                  <a:srgbClr val="FFFF00"/>
                </a:solidFill>
              </a:rPr>
              <a:t>É dado por:</a:t>
            </a:r>
          </a:p>
          <a:p>
            <a:r>
              <a:rPr lang="pt-BR" sz="1700" b="1">
                <a:solidFill>
                  <a:srgbClr val="4FFF4F"/>
                </a:solidFill>
              </a:rPr>
              <a:t>NOPAT</a:t>
            </a:r>
          </a:p>
          <a:p>
            <a:r>
              <a:rPr lang="pt-BR" sz="1700" b="1">
                <a:solidFill>
                  <a:srgbClr val="4FFF4F"/>
                </a:solidFill>
              </a:rPr>
              <a:t>(-) Custo do capital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1150938" y="3879850"/>
            <a:ext cx="0" cy="6286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941763" y="1989138"/>
            <a:ext cx="4681537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700" b="1">
                <a:solidFill>
                  <a:srgbClr val="FFFF99"/>
                </a:solidFill>
              </a:rPr>
              <a:t>Earnings Before Interest, Tax, Depreciation and Amortization. É dado pela fórmula:</a:t>
            </a:r>
          </a:p>
          <a:p>
            <a:pPr algn="just"/>
            <a:r>
              <a:rPr lang="pt-BR" sz="1700" b="1">
                <a:solidFill>
                  <a:srgbClr val="00FF00"/>
                </a:solidFill>
              </a:rPr>
              <a:t>Vendas de serviços</a:t>
            </a:r>
          </a:p>
          <a:p>
            <a:pPr algn="just"/>
            <a:r>
              <a:rPr lang="pt-BR" sz="1700" b="1">
                <a:solidFill>
                  <a:srgbClr val="00FF00"/>
                </a:solidFill>
              </a:rPr>
              <a:t>(-) Custos operacionais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Pessoal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Infra-estrutura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Marketing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5111750" y="4081463"/>
            <a:ext cx="40417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700" b="1">
                <a:solidFill>
                  <a:srgbClr val="FFFF99"/>
                </a:solidFill>
              </a:rPr>
              <a:t>Net Operating Profit After Tax. Dado por:</a:t>
            </a:r>
          </a:p>
          <a:p>
            <a:r>
              <a:rPr lang="pt-BR" sz="1700" b="1">
                <a:solidFill>
                  <a:srgbClr val="00FF00"/>
                </a:solidFill>
              </a:rPr>
              <a:t>EBITDA</a:t>
            </a:r>
          </a:p>
          <a:p>
            <a:r>
              <a:rPr lang="pt-BR" sz="1700" b="1">
                <a:solidFill>
                  <a:srgbClr val="00FF00"/>
                </a:solidFill>
              </a:rPr>
              <a:t>(-) Juros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IR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Depreciação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Amortização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49238" y="5908675"/>
            <a:ext cx="23082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>
                <a:solidFill>
                  <a:schemeClr val="bg1"/>
                </a:solidFill>
              </a:rPr>
              <a:t>® Stern Stewart &amp; Company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 </a:t>
            </a:r>
            <a:r>
              <a:rPr lang="en-US" sz="1900" b="1">
                <a:solidFill>
                  <a:srgbClr val="001746"/>
                </a:solidFill>
              </a:rPr>
              <a:t>®</a:t>
            </a:r>
            <a:endParaRPr lang="en-US" sz="1900" b="1" baseline="30000">
              <a:solidFill>
                <a:srgbClr val="001746"/>
              </a:solidFill>
            </a:endParaRP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1331913" y="3519488"/>
            <a:ext cx="3870325" cy="11699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1420813" y="2438400"/>
            <a:ext cx="2430462" cy="81121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3043238" y="5948363"/>
            <a:ext cx="4589462" cy="36036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69804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/>
              <a:t>Capital investido X Custo médio do capital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3941763" y="1989138"/>
            <a:ext cx="4681537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1700" b="1">
                <a:solidFill>
                  <a:srgbClr val="FFFF99"/>
                </a:solidFill>
              </a:rPr>
              <a:t>Earnings Before Interest, Tax, Depreciation and Amortization. É dado pela fórmula:</a:t>
            </a:r>
          </a:p>
          <a:p>
            <a:pPr algn="just"/>
            <a:r>
              <a:rPr lang="pt-BR" sz="1700" b="1">
                <a:solidFill>
                  <a:srgbClr val="00FF00"/>
                </a:solidFill>
              </a:rPr>
              <a:t>Vendas de serviços</a:t>
            </a:r>
          </a:p>
          <a:p>
            <a:pPr algn="just"/>
            <a:r>
              <a:rPr lang="pt-BR" sz="1700" b="1">
                <a:solidFill>
                  <a:srgbClr val="00FF00"/>
                </a:solidFill>
              </a:rPr>
              <a:t>(-) Custos operacionais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Pessoal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Infra-estrutura</a:t>
            </a:r>
          </a:p>
          <a:p>
            <a:pPr lvl="1" algn="just">
              <a:buFontTx/>
              <a:buChar char="•"/>
            </a:pPr>
            <a:r>
              <a:rPr lang="pt-BR" sz="1700" b="1">
                <a:solidFill>
                  <a:srgbClr val="00FF00"/>
                </a:solidFill>
              </a:rPr>
              <a:t> Marketing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5111750" y="4081463"/>
            <a:ext cx="404177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700" b="1">
                <a:solidFill>
                  <a:srgbClr val="FFFF99"/>
                </a:solidFill>
              </a:rPr>
              <a:t>Net Operating Profit After Tax. Dado por:</a:t>
            </a:r>
          </a:p>
          <a:p>
            <a:r>
              <a:rPr lang="pt-BR" sz="1700" b="1">
                <a:solidFill>
                  <a:srgbClr val="00FF00"/>
                </a:solidFill>
              </a:rPr>
              <a:t>EBITDA</a:t>
            </a:r>
          </a:p>
          <a:p>
            <a:r>
              <a:rPr lang="pt-BR" sz="1700" b="1">
                <a:solidFill>
                  <a:srgbClr val="00FF00"/>
                </a:solidFill>
              </a:rPr>
              <a:t>(-) Juros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IR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Depreciação</a:t>
            </a:r>
          </a:p>
          <a:p>
            <a:r>
              <a:rPr lang="pt-BR" sz="1700" b="1">
                <a:solidFill>
                  <a:srgbClr val="00FF00"/>
                </a:solidFill>
              </a:rPr>
              <a:t>     Amortização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161925" y="4689475"/>
            <a:ext cx="2359025" cy="1127125"/>
          </a:xfrm>
          <a:prstGeom prst="rect">
            <a:avLst/>
          </a:prstGeom>
          <a:solidFill>
            <a:srgbClr val="00547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700" b="1">
                <a:solidFill>
                  <a:srgbClr val="FFFF00"/>
                </a:solidFill>
              </a:rPr>
              <a:t>Economic Value Added</a:t>
            </a:r>
          </a:p>
          <a:p>
            <a:r>
              <a:rPr lang="pt-BR" sz="1700" b="1">
                <a:solidFill>
                  <a:srgbClr val="FFFF00"/>
                </a:solidFill>
              </a:rPr>
              <a:t>É dado por:</a:t>
            </a:r>
          </a:p>
          <a:p>
            <a:r>
              <a:rPr lang="pt-BR" sz="1700" b="1">
                <a:solidFill>
                  <a:srgbClr val="4FFF4F"/>
                </a:solidFill>
              </a:rPr>
              <a:t>NOPAT</a:t>
            </a:r>
          </a:p>
          <a:p>
            <a:r>
              <a:rPr lang="pt-BR" sz="1700" b="1">
                <a:solidFill>
                  <a:srgbClr val="4FFF4F"/>
                </a:solidFill>
              </a:rPr>
              <a:t>(-) Custo do capital</a:t>
            </a:r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>
            <a:off x="1150938" y="3879850"/>
            <a:ext cx="0" cy="6286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249238" y="5908675"/>
            <a:ext cx="23082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>
                <a:solidFill>
                  <a:schemeClr val="bg1"/>
                </a:solidFill>
              </a:rPr>
              <a:t>® Stern Stewart &amp; Company</a:t>
            </a:r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2232025" y="5680075"/>
            <a:ext cx="809625" cy="358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250825" y="4329113"/>
            <a:ext cx="1800225" cy="360362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Crescimento</a:t>
            </a: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250825" y="4689475"/>
            <a:ext cx="1800225" cy="1260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Lucros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Vendas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Caixa investido</a:t>
            </a:r>
          </a:p>
          <a:p>
            <a:r>
              <a:rPr lang="pt-BR" sz="1900" b="1">
                <a:solidFill>
                  <a:srgbClr val="001746"/>
                </a:solidFill>
              </a:rPr>
              <a:t>Cotas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50825" y="4329113"/>
            <a:ext cx="1800225" cy="360362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Crescimento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0825" y="4689475"/>
            <a:ext cx="1800225" cy="1260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Lucros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Vendas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Caixa investido</a:t>
            </a:r>
          </a:p>
          <a:p>
            <a:r>
              <a:rPr lang="pt-BR" sz="1900" b="1">
                <a:solidFill>
                  <a:srgbClr val="001746"/>
                </a:solidFill>
              </a:rPr>
              <a:t>Cotas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5610" name="AutoShape 10"/>
          <p:cNvSpPr>
            <a:spLocks/>
          </p:cNvSpPr>
          <p:nvPr/>
        </p:nvSpPr>
        <p:spPr bwMode="auto">
          <a:xfrm>
            <a:off x="2051050" y="4689475"/>
            <a:ext cx="90488" cy="1260475"/>
          </a:xfrm>
          <a:prstGeom prst="rightBrace">
            <a:avLst>
              <a:gd name="adj1" fmla="val 116081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2501900" y="4598988"/>
            <a:ext cx="2160588" cy="720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302125" y="3789363"/>
            <a:ext cx="4319588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900" b="1">
                <a:solidFill>
                  <a:schemeClr val="bg1"/>
                </a:solidFill>
              </a:rPr>
              <a:t>Caminham no mesmo sentido ?</a:t>
            </a:r>
          </a:p>
          <a:p>
            <a:pPr marL="623888" lvl="1" indent="-166688">
              <a:buFontTx/>
              <a:buChar char="•"/>
            </a:pPr>
            <a:r>
              <a:rPr lang="pt-BR" sz="1900" b="1">
                <a:solidFill>
                  <a:srgbClr val="FFFF99"/>
                </a:solidFill>
              </a:rPr>
              <a:t>Vendas crescentes significam lucros crescentes ?</a:t>
            </a:r>
          </a:p>
          <a:p>
            <a:pPr marL="623888" lvl="1" indent="-166688">
              <a:buFontTx/>
              <a:buChar char="•"/>
            </a:pPr>
            <a:r>
              <a:rPr lang="pt-BR" sz="1900" b="1">
                <a:solidFill>
                  <a:srgbClr val="FFFF99"/>
                </a:solidFill>
              </a:rPr>
              <a:t>Investimentos valorizam o Escritório ?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50825" y="4329113"/>
            <a:ext cx="1800225" cy="360362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Crescimento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50825" y="4689475"/>
            <a:ext cx="1800225" cy="1260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Lucros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Vendas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Caixa investido</a:t>
            </a:r>
          </a:p>
          <a:p>
            <a:r>
              <a:rPr lang="pt-BR" sz="1900" b="1">
                <a:solidFill>
                  <a:srgbClr val="001746"/>
                </a:solidFill>
              </a:rPr>
              <a:t>Cotas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411413" y="4238625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2771775" y="3879850"/>
            <a:ext cx="1620838" cy="720725"/>
          </a:xfrm>
          <a:prstGeom prst="rec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Ganhos de Capital</a:t>
            </a:r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2141538" y="3429000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2141538" y="5138738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2411413" y="3429000"/>
            <a:ext cx="0" cy="17097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50825" y="4329113"/>
            <a:ext cx="1800225" cy="360362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Crescimento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50825" y="4689475"/>
            <a:ext cx="1800225" cy="1260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Lucros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Vendas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Caixa investido</a:t>
            </a:r>
          </a:p>
          <a:p>
            <a:r>
              <a:rPr lang="pt-BR" sz="1900" b="1">
                <a:solidFill>
                  <a:srgbClr val="001746"/>
                </a:solidFill>
              </a:rPr>
              <a:t>Cotas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411413" y="4238625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771775" y="3879850"/>
            <a:ext cx="1620838" cy="720725"/>
          </a:xfrm>
          <a:prstGeom prst="rec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Ganhos de Capital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6911975" y="3741738"/>
            <a:ext cx="1800225" cy="1081087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Fluxo de caixa livre para os sócios</a:t>
            </a: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2141538" y="3429000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2141538" y="5138738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411413" y="3429000"/>
            <a:ext cx="0" cy="17097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Questões a responder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0825" y="1370013"/>
            <a:ext cx="86423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 Escritório tem retorno </a:t>
            </a:r>
            <a:r>
              <a:rPr lang="pt-BR" sz="2600" b="1">
                <a:solidFill>
                  <a:srgbClr val="FFFF99"/>
                </a:solidFill>
              </a:rPr>
              <a:t>acima</a:t>
            </a:r>
            <a:r>
              <a:rPr lang="pt-BR" sz="2600">
                <a:solidFill>
                  <a:schemeClr val="bg1"/>
                </a:solidFill>
              </a:rPr>
              <a:t> do custo do capital investido?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0825" y="4329113"/>
            <a:ext cx="1800225" cy="360362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Crescimento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0825" y="4689475"/>
            <a:ext cx="1800225" cy="1260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Lucros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Vendas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Caixa investido</a:t>
            </a:r>
          </a:p>
          <a:p>
            <a:r>
              <a:rPr lang="pt-BR" sz="1900" b="1">
                <a:solidFill>
                  <a:srgbClr val="001746"/>
                </a:solidFill>
              </a:rPr>
              <a:t>Cotas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411413" y="4238625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2771775" y="3879850"/>
            <a:ext cx="1620838" cy="720725"/>
          </a:xfrm>
          <a:prstGeom prst="rec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Ganhos de Capital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6911975" y="3741738"/>
            <a:ext cx="1800225" cy="1081087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Fluxo de caixa livre para os sócios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4930775" y="3879850"/>
            <a:ext cx="1620838" cy="720725"/>
          </a:xfrm>
          <a:prstGeom prst="rec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6551613" y="4238625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2141538" y="3429000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2141538" y="5138738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2411413" y="3429000"/>
            <a:ext cx="0" cy="17097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250825" y="2708275"/>
            <a:ext cx="1800225" cy="1350963"/>
            <a:chOff x="158" y="1706"/>
            <a:chExt cx="1134" cy="851"/>
          </a:xfrm>
        </p:grpSpPr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158" y="1706"/>
              <a:ext cx="1134" cy="227"/>
            </a:xfrm>
            <a:prstGeom prst="rect">
              <a:avLst/>
            </a:prstGeom>
            <a:gradFill rotWithShape="1">
              <a:gsLst>
                <a:gs pos="0">
                  <a:srgbClr val="BBE0E3"/>
                </a:gs>
                <a:gs pos="100000">
                  <a:srgbClr val="BBE0E3">
                    <a:gamma/>
                    <a:shade val="5725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900" b="1">
                  <a:solidFill>
                    <a:srgbClr val="001746"/>
                  </a:solidFill>
                </a:rPr>
                <a:t>Rentabilidade</a:t>
              </a:r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158" y="1933"/>
              <a:ext cx="1134" cy="62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72941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pt-BR" sz="1900" b="1">
                  <a:solidFill>
                    <a:srgbClr val="001746"/>
                  </a:solidFill>
                </a:rPr>
                <a:t>EBITDA</a:t>
              </a:r>
              <a:endParaRPr lang="pt-BR" sz="1900" b="1" baseline="30000">
                <a:solidFill>
                  <a:srgbClr val="001746"/>
                </a:solidFill>
              </a:endParaRPr>
            </a:p>
            <a:p>
              <a:r>
                <a:rPr lang="pt-BR" sz="1900" b="1">
                  <a:solidFill>
                    <a:srgbClr val="001746"/>
                  </a:solidFill>
                </a:rPr>
                <a:t>NOPAT</a:t>
              </a:r>
              <a:endParaRPr lang="pt-BR" sz="1900" b="1" baseline="30000">
                <a:solidFill>
                  <a:srgbClr val="001746"/>
                </a:solidFill>
              </a:endParaRPr>
            </a:p>
            <a:p>
              <a:r>
                <a:rPr lang="pt-BR" sz="1900" b="1">
                  <a:solidFill>
                    <a:srgbClr val="001746"/>
                  </a:solidFill>
                </a:rPr>
                <a:t>EVA</a:t>
              </a:r>
              <a:endParaRPr lang="pt-BR" sz="1900" b="1" baseline="30000">
                <a:solidFill>
                  <a:srgbClr val="001746"/>
                </a:solidFill>
              </a:endParaRPr>
            </a:p>
          </p:txBody>
        </p:sp>
      </p:grpSp>
      <p:grpSp>
        <p:nvGrpSpPr>
          <p:cNvPr id="23574" name="Group 22"/>
          <p:cNvGrpSpPr>
            <a:grpSpLocks/>
          </p:cNvGrpSpPr>
          <p:nvPr/>
        </p:nvGrpSpPr>
        <p:grpSpPr bwMode="auto">
          <a:xfrm>
            <a:off x="250825" y="4329113"/>
            <a:ext cx="1800225" cy="1620837"/>
            <a:chOff x="158" y="2727"/>
            <a:chExt cx="1134" cy="1021"/>
          </a:xfrm>
        </p:grpSpPr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158" y="2727"/>
              <a:ext cx="1134" cy="227"/>
            </a:xfrm>
            <a:prstGeom prst="rect">
              <a:avLst/>
            </a:prstGeom>
            <a:gradFill rotWithShape="1">
              <a:gsLst>
                <a:gs pos="0">
                  <a:srgbClr val="BBE0E3"/>
                </a:gs>
                <a:gs pos="100000">
                  <a:srgbClr val="BBE0E3">
                    <a:gamma/>
                    <a:shade val="5725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900" b="1">
                  <a:solidFill>
                    <a:srgbClr val="001746"/>
                  </a:solidFill>
                </a:rPr>
                <a:t>Crescimento</a:t>
              </a: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58" y="2954"/>
              <a:ext cx="1134" cy="79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72941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pt-BR" sz="1900" b="1">
                  <a:solidFill>
                    <a:srgbClr val="001746"/>
                  </a:solidFill>
                </a:rPr>
                <a:t>Lucros</a:t>
              </a:r>
              <a:endParaRPr lang="pt-BR" sz="1900" b="1" baseline="30000">
                <a:solidFill>
                  <a:srgbClr val="001746"/>
                </a:solidFill>
              </a:endParaRPr>
            </a:p>
            <a:p>
              <a:r>
                <a:rPr lang="pt-BR" sz="1900" b="1">
                  <a:solidFill>
                    <a:srgbClr val="001746"/>
                  </a:solidFill>
                </a:rPr>
                <a:t>Vendas</a:t>
              </a:r>
              <a:endParaRPr lang="pt-BR" sz="1900" b="1" baseline="30000">
                <a:solidFill>
                  <a:srgbClr val="001746"/>
                </a:solidFill>
              </a:endParaRPr>
            </a:p>
            <a:p>
              <a:r>
                <a:rPr lang="pt-BR" sz="1900" b="1">
                  <a:solidFill>
                    <a:srgbClr val="001746"/>
                  </a:solidFill>
                </a:rPr>
                <a:t>Caixa investido</a:t>
              </a:r>
            </a:p>
            <a:p>
              <a:r>
                <a:rPr lang="pt-BR" sz="1900" b="1">
                  <a:solidFill>
                    <a:srgbClr val="001746"/>
                  </a:solidFill>
                </a:rPr>
                <a:t>Cotas</a:t>
              </a:r>
              <a:endParaRPr lang="pt-BR" sz="1900" b="1" baseline="30000">
                <a:solidFill>
                  <a:srgbClr val="001746"/>
                </a:solidFill>
              </a:endParaRPr>
            </a:p>
          </p:txBody>
        </p:sp>
      </p:grp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141538" y="3429000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2141538" y="5138738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411413" y="3429000"/>
            <a:ext cx="0" cy="17097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411413" y="4238625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771775" y="3879850"/>
            <a:ext cx="1620838" cy="720725"/>
          </a:xfrm>
          <a:prstGeom prst="rec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Ganhos de Capital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6911975" y="3741738"/>
            <a:ext cx="1800225" cy="1081087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Fluxo de caixa livre para os sócios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4930775" y="3879850"/>
            <a:ext cx="1620838" cy="720725"/>
          </a:xfrm>
          <a:prstGeom prst="rec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6551613" y="4238625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4032250" y="5138738"/>
            <a:ext cx="1260475" cy="63023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0B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RTI</a:t>
            </a:r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3041650" y="4779963"/>
            <a:ext cx="720725" cy="900112"/>
          </a:xfrm>
          <a:prstGeom prst="curvedRightArrow">
            <a:avLst>
              <a:gd name="adj1" fmla="val 24978"/>
              <a:gd name="adj2" fmla="val 49956"/>
              <a:gd name="adj3" fmla="val 3333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572" name="AutoShape 20"/>
          <p:cNvSpPr>
            <a:spLocks noChangeArrowheads="1"/>
          </p:cNvSpPr>
          <p:nvPr/>
        </p:nvSpPr>
        <p:spPr bwMode="auto">
          <a:xfrm flipH="1">
            <a:off x="5561013" y="4779963"/>
            <a:ext cx="720725" cy="900112"/>
          </a:xfrm>
          <a:prstGeom prst="curvedRightArrow">
            <a:avLst>
              <a:gd name="adj1" fmla="val 24978"/>
              <a:gd name="adj2" fmla="val 49956"/>
              <a:gd name="adj3" fmla="val 3333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primeiro lugar é necessário visualizar corretamente o que compõe 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50825" y="2708275"/>
            <a:ext cx="1800225" cy="360363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Rentabilidade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50825" y="3068638"/>
            <a:ext cx="1800225" cy="99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EBITDA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NOPAT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EVA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50825" y="4329113"/>
            <a:ext cx="1800225" cy="360362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Crescimento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0825" y="4689475"/>
            <a:ext cx="1800225" cy="1260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2941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900" b="1">
                <a:solidFill>
                  <a:srgbClr val="001746"/>
                </a:solidFill>
              </a:rPr>
              <a:t>Lucros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Vendas</a:t>
            </a:r>
            <a:endParaRPr lang="pt-BR" sz="1900" b="1" baseline="30000">
              <a:solidFill>
                <a:srgbClr val="001746"/>
              </a:solidFill>
            </a:endParaRPr>
          </a:p>
          <a:p>
            <a:r>
              <a:rPr lang="pt-BR" sz="1900" b="1">
                <a:solidFill>
                  <a:srgbClr val="001746"/>
                </a:solidFill>
              </a:rPr>
              <a:t>Caixa investido</a:t>
            </a:r>
          </a:p>
          <a:p>
            <a:r>
              <a:rPr lang="pt-BR" sz="1900" b="1">
                <a:solidFill>
                  <a:srgbClr val="001746"/>
                </a:solidFill>
              </a:rPr>
              <a:t>Cotas</a:t>
            </a:r>
            <a:endParaRPr lang="pt-BR" sz="1900" b="1" baseline="30000">
              <a:solidFill>
                <a:srgbClr val="001746"/>
              </a:solidFill>
            </a:endParaRP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2411413" y="4238625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2771775" y="3879850"/>
            <a:ext cx="1620838" cy="720725"/>
          </a:xfrm>
          <a:prstGeom prst="rec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Ganhos de Capital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911975" y="3741738"/>
            <a:ext cx="1800225" cy="1081087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100000">
                <a:srgbClr val="BBE0E3">
                  <a:gamma/>
                  <a:shade val="5725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1746"/>
                </a:solidFill>
              </a:rPr>
              <a:t>Fluxo de caixa livre para os sócios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4930775" y="3879850"/>
            <a:ext cx="1620838" cy="720725"/>
          </a:xfrm>
          <a:prstGeom prst="rec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551613" y="4238625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4032250" y="5138738"/>
            <a:ext cx="1260475" cy="63023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0B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RTI</a:t>
            </a:r>
          </a:p>
        </p:txBody>
      </p:sp>
      <p:sp>
        <p:nvSpPr>
          <p:cNvPr id="24595" name="AutoShape 19"/>
          <p:cNvSpPr>
            <a:spLocks noChangeArrowheads="1"/>
          </p:cNvSpPr>
          <p:nvPr/>
        </p:nvSpPr>
        <p:spPr bwMode="auto">
          <a:xfrm>
            <a:off x="3041650" y="4779963"/>
            <a:ext cx="720725" cy="900112"/>
          </a:xfrm>
          <a:prstGeom prst="curvedRightArrow">
            <a:avLst>
              <a:gd name="adj1" fmla="val 24978"/>
              <a:gd name="adj2" fmla="val 49956"/>
              <a:gd name="adj3" fmla="val 3333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96" name="AutoShape 20"/>
          <p:cNvSpPr>
            <a:spLocks noChangeArrowheads="1"/>
          </p:cNvSpPr>
          <p:nvPr/>
        </p:nvSpPr>
        <p:spPr bwMode="auto">
          <a:xfrm flipH="1">
            <a:off x="5561013" y="4779963"/>
            <a:ext cx="720725" cy="900112"/>
          </a:xfrm>
          <a:prstGeom prst="curvedRightArrow">
            <a:avLst>
              <a:gd name="adj1" fmla="val 24978"/>
              <a:gd name="adj2" fmla="val 49956"/>
              <a:gd name="adj3" fmla="val 3333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032250" y="5786438"/>
            <a:ext cx="14620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rgbClr val="FF3300"/>
                </a:solidFill>
              </a:rPr>
              <a:t>Valor</a:t>
            </a:r>
            <a:r>
              <a:rPr lang="pt-BR" b="1">
                <a:solidFill>
                  <a:schemeClr val="bg1"/>
                </a:solidFill>
              </a:rPr>
              <a:t> para</a:t>
            </a:r>
          </a:p>
          <a:p>
            <a:pPr algn="ctr"/>
            <a:r>
              <a:rPr lang="pt-BR" b="1">
                <a:solidFill>
                  <a:schemeClr val="bg1"/>
                </a:solidFill>
              </a:rPr>
              <a:t>os sócios</a:t>
            </a: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2141538" y="3429000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2141538" y="5138738"/>
            <a:ext cx="2698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411413" y="3429000"/>
            <a:ext cx="0" cy="17097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Visto de outro modo ...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Visto de outro modo ...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609600" y="4779963"/>
            <a:ext cx="1439863" cy="10795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Valor inicial do Escritório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139950" y="5499100"/>
            <a:ext cx="1439863" cy="3603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Permanente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2141538" y="4779963"/>
            <a:ext cx="1439862" cy="7191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Fundo de comércio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823913" y="2752725"/>
            <a:ext cx="4256087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O Escritório vale, para seus sócios,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o </a:t>
            </a:r>
            <a:r>
              <a:rPr lang="pt-BR" b="1">
                <a:solidFill>
                  <a:srgbClr val="FFFF99"/>
                </a:solidFill>
              </a:rPr>
              <a:t>ativo permanente</a:t>
            </a:r>
            <a:r>
              <a:rPr lang="pt-BR">
                <a:solidFill>
                  <a:schemeClr val="bg1"/>
                </a:solidFill>
              </a:rPr>
              <a:t> mais o </a:t>
            </a:r>
            <a:r>
              <a:rPr lang="pt-BR" b="1">
                <a:solidFill>
                  <a:srgbClr val="FFFF99"/>
                </a:solidFill>
              </a:rPr>
              <a:t>Fundo</a:t>
            </a:r>
          </a:p>
          <a:p>
            <a:pPr algn="ctr"/>
            <a:r>
              <a:rPr lang="pt-BR" b="1">
                <a:solidFill>
                  <a:srgbClr val="FFFF99"/>
                </a:solidFill>
              </a:rPr>
              <a:t>de Comércio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50825" y="1370013"/>
            <a:ext cx="86423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Visto de outro modo ...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611188" y="4779963"/>
            <a:ext cx="1439862" cy="10795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Valor inicial do Escritório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2141538" y="5499100"/>
            <a:ext cx="1439862" cy="3603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Permanente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143125" y="4779963"/>
            <a:ext cx="1439863" cy="7191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Fundo de comércio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3941763" y="3968750"/>
            <a:ext cx="1439862" cy="18907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pt-BR" sz="1900" b="1"/>
          </a:p>
          <a:p>
            <a:pPr algn="ctr"/>
            <a:endParaRPr lang="pt-BR" sz="1900" b="1"/>
          </a:p>
          <a:p>
            <a:pPr algn="ctr"/>
            <a:r>
              <a:rPr lang="pt-BR" sz="1900" b="1"/>
              <a:t>Valor final</a:t>
            </a:r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3581400" y="4779963"/>
            <a:ext cx="2881313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5381625" y="3968750"/>
            <a:ext cx="1081088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5380038" y="4079875"/>
            <a:ext cx="10699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1700" b="1">
                <a:solidFill>
                  <a:srgbClr val="FFFF99"/>
                </a:solidFill>
              </a:rPr>
              <a:t>Ganho de</a:t>
            </a:r>
          </a:p>
          <a:p>
            <a:pPr algn="ctr"/>
            <a:r>
              <a:rPr lang="pt-BR" sz="1700" b="1">
                <a:solidFill>
                  <a:srgbClr val="FFFF99"/>
                </a:solidFill>
              </a:rPr>
              <a:t>capital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4271963" y="1719263"/>
            <a:ext cx="4760912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Com o passar do tempo, o valor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inicial cresce proporcionalmente ao 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sucesso das operações e este incremento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reflete-se no </a:t>
            </a:r>
            <a:r>
              <a:rPr lang="pt-BR" b="1">
                <a:solidFill>
                  <a:srgbClr val="FFFF99"/>
                </a:solidFill>
              </a:rPr>
              <a:t>valor das cotas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Visto de outro modo ...</a:t>
            </a: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611188" y="4779963"/>
            <a:ext cx="1439862" cy="10795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Valor inicial do Escritório</a:t>
            </a:r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2141538" y="5499100"/>
            <a:ext cx="1439862" cy="3603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Permanente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2143125" y="4779963"/>
            <a:ext cx="1439863" cy="7191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Fundo de comércio</a:t>
            </a:r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6911975" y="5499100"/>
            <a:ext cx="1439863" cy="360363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6911975" y="5138738"/>
            <a:ext cx="1439863" cy="360362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6911975" y="4779963"/>
            <a:ext cx="1439863" cy="360362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6911975" y="4419600"/>
            <a:ext cx="1439863" cy="360363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3941763" y="3968750"/>
            <a:ext cx="1439862" cy="18907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pt-BR" sz="1900" b="1"/>
          </a:p>
          <a:p>
            <a:pPr algn="ctr"/>
            <a:endParaRPr lang="pt-BR" sz="1900" b="1"/>
          </a:p>
          <a:p>
            <a:pPr algn="ctr"/>
            <a:r>
              <a:rPr lang="pt-BR" sz="1900" b="1"/>
              <a:t>Valor final</a:t>
            </a:r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>
            <a:off x="3581400" y="4779963"/>
            <a:ext cx="2881313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1151" name="Line 15"/>
          <p:cNvSpPr>
            <a:spLocks noChangeShapeType="1"/>
          </p:cNvSpPr>
          <p:nvPr/>
        </p:nvSpPr>
        <p:spPr bwMode="auto">
          <a:xfrm>
            <a:off x="5381625" y="3968750"/>
            <a:ext cx="1081088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5380038" y="4079875"/>
            <a:ext cx="10699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1700" b="1">
                <a:solidFill>
                  <a:srgbClr val="FFFF99"/>
                </a:solidFill>
              </a:rPr>
              <a:t>Ganho de</a:t>
            </a:r>
          </a:p>
          <a:p>
            <a:pPr algn="ctr"/>
            <a:r>
              <a:rPr lang="pt-BR" sz="1700" b="1">
                <a:solidFill>
                  <a:srgbClr val="FFFF99"/>
                </a:solidFill>
              </a:rPr>
              <a:t>capital</a:t>
            </a: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3343275" y="1719263"/>
            <a:ext cx="5459413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Além disso, os sócios fazem suas</a:t>
            </a:r>
          </a:p>
          <a:p>
            <a:pPr algn="ctr"/>
            <a:r>
              <a:rPr lang="pt-BR">
                <a:solidFill>
                  <a:schemeClr val="bg1"/>
                </a:solidFill>
              </a:rPr>
              <a:t>retiradas rotineiramente, </a:t>
            </a:r>
            <a:r>
              <a:rPr lang="pt-BR" b="1">
                <a:solidFill>
                  <a:srgbClr val="FFFF99"/>
                </a:solidFill>
              </a:rPr>
              <a:t>apropriando-se de parte do valor gerado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Passo a passo ... 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Ou seja ...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611188" y="4779963"/>
            <a:ext cx="1439862" cy="10795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Valor inicial do Escritório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2141538" y="5499100"/>
            <a:ext cx="1439862" cy="3603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Permanente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2143125" y="4779963"/>
            <a:ext cx="1439863" cy="7191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/>
              <a:t>Fundo de comércio</a:t>
            </a:r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6911975" y="5499100"/>
            <a:ext cx="1439863" cy="360363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6911975" y="5138738"/>
            <a:ext cx="1439863" cy="360362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6911975" y="4779963"/>
            <a:ext cx="1439863" cy="360362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6911975" y="4419600"/>
            <a:ext cx="1439863" cy="360363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Retiradas</a:t>
            </a:r>
          </a:p>
        </p:txBody>
      </p: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3941763" y="3968750"/>
            <a:ext cx="1439862" cy="18907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pt-BR" sz="1900" b="1"/>
          </a:p>
          <a:p>
            <a:pPr algn="ctr"/>
            <a:endParaRPr lang="pt-BR" sz="1900" b="1"/>
          </a:p>
          <a:p>
            <a:pPr algn="ctr"/>
            <a:r>
              <a:rPr lang="pt-BR" sz="1900" b="1"/>
              <a:t>Valor final</a:t>
            </a:r>
          </a:p>
        </p:txBody>
      </p:sp>
      <p:sp>
        <p:nvSpPr>
          <p:cNvPr id="92174" name="Line 14"/>
          <p:cNvSpPr>
            <a:spLocks noChangeShapeType="1"/>
          </p:cNvSpPr>
          <p:nvPr/>
        </p:nvSpPr>
        <p:spPr bwMode="auto">
          <a:xfrm>
            <a:off x="3581400" y="4779963"/>
            <a:ext cx="2881313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2175" name="Line 15"/>
          <p:cNvSpPr>
            <a:spLocks noChangeShapeType="1"/>
          </p:cNvSpPr>
          <p:nvPr/>
        </p:nvSpPr>
        <p:spPr bwMode="auto">
          <a:xfrm>
            <a:off x="5381625" y="3968750"/>
            <a:ext cx="1081088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5380038" y="4079875"/>
            <a:ext cx="10699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sz="1700" b="1">
                <a:solidFill>
                  <a:srgbClr val="FFFF99"/>
                </a:solidFill>
              </a:rPr>
              <a:t>Ganho de</a:t>
            </a:r>
          </a:p>
          <a:p>
            <a:pPr algn="ctr"/>
            <a:r>
              <a:rPr lang="pt-BR" sz="1700" b="1">
                <a:solidFill>
                  <a:srgbClr val="FFFF99"/>
                </a:solidFill>
              </a:rPr>
              <a:t>capital</a:t>
            </a:r>
          </a:p>
        </p:txBody>
      </p:sp>
      <p:sp>
        <p:nvSpPr>
          <p:cNvPr id="92178" name="AutoShape 18"/>
          <p:cNvSpPr>
            <a:spLocks/>
          </p:cNvSpPr>
          <p:nvPr/>
        </p:nvSpPr>
        <p:spPr bwMode="auto">
          <a:xfrm rot="-5400000">
            <a:off x="4346575" y="-306387"/>
            <a:ext cx="269875" cy="7740650"/>
          </a:xfrm>
          <a:prstGeom prst="rightBrace">
            <a:avLst>
              <a:gd name="adj1" fmla="val 239020"/>
              <a:gd name="adj2" fmla="val 50000"/>
            </a:avLst>
          </a:prstGeom>
          <a:noFill/>
          <a:ln w="28575">
            <a:solidFill>
              <a:srgbClr val="FF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552450" y="2089150"/>
            <a:ext cx="7799388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pt-BR" b="1">
                <a:solidFill>
                  <a:srgbClr val="FFFF99"/>
                </a:solidFill>
              </a:rPr>
              <a:t>A SOMA DE TODOS ESTES VALORES É IGUAL AO</a:t>
            </a:r>
          </a:p>
          <a:p>
            <a:pPr algn="ctr">
              <a:lnSpc>
                <a:spcPct val="110000"/>
              </a:lnSpc>
            </a:pPr>
            <a:r>
              <a:rPr lang="pt-BR" b="1">
                <a:solidFill>
                  <a:srgbClr val="FF0000"/>
                </a:solidFill>
              </a:rPr>
              <a:t>RTI</a:t>
            </a:r>
            <a:r>
              <a:rPr lang="pt-BR" b="1">
                <a:solidFill>
                  <a:srgbClr val="FFFF99"/>
                </a:solidFill>
              </a:rPr>
              <a:t> (RETORNO TOTAL DO INVESTIMENTO)</a:t>
            </a:r>
          </a:p>
          <a:p>
            <a:pPr algn="ctr">
              <a:lnSpc>
                <a:spcPct val="110000"/>
              </a:lnSpc>
            </a:pPr>
            <a:r>
              <a:rPr lang="pt-BR" b="1">
                <a:solidFill>
                  <a:srgbClr val="FFFF99"/>
                </a:solidFill>
              </a:rPr>
              <a:t>E É PARA MAXIMIZÁ-LO QUE SE DEVE TRABALHAR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seguida, devemos implantar os instrumentos de apuração de cada um dos componentes do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 b="1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Para que isto seja possível, é necessário compreender: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seguida, devemos implantar os instrumentos de apuração de cada um dos componentes do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 b="1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Para que isto seja possível, é necessário compreender: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as peculiaridades de cada Escritório;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Questões a responder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 Escritório tem retorno </a:t>
            </a:r>
            <a:r>
              <a:rPr lang="pt-BR" sz="2600" b="1">
                <a:solidFill>
                  <a:srgbClr val="FFFF99"/>
                </a:solidFill>
              </a:rPr>
              <a:t>acima</a:t>
            </a:r>
            <a:r>
              <a:rPr lang="pt-BR" sz="2600">
                <a:solidFill>
                  <a:schemeClr val="bg1"/>
                </a:solidFill>
              </a:rPr>
              <a:t> do custo do capital investido?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A taxa de retorno </a:t>
            </a:r>
            <a:r>
              <a:rPr lang="pt-BR" sz="2600" b="1">
                <a:solidFill>
                  <a:srgbClr val="FFFF99"/>
                </a:solidFill>
              </a:rPr>
              <a:t>melhora</a:t>
            </a:r>
            <a:r>
              <a:rPr lang="pt-BR" sz="2600">
                <a:solidFill>
                  <a:schemeClr val="bg1"/>
                </a:solidFill>
              </a:rPr>
              <a:t> ao longo do tempo?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261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seguida, devemos implantar os instrumentos de apuração de cada um dos componentes do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 b="1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Para que isto seja possível, é necessário compreender: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as peculiaridades de cada Escritório;</a:t>
            </a: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os anseios de cada sócio;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348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seguida, devemos implantar os instrumentos de apuração de cada um dos componentes do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 b="1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Para que isto seja possível, é necessário compreender: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as peculiaridades de cada Escritório;</a:t>
            </a: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os anseios de cada sócio;</a:t>
            </a: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rgbClr val="FFFF99"/>
                </a:solidFill>
              </a:rPr>
              <a:t>a disposição de cada um deles em aderir a um novo conceito de gestão.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348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seguida, devemos implantar os instrumentos de apuração de cada um dos componentes do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 b="1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Para que isto seja possível, é necessário compreender: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as peculiaridades de cada Escritório;</a:t>
            </a: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os anseios de cada sócio;</a:t>
            </a: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rgbClr val="FFFF99"/>
                </a:solidFill>
              </a:rPr>
              <a:t>a disposição de cada um deles em aderir a um novo conceito de gestão.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971550" y="5229225"/>
            <a:ext cx="7831138" cy="809625"/>
          </a:xfrm>
          <a:prstGeom prst="rect">
            <a:avLst/>
          </a:prstGeom>
          <a:solidFill>
            <a:srgbClr val="961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Customização e compromisso são as chaves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Começando pela determinação </a:t>
            </a:r>
            <a:r>
              <a:rPr lang="pt-BR" sz="2600" b="1">
                <a:solidFill>
                  <a:srgbClr val="FFFF99"/>
                </a:solidFill>
              </a:rPr>
              <a:t>do que fazer</a:t>
            </a:r>
            <a:r>
              <a:rPr lang="pt-BR" sz="2600">
                <a:solidFill>
                  <a:schemeClr val="bg1"/>
                </a:solidFill>
              </a:rPr>
              <a:t> – o que faz com que consigamos criar sempre mais valor?</a:t>
            </a:r>
            <a:endParaRPr lang="pt-BR" sz="2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Começando pela determinação </a:t>
            </a:r>
            <a:r>
              <a:rPr lang="pt-BR" sz="2600" b="1">
                <a:solidFill>
                  <a:srgbClr val="FFFF99"/>
                </a:solidFill>
              </a:rPr>
              <a:t>do que fazer</a:t>
            </a:r>
            <a:r>
              <a:rPr lang="pt-BR" sz="2600">
                <a:solidFill>
                  <a:schemeClr val="bg1"/>
                </a:solidFill>
              </a:rPr>
              <a:t> – o que faz com que consigamos criar sempre mais valor?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60392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Portfólio de serviços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 próximo passo é determinar </a:t>
            </a:r>
            <a:r>
              <a:rPr lang="pt-BR" sz="2600" b="1">
                <a:solidFill>
                  <a:srgbClr val="FFFF99"/>
                </a:solidFill>
              </a:rPr>
              <a:t>o quanto se quer de retorno</a:t>
            </a:r>
            <a:r>
              <a:rPr lang="pt-BR" sz="2600">
                <a:solidFill>
                  <a:schemeClr val="bg1"/>
                </a:solidFill>
              </a:rPr>
              <a:t> e como fazer para atingir a meta.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60392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Portfólio de serviços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 próximo passo é determinar </a:t>
            </a:r>
            <a:r>
              <a:rPr lang="pt-BR" sz="2600" b="1">
                <a:solidFill>
                  <a:srgbClr val="FFFF99"/>
                </a:solidFill>
              </a:rPr>
              <a:t>o quanto se quer de retorno</a:t>
            </a:r>
            <a:r>
              <a:rPr lang="pt-BR" sz="2600">
                <a:solidFill>
                  <a:schemeClr val="bg1"/>
                </a:solidFill>
              </a:rPr>
              <a:t> e como fazer para atingir a meta.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86030" name="Rectangle 14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estratégico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seguida é preciso determinar recursos humanos e materiais para que se possa obter o </a:t>
            </a:r>
            <a:r>
              <a:rPr lang="pt-BR" sz="2600" b="1">
                <a:solidFill>
                  <a:srgbClr val="FFFF99"/>
                </a:solidFill>
              </a:rPr>
              <a:t>retorno desejado</a:t>
            </a:r>
            <a:r>
              <a:rPr lang="pt-BR" sz="2600">
                <a:solidFill>
                  <a:schemeClr val="bg1"/>
                </a:solidFill>
              </a:rPr>
              <a:t>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estratégico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Em seguida é preciso determinar recursos humanos e materiais para que se possa obter o </a:t>
            </a:r>
            <a:r>
              <a:rPr lang="pt-BR" sz="2600" b="1">
                <a:solidFill>
                  <a:srgbClr val="FFFF99"/>
                </a:solidFill>
              </a:rPr>
              <a:t>retorno desejado</a:t>
            </a:r>
            <a:r>
              <a:rPr lang="pt-BR" sz="2600">
                <a:solidFill>
                  <a:schemeClr val="bg1"/>
                </a:solidFill>
              </a:rPr>
              <a:t>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Planejamento estratégico</a:t>
            </a: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2051050" y="3789363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5411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Alocação de recursos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partir de então, há que se administrar cada uma dos Centros de Responsabilidades objetivando o </a:t>
            </a:r>
            <a:r>
              <a:rPr lang="pt-BR" sz="2600" b="1">
                <a:solidFill>
                  <a:srgbClr val="FFFF99"/>
                </a:solidFill>
              </a:rPr>
              <a:t>resultado esperado</a:t>
            </a:r>
            <a:r>
              <a:rPr lang="pt-BR" sz="2600">
                <a:solidFill>
                  <a:schemeClr val="bg1"/>
                </a:solidFill>
              </a:rPr>
              <a:t>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Planejamento estratégico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2051050" y="3789363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5411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Alocação de recursos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Questões a responder 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 Escritório tem retorno </a:t>
            </a:r>
            <a:r>
              <a:rPr lang="pt-BR" sz="2600" b="1">
                <a:solidFill>
                  <a:srgbClr val="FFFF99"/>
                </a:solidFill>
              </a:rPr>
              <a:t>acima</a:t>
            </a:r>
            <a:r>
              <a:rPr lang="pt-BR" sz="2600">
                <a:solidFill>
                  <a:schemeClr val="bg1"/>
                </a:solidFill>
              </a:rPr>
              <a:t> do custo do capital investido?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A taxa de retorno </a:t>
            </a:r>
            <a:r>
              <a:rPr lang="pt-BR" sz="2600" b="1">
                <a:solidFill>
                  <a:srgbClr val="FFFF99"/>
                </a:solidFill>
              </a:rPr>
              <a:t>melhora</a:t>
            </a:r>
            <a:r>
              <a:rPr lang="pt-BR" sz="2600">
                <a:solidFill>
                  <a:schemeClr val="bg1"/>
                </a:solidFill>
              </a:rPr>
              <a:t> ao longo do tempo?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Há oportunidades de </a:t>
            </a:r>
            <a:r>
              <a:rPr lang="pt-BR" sz="2600" b="1">
                <a:solidFill>
                  <a:srgbClr val="FFFF99"/>
                </a:solidFill>
              </a:rPr>
              <a:t>crescimento</a:t>
            </a:r>
            <a:r>
              <a:rPr lang="pt-BR" sz="2600">
                <a:solidFill>
                  <a:schemeClr val="bg1"/>
                </a:solidFill>
              </a:rPr>
              <a:t> através de novos investimentos?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partir de então, há que se administrar cada uma dos Centros de Responsabilidades objetivando o </a:t>
            </a:r>
            <a:r>
              <a:rPr lang="pt-BR" sz="2600" b="1">
                <a:solidFill>
                  <a:srgbClr val="FFFF99"/>
                </a:solidFill>
              </a:rPr>
              <a:t>resultado esperado</a:t>
            </a:r>
            <a:r>
              <a:rPr lang="pt-BR" sz="2600">
                <a:solidFill>
                  <a:schemeClr val="bg1"/>
                </a:solidFill>
              </a:rPr>
              <a:t>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Planejamento estratégico</a:t>
            </a:r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2051050" y="3789363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Alocação de recursos</a:t>
            </a:r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2051050" y="4419600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60392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Gestão operacional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</a:t>
            </a:r>
            <a:r>
              <a:rPr lang="pt-BR" sz="2600" b="1">
                <a:solidFill>
                  <a:srgbClr val="FFFF99"/>
                </a:solidFill>
              </a:rPr>
              <a:t>remuneração variável</a:t>
            </a:r>
            <a:r>
              <a:rPr lang="pt-BR" sz="2600">
                <a:solidFill>
                  <a:schemeClr val="bg1"/>
                </a:solidFill>
              </a:rPr>
              <a:t> será definida conforme os resultados do Escritório e de seus colaboradores.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Planejamento estratégico</a:t>
            </a:r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2051050" y="3789363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Alocação de recursos</a:t>
            </a:r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2051050" y="4419600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60392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Gestão operacional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</a:t>
            </a:r>
            <a:r>
              <a:rPr lang="pt-BR" sz="2600" b="1">
                <a:solidFill>
                  <a:srgbClr val="FFFF99"/>
                </a:solidFill>
              </a:rPr>
              <a:t>remuneração variável</a:t>
            </a:r>
            <a:r>
              <a:rPr lang="pt-BR" sz="2600">
                <a:solidFill>
                  <a:schemeClr val="bg1"/>
                </a:solidFill>
              </a:rPr>
              <a:t> será definida conforme os resultados do Escritório e de seus colaboradores.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Planejamento estratégico</a:t>
            </a:r>
          </a:p>
        </p:txBody>
      </p:sp>
      <p:sp>
        <p:nvSpPr>
          <p:cNvPr id="89100" name="Rectangle 12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89101" name="Rectangle 13"/>
          <p:cNvSpPr>
            <a:spLocks noChangeArrowheads="1"/>
          </p:cNvSpPr>
          <p:nvPr/>
        </p:nvSpPr>
        <p:spPr bwMode="auto">
          <a:xfrm>
            <a:off x="2051050" y="3789363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Alocação de recursos</a:t>
            </a:r>
          </a:p>
        </p:txBody>
      </p:sp>
      <p:sp>
        <p:nvSpPr>
          <p:cNvPr id="89102" name="Rectangle 14"/>
          <p:cNvSpPr>
            <a:spLocks noChangeArrowheads="1"/>
          </p:cNvSpPr>
          <p:nvPr/>
        </p:nvSpPr>
        <p:spPr bwMode="auto">
          <a:xfrm>
            <a:off x="2051050" y="5049838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63529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Remuneração</a:t>
            </a:r>
          </a:p>
        </p:txBody>
      </p:sp>
      <p:sp>
        <p:nvSpPr>
          <p:cNvPr id="89103" name="Rectangle 15"/>
          <p:cNvSpPr>
            <a:spLocks noChangeArrowheads="1"/>
          </p:cNvSpPr>
          <p:nvPr/>
        </p:nvSpPr>
        <p:spPr bwMode="auto">
          <a:xfrm>
            <a:off x="2051050" y="4419600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Gestão operacional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sistemas financeiros e a contabilidade devem ser compatíveis, de modo a </a:t>
            </a:r>
            <a:r>
              <a:rPr lang="pt-BR" sz="2600" b="1">
                <a:solidFill>
                  <a:srgbClr val="FFFF99"/>
                </a:solidFill>
              </a:rPr>
              <a:t>“auditarem-se”</a:t>
            </a:r>
            <a:r>
              <a:rPr lang="pt-BR" sz="2600">
                <a:solidFill>
                  <a:schemeClr val="bg1"/>
                </a:solidFill>
              </a:rPr>
              <a:t> permanentemente.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Planejamento estratégico</a:t>
            </a:r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2051050" y="3789363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Alocação de recursos</a:t>
            </a:r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2051050" y="4419600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Gestão operacional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2051050" y="5049838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63529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Remuneração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sistemas financeiros e a contabilidade devem ser compatíveis, de modo a </a:t>
            </a:r>
            <a:r>
              <a:rPr lang="pt-BR" sz="2600" b="1">
                <a:solidFill>
                  <a:srgbClr val="FFFF99"/>
                </a:solidFill>
              </a:rPr>
              <a:t>“auditarem-se”</a:t>
            </a:r>
            <a:r>
              <a:rPr lang="pt-BR" sz="2600">
                <a:solidFill>
                  <a:schemeClr val="bg1"/>
                </a:solidFill>
              </a:rPr>
              <a:t> permanentemente.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Planejamento estratégico</a:t>
            </a:r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2051050" y="3789363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Alocação de recursos</a:t>
            </a:r>
          </a:p>
        </p:txBody>
      </p:sp>
      <p:sp>
        <p:nvSpPr>
          <p:cNvPr id="90127" name="Rectangle 15"/>
          <p:cNvSpPr>
            <a:spLocks noChangeArrowheads="1"/>
          </p:cNvSpPr>
          <p:nvPr/>
        </p:nvSpPr>
        <p:spPr bwMode="auto">
          <a:xfrm>
            <a:off x="2051050" y="504983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Remuneração</a:t>
            </a:r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2051050" y="4419600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Gestão operacional</a:t>
            </a:r>
          </a:p>
        </p:txBody>
      </p:sp>
      <p:sp>
        <p:nvSpPr>
          <p:cNvPr id="90129" name="Rectangle 17"/>
          <p:cNvSpPr>
            <a:spLocks noChangeArrowheads="1"/>
          </p:cNvSpPr>
          <p:nvPr/>
        </p:nvSpPr>
        <p:spPr bwMode="auto">
          <a:xfrm>
            <a:off x="2051050" y="5680075"/>
            <a:ext cx="1620838" cy="539750"/>
          </a:xfrm>
          <a:prstGeom prst="rect">
            <a:avLst/>
          </a:prstGeom>
          <a:gradFill rotWithShape="1">
            <a:gsLst>
              <a:gs pos="0">
                <a:srgbClr val="005472"/>
              </a:gs>
              <a:gs pos="100000">
                <a:srgbClr val="005472">
                  <a:gamma/>
                  <a:tint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FF5D3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Relatórios financeiros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 – depurando conceitos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Definir </a:t>
            </a:r>
            <a:r>
              <a:rPr lang="pt-BR" sz="2600" b="1">
                <a:solidFill>
                  <a:srgbClr val="FFFF99"/>
                </a:solidFill>
              </a:rPr>
              <a:t>métricas adequadas</a:t>
            </a:r>
            <a:r>
              <a:rPr lang="pt-BR" sz="2600">
                <a:solidFill>
                  <a:schemeClr val="bg1"/>
                </a:solidFill>
              </a:rPr>
              <a:t> conclui o processo inicial.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40976" name="Oval 16"/>
          <p:cNvSpPr>
            <a:spLocks noChangeArrowheads="1"/>
          </p:cNvSpPr>
          <p:nvPr/>
        </p:nvSpPr>
        <p:spPr bwMode="auto">
          <a:xfrm>
            <a:off x="5562600" y="3519488"/>
            <a:ext cx="2339975" cy="1619250"/>
          </a:xfrm>
          <a:prstGeom prst="ellipse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72941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MÉTRICAS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2051050" y="315912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Planejamento estratégico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2051050" y="252888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Portfólio de serviços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2051050" y="3789363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Alocação de recursos</a:t>
            </a: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2051050" y="5049838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Remuneração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2051050" y="4419600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Gestão operacional</a:t>
            </a: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2051050" y="5680075"/>
            <a:ext cx="1620838" cy="5397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800" b="1">
                <a:solidFill>
                  <a:srgbClr val="000F2C"/>
                </a:solidFill>
              </a:rPr>
              <a:t>Relatórios financeiros</a:t>
            </a: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3762375" y="2798763"/>
            <a:ext cx="1889125" cy="990600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3762375" y="3429000"/>
            <a:ext cx="1800225" cy="539750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0986" name="Line 26"/>
          <p:cNvSpPr>
            <a:spLocks noChangeShapeType="1"/>
          </p:cNvSpPr>
          <p:nvPr/>
        </p:nvSpPr>
        <p:spPr bwMode="auto">
          <a:xfrm>
            <a:off x="3762375" y="4149725"/>
            <a:ext cx="1709738" cy="88900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 flipV="1">
            <a:off x="3762375" y="4508500"/>
            <a:ext cx="1709738" cy="180975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 flipV="1">
            <a:off x="3762375" y="4779963"/>
            <a:ext cx="1800225" cy="539750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0991" name="Line 31"/>
          <p:cNvSpPr>
            <a:spLocks noChangeShapeType="1"/>
          </p:cNvSpPr>
          <p:nvPr/>
        </p:nvSpPr>
        <p:spPr bwMode="auto">
          <a:xfrm flipV="1">
            <a:off x="3762375" y="4959350"/>
            <a:ext cx="1889125" cy="990600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metodologia geral para a determinação das métricas demonstra a necessidade de </a:t>
            </a:r>
            <a:r>
              <a:rPr lang="pt-BR" sz="2600" b="1">
                <a:solidFill>
                  <a:srgbClr val="FFFF99"/>
                </a:solidFill>
              </a:rPr>
              <a:t>envolvimento de toda a organização</a:t>
            </a:r>
            <a:r>
              <a:rPr lang="pt-BR" sz="2600">
                <a:solidFill>
                  <a:schemeClr val="bg1"/>
                </a:solidFill>
              </a:rPr>
              <a:t> e de testar antes de implantar.</a:t>
            </a:r>
            <a:endParaRPr lang="pt-BR" sz="2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metodologia geral para a determinação das métricas demonstra a necessidade de </a:t>
            </a:r>
            <a:r>
              <a:rPr lang="pt-BR" sz="2600" b="1">
                <a:solidFill>
                  <a:srgbClr val="FFFF99"/>
                </a:solidFill>
              </a:rPr>
              <a:t>envolvimento de toda a organização</a:t>
            </a:r>
            <a:r>
              <a:rPr lang="pt-BR" sz="2600">
                <a:solidFill>
                  <a:schemeClr val="bg1"/>
                </a:solidFill>
              </a:rPr>
              <a:t> e de testar antes de implantar.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metodologia geral para a determinação das métricas demonstra a necessidade de </a:t>
            </a:r>
            <a:r>
              <a:rPr lang="pt-BR" sz="2600" b="1">
                <a:solidFill>
                  <a:srgbClr val="FFFF99"/>
                </a:solidFill>
              </a:rPr>
              <a:t>envolvimento de toda a organização</a:t>
            </a:r>
            <a:r>
              <a:rPr lang="pt-BR" sz="2600">
                <a:solidFill>
                  <a:schemeClr val="bg1"/>
                </a:solidFill>
              </a:rPr>
              <a:t> e de testar antes de implantar.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128963" y="3473450"/>
            <a:ext cx="567372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grupo de trabalho será formado por sócios, gerentes e diretores  de todas as áreas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determinação das estratégias – o quê e como fazer – é tarefa </a:t>
            </a:r>
            <a:r>
              <a:rPr lang="pt-BR" sz="2600" b="1">
                <a:solidFill>
                  <a:srgbClr val="FFFF99"/>
                </a:solidFill>
              </a:rPr>
              <a:t>indelegável</a:t>
            </a:r>
            <a:r>
              <a:rPr lang="pt-BR" sz="2600">
                <a:solidFill>
                  <a:schemeClr val="bg1"/>
                </a:solidFill>
              </a:rPr>
              <a:t> dos sócios.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Questões a responder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227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 Escritório tem retorno </a:t>
            </a:r>
            <a:r>
              <a:rPr lang="pt-BR" sz="2600" b="1">
                <a:solidFill>
                  <a:srgbClr val="FFFF99"/>
                </a:solidFill>
              </a:rPr>
              <a:t>acima</a:t>
            </a:r>
            <a:r>
              <a:rPr lang="pt-BR" sz="2600">
                <a:solidFill>
                  <a:schemeClr val="bg1"/>
                </a:solidFill>
              </a:rPr>
              <a:t> do custo do capital investido?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A taxa de retorno </a:t>
            </a:r>
            <a:r>
              <a:rPr lang="pt-BR" sz="2600" b="1">
                <a:solidFill>
                  <a:srgbClr val="FFFF99"/>
                </a:solidFill>
              </a:rPr>
              <a:t>melhora</a:t>
            </a:r>
            <a:r>
              <a:rPr lang="pt-BR" sz="2600">
                <a:solidFill>
                  <a:schemeClr val="bg1"/>
                </a:solidFill>
              </a:rPr>
              <a:t> ao longo do tempo?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Há oportunidades de </a:t>
            </a:r>
            <a:r>
              <a:rPr lang="pt-BR" sz="2600" b="1">
                <a:solidFill>
                  <a:srgbClr val="FFFF99"/>
                </a:solidFill>
              </a:rPr>
              <a:t>crescimento</a:t>
            </a:r>
            <a:r>
              <a:rPr lang="pt-BR" sz="2600">
                <a:solidFill>
                  <a:schemeClr val="bg1"/>
                </a:solidFill>
              </a:rPr>
              <a:t> através de novos investimentos?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Os sócios e administradores têm um </a:t>
            </a:r>
            <a:r>
              <a:rPr lang="pt-BR" sz="2600" b="1">
                <a:solidFill>
                  <a:srgbClr val="FFFF99"/>
                </a:solidFill>
              </a:rPr>
              <a:t>plano de negócios</a:t>
            </a:r>
            <a:r>
              <a:rPr lang="pt-BR" sz="2600">
                <a:solidFill>
                  <a:schemeClr val="bg1"/>
                </a:solidFill>
              </a:rPr>
              <a:t>?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determinação das estratégias – o quê e como fazer – é tarefa </a:t>
            </a:r>
            <a:r>
              <a:rPr lang="pt-BR" sz="2600" b="1">
                <a:solidFill>
                  <a:srgbClr val="FFFF99"/>
                </a:solidFill>
              </a:rPr>
              <a:t>indelegável</a:t>
            </a:r>
            <a:r>
              <a:rPr lang="pt-BR" sz="2600">
                <a:solidFill>
                  <a:schemeClr val="bg1"/>
                </a:solidFill>
              </a:rPr>
              <a:t> dos sócios.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662488" y="4714875"/>
            <a:ext cx="41402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estratégias serão acompanhadas por indicadores financeiros e não financeiros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 modelo de avaliação das estratégias através dos indicadores não pode ser um empecilho às operações.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 modelo de avaliação das estratégias através dos indicadores não pode ser um empecilho às operações.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4662488" y="4714875"/>
            <a:ext cx="41402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modelo de avaliação deverá ser flexível e de fácil compreensão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sócios e demais gestores </a:t>
            </a:r>
            <a:r>
              <a:rPr lang="pt-BR" sz="2600" b="1">
                <a:solidFill>
                  <a:srgbClr val="FFFF99"/>
                </a:solidFill>
              </a:rPr>
              <a:t>negociarão</a:t>
            </a:r>
            <a:r>
              <a:rPr lang="pt-BR" sz="2600">
                <a:solidFill>
                  <a:schemeClr val="bg1"/>
                </a:solidFill>
              </a:rPr>
              <a:t> metas e indicadores conforme os objetivos maiores do Escritório.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48149" name="Arc 21"/>
          <p:cNvSpPr>
            <a:spLocks/>
          </p:cNvSpPr>
          <p:nvPr/>
        </p:nvSpPr>
        <p:spPr bwMode="auto">
          <a:xfrm rot="4818217">
            <a:off x="3686969" y="4153694"/>
            <a:ext cx="1409700" cy="322262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50" name="Arc 22"/>
          <p:cNvSpPr>
            <a:spLocks/>
          </p:cNvSpPr>
          <p:nvPr/>
        </p:nvSpPr>
        <p:spPr bwMode="auto">
          <a:xfrm rot="16781783" flipH="1">
            <a:off x="1726407" y="4152106"/>
            <a:ext cx="1409700" cy="322263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2592388" y="4021138"/>
            <a:ext cx="161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Alinhar  objetivos</a:t>
            </a:r>
          </a:p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Aprender e treinar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sócios e demais gestores </a:t>
            </a:r>
            <a:r>
              <a:rPr lang="pt-BR" sz="2600" b="1">
                <a:solidFill>
                  <a:srgbClr val="FFFF99"/>
                </a:solidFill>
              </a:rPr>
              <a:t>negociarão</a:t>
            </a:r>
            <a:r>
              <a:rPr lang="pt-BR" sz="2600">
                <a:solidFill>
                  <a:schemeClr val="bg1"/>
                </a:solidFill>
              </a:rPr>
              <a:t> metas e indicadores conforme os objetivos maiores do Escritório.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60425" name="Arc 9"/>
          <p:cNvSpPr>
            <a:spLocks/>
          </p:cNvSpPr>
          <p:nvPr/>
        </p:nvSpPr>
        <p:spPr bwMode="auto">
          <a:xfrm rot="4818217">
            <a:off x="3686969" y="4153694"/>
            <a:ext cx="1409700" cy="322262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6" name="Arc 10"/>
          <p:cNvSpPr>
            <a:spLocks/>
          </p:cNvSpPr>
          <p:nvPr/>
        </p:nvSpPr>
        <p:spPr bwMode="auto">
          <a:xfrm rot="16781783" flipH="1">
            <a:off x="1726407" y="4152106"/>
            <a:ext cx="1409700" cy="322263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2592388" y="4021138"/>
            <a:ext cx="161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Alinhar  objetivos</a:t>
            </a:r>
          </a:p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Aprender e treinar</a:t>
            </a: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662488" y="4714875"/>
            <a:ext cx="41402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implantação será após o aprendizado e a conscientização de todos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testes de sensibilidade são a “prova de fogo” dos indicadores; daí a importância de uma contabilidade apurada.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4751388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Testar sensibilidade dos indicadores</a:t>
            </a: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4302125" y="53197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V="1">
            <a:off x="5651500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4302125" y="33385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V="1">
            <a:off x="5651500" y="333851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173" name="Arc 21"/>
          <p:cNvSpPr>
            <a:spLocks/>
          </p:cNvSpPr>
          <p:nvPr/>
        </p:nvSpPr>
        <p:spPr bwMode="auto">
          <a:xfrm rot="4818217">
            <a:off x="3686969" y="4153694"/>
            <a:ext cx="1409700" cy="322262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174" name="Arc 22"/>
          <p:cNvSpPr>
            <a:spLocks/>
          </p:cNvSpPr>
          <p:nvPr/>
        </p:nvSpPr>
        <p:spPr bwMode="auto">
          <a:xfrm rot="16781783" flipH="1">
            <a:off x="1726407" y="4152106"/>
            <a:ext cx="1409700" cy="322263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2592388" y="4021138"/>
            <a:ext cx="161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Alinhar  objetivos</a:t>
            </a:r>
          </a:p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Aprender e treinar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testes de sensibilidade são a “prova de fogo” dos indicadores; daí a importância de uma contabilidade apurada.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61446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4751388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Testar sensibilidade dos indicadores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4302125" y="53197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V="1">
            <a:off x="5651500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4302125" y="33385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V="1">
            <a:off x="5651500" y="333851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54" name="Arc 14"/>
          <p:cNvSpPr>
            <a:spLocks/>
          </p:cNvSpPr>
          <p:nvPr/>
        </p:nvSpPr>
        <p:spPr bwMode="auto">
          <a:xfrm rot="4818217">
            <a:off x="3686969" y="4153694"/>
            <a:ext cx="1409700" cy="322262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55" name="Arc 15"/>
          <p:cNvSpPr>
            <a:spLocks/>
          </p:cNvSpPr>
          <p:nvPr/>
        </p:nvSpPr>
        <p:spPr bwMode="auto">
          <a:xfrm rot="16781783" flipH="1">
            <a:off x="1726407" y="4152106"/>
            <a:ext cx="1409700" cy="322263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592388" y="4021138"/>
            <a:ext cx="161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Alinhar  objetivos</a:t>
            </a:r>
          </a:p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Aprender e treinar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6911975" y="3554413"/>
            <a:ext cx="1890713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Testar as hipóteses e indicadores é fundamental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metodologia é fundamental para comparar hipóteses antes de adotá-las.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4751388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Testar sensibilidade dos indicadores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7002463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Comparar estratégias</a:t>
            </a:r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4302125" y="53197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V="1">
            <a:off x="5651500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4302125" y="33385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V="1">
            <a:off x="5651500" y="333851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6551613" y="4329113"/>
            <a:ext cx="450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197" name="Arc 21"/>
          <p:cNvSpPr>
            <a:spLocks/>
          </p:cNvSpPr>
          <p:nvPr/>
        </p:nvSpPr>
        <p:spPr bwMode="auto">
          <a:xfrm rot="4818217">
            <a:off x="3686969" y="4153694"/>
            <a:ext cx="1409700" cy="322262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198" name="Arc 22"/>
          <p:cNvSpPr>
            <a:spLocks/>
          </p:cNvSpPr>
          <p:nvPr/>
        </p:nvSpPr>
        <p:spPr bwMode="auto">
          <a:xfrm rot="16781783" flipH="1">
            <a:off x="1726407" y="4152106"/>
            <a:ext cx="1409700" cy="322263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2592388" y="4021138"/>
            <a:ext cx="161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Alinhar  objetivos</a:t>
            </a:r>
          </a:p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Aprender e treinar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metodologia é fundamental para comparar hipóteses antes de adotá-las.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62470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751388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Testar sensibilidade dos indicadores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7002463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Comparar estratégias</a:t>
            </a:r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4302125" y="53197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V="1">
            <a:off x="5651500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4302125" y="33385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V="1">
            <a:off x="5651500" y="333851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551613" y="4329113"/>
            <a:ext cx="450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80" name="Arc 16"/>
          <p:cNvSpPr>
            <a:spLocks/>
          </p:cNvSpPr>
          <p:nvPr/>
        </p:nvSpPr>
        <p:spPr bwMode="auto">
          <a:xfrm rot="4818217">
            <a:off x="3686969" y="4153694"/>
            <a:ext cx="1409700" cy="322262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81" name="Arc 17"/>
          <p:cNvSpPr>
            <a:spLocks/>
          </p:cNvSpPr>
          <p:nvPr/>
        </p:nvSpPr>
        <p:spPr bwMode="auto">
          <a:xfrm rot="16781783" flipH="1">
            <a:off x="1726407" y="4152106"/>
            <a:ext cx="1409700" cy="322263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2592388" y="4021138"/>
            <a:ext cx="161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Alinhar  objetivos</a:t>
            </a:r>
          </a:p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Aprender e treinar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5922963" y="5075238"/>
            <a:ext cx="28797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Quais as melhores estratégias ?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sócios deverão ter presente a necessidade de cuidar de suas estratégias </a:t>
            </a:r>
            <a:r>
              <a:rPr lang="pt-BR" sz="2600" b="1">
                <a:solidFill>
                  <a:srgbClr val="FFFF99"/>
                </a:solidFill>
              </a:rPr>
              <a:t>permanentemente </a:t>
            </a:r>
            <a:r>
              <a:rPr lang="pt-BR" sz="2600">
                <a:solidFill>
                  <a:schemeClr val="bg1"/>
                </a:solidFill>
              </a:rPr>
              <a:t>frente ao </a:t>
            </a:r>
            <a:r>
              <a:rPr lang="pt-BR" sz="2600" b="1">
                <a:solidFill>
                  <a:srgbClr val="FF00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 desejado.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4751388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Testar sensibilidade dos indicadores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7002463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Comparar estratégias</a:t>
            </a:r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4302125" y="53197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V="1">
            <a:off x="5651500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4302125" y="33385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V="1">
            <a:off x="5651500" y="333851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6551613" y="4329113"/>
            <a:ext cx="450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7902575" y="2978150"/>
            <a:ext cx="0" cy="9017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H="1">
            <a:off x="4302125" y="297815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7902575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H="1">
            <a:off x="5922963" y="5319713"/>
            <a:ext cx="197961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V="1">
            <a:off x="5922963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21" name="Arc 21"/>
          <p:cNvSpPr>
            <a:spLocks/>
          </p:cNvSpPr>
          <p:nvPr/>
        </p:nvSpPr>
        <p:spPr bwMode="auto">
          <a:xfrm rot="4818217">
            <a:off x="3686969" y="4153694"/>
            <a:ext cx="1409700" cy="322262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22" name="Arc 22"/>
          <p:cNvSpPr>
            <a:spLocks/>
          </p:cNvSpPr>
          <p:nvPr/>
        </p:nvSpPr>
        <p:spPr bwMode="auto">
          <a:xfrm rot="16781783" flipH="1">
            <a:off x="1726407" y="4152106"/>
            <a:ext cx="1409700" cy="322263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2592388" y="4021138"/>
            <a:ext cx="161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Alinhar  objetivos</a:t>
            </a:r>
          </a:p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Aprender e treinar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Questões a responder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227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 Escritório tem retorno </a:t>
            </a:r>
            <a:r>
              <a:rPr lang="pt-BR" sz="2600" b="1">
                <a:solidFill>
                  <a:srgbClr val="FFFF99"/>
                </a:solidFill>
              </a:rPr>
              <a:t>acima</a:t>
            </a:r>
            <a:r>
              <a:rPr lang="pt-BR" sz="2600">
                <a:solidFill>
                  <a:schemeClr val="bg1"/>
                </a:solidFill>
              </a:rPr>
              <a:t> do custo do capital investido?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A taxa de retorno </a:t>
            </a:r>
            <a:r>
              <a:rPr lang="pt-BR" sz="2600" b="1">
                <a:solidFill>
                  <a:srgbClr val="FFFF99"/>
                </a:solidFill>
              </a:rPr>
              <a:t>melhora</a:t>
            </a:r>
            <a:r>
              <a:rPr lang="pt-BR" sz="2600">
                <a:solidFill>
                  <a:schemeClr val="bg1"/>
                </a:solidFill>
              </a:rPr>
              <a:t> ao longo do tempo?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Há oportunidades de </a:t>
            </a:r>
            <a:r>
              <a:rPr lang="pt-BR" sz="2600" b="1">
                <a:solidFill>
                  <a:srgbClr val="FFFF99"/>
                </a:solidFill>
              </a:rPr>
              <a:t>crescimento</a:t>
            </a:r>
            <a:r>
              <a:rPr lang="pt-BR" sz="2600">
                <a:solidFill>
                  <a:schemeClr val="bg1"/>
                </a:solidFill>
              </a:rPr>
              <a:t> através de novos investimentos?</a:t>
            </a:r>
          </a:p>
          <a:p>
            <a:pPr marL="363538" indent="-36353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Os sócios e administradores têm um </a:t>
            </a:r>
            <a:r>
              <a:rPr lang="pt-BR" sz="2600" b="1">
                <a:solidFill>
                  <a:srgbClr val="FFFF99"/>
                </a:solidFill>
              </a:rPr>
              <a:t>plano de negócios</a:t>
            </a:r>
            <a:r>
              <a:rPr lang="pt-BR" sz="260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50825" y="3979863"/>
            <a:ext cx="86423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rgbClr val="FFCC99"/>
                </a:solidFill>
              </a:rPr>
              <a:t>Encontrar as respostas não é tarefa simples. Exige implementação de métricas adequadas ao planejamento e controle das operações – as medidas devem orientar os sócios na direção de melhorias que conduzam à </a:t>
            </a:r>
            <a:r>
              <a:rPr lang="pt-BR" sz="2600" b="1">
                <a:solidFill>
                  <a:srgbClr val="FFFF99"/>
                </a:solidFill>
              </a:rPr>
              <a:t>criação de valor</a:t>
            </a:r>
            <a:r>
              <a:rPr lang="pt-BR" sz="2600">
                <a:solidFill>
                  <a:srgbClr val="FFCC99"/>
                </a:solidFill>
              </a:rPr>
              <a:t>. 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Implementação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sócios deverão ter presente a necessidade de cuidar de suas estratégias </a:t>
            </a:r>
            <a:r>
              <a:rPr lang="pt-BR" sz="2600" b="1">
                <a:solidFill>
                  <a:srgbClr val="FFFF99"/>
                </a:solidFill>
              </a:rPr>
              <a:t>permanentemente</a:t>
            </a:r>
            <a:r>
              <a:rPr lang="pt-BR" sz="2600">
                <a:solidFill>
                  <a:schemeClr val="bg1"/>
                </a:solidFill>
              </a:rPr>
              <a:t> frente ao </a:t>
            </a:r>
            <a:r>
              <a:rPr lang="pt-BR" sz="2600" b="1">
                <a:solidFill>
                  <a:srgbClr val="FF00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 desejado.</a:t>
            </a:r>
            <a:endParaRPr lang="pt-BR" sz="2600" b="1">
              <a:solidFill>
                <a:schemeClr val="bg1"/>
              </a:solidFill>
            </a:endParaRPr>
          </a:p>
        </p:txBody>
      </p:sp>
      <p:sp>
        <p:nvSpPr>
          <p:cNvPr id="64518" name="Oval 6"/>
          <p:cNvSpPr>
            <a:spLocks noChangeArrowheads="1"/>
          </p:cNvSpPr>
          <p:nvPr/>
        </p:nvSpPr>
        <p:spPr bwMode="auto">
          <a:xfrm>
            <a:off x="341313" y="3698875"/>
            <a:ext cx="1800225" cy="108108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900" b="1">
                <a:solidFill>
                  <a:srgbClr val="000F2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 de trabalho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2501900" y="2889250"/>
            <a:ext cx="1800225" cy="9001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Determinar estratégias e indicadores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2501900" y="4868863"/>
            <a:ext cx="1800225" cy="90011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Desenvolver modelo de avaliação</a:t>
            </a:r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4751388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Testar sensibilidade dos indicadores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7002463" y="3879850"/>
            <a:ext cx="1800225" cy="900113"/>
          </a:xfrm>
          <a:prstGeom prst="rect">
            <a:avLst/>
          </a:prstGeom>
          <a:gradFill rotWithShape="1">
            <a:gsLst>
              <a:gs pos="0">
                <a:srgbClr val="961D00"/>
              </a:gs>
              <a:gs pos="100000">
                <a:srgbClr val="961D00">
                  <a:gamma/>
                  <a:shade val="6666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Comparar estratégias</a:t>
            </a:r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302125" y="53197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V="1">
            <a:off x="5651500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>
            <a:off x="4302125" y="3338513"/>
            <a:ext cx="13493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V="1">
            <a:off x="5651500" y="333851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>
            <a:off x="6551613" y="4329113"/>
            <a:ext cx="450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V="1">
            <a:off x="7902575" y="2978150"/>
            <a:ext cx="0" cy="9017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4302125" y="2978150"/>
            <a:ext cx="36004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>
            <a:off x="7902575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1" name="Line 19"/>
          <p:cNvSpPr>
            <a:spLocks noChangeShapeType="1"/>
          </p:cNvSpPr>
          <p:nvPr/>
        </p:nvSpPr>
        <p:spPr bwMode="auto">
          <a:xfrm flipH="1">
            <a:off x="5922963" y="5319713"/>
            <a:ext cx="197961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2" name="Line 20"/>
          <p:cNvSpPr>
            <a:spLocks noChangeShapeType="1"/>
          </p:cNvSpPr>
          <p:nvPr/>
        </p:nvSpPr>
        <p:spPr bwMode="auto">
          <a:xfrm flipV="1">
            <a:off x="5922963" y="4779963"/>
            <a:ext cx="0" cy="5397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3" name="Arc 21"/>
          <p:cNvSpPr>
            <a:spLocks/>
          </p:cNvSpPr>
          <p:nvPr/>
        </p:nvSpPr>
        <p:spPr bwMode="auto">
          <a:xfrm rot="4818217">
            <a:off x="3686969" y="4153694"/>
            <a:ext cx="1409700" cy="322262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4" name="Arc 22"/>
          <p:cNvSpPr>
            <a:spLocks/>
          </p:cNvSpPr>
          <p:nvPr/>
        </p:nvSpPr>
        <p:spPr bwMode="auto">
          <a:xfrm rot="16781783" flipH="1">
            <a:off x="1726407" y="4152106"/>
            <a:ext cx="1409700" cy="322263"/>
          </a:xfrm>
          <a:custGeom>
            <a:avLst/>
            <a:gdLst>
              <a:gd name="G0" fmla="+- 7830 0 0"/>
              <a:gd name="G1" fmla="+- 21600 0 0"/>
              <a:gd name="G2" fmla="+- 21600 0 0"/>
              <a:gd name="T0" fmla="*/ 0 w 29139"/>
              <a:gd name="T1" fmla="*/ 1469 h 21600"/>
              <a:gd name="T2" fmla="*/ 29139 w 29139"/>
              <a:gd name="T3" fmla="*/ 18069 h 21600"/>
              <a:gd name="T4" fmla="*/ 7830 w 291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139" h="21600" fill="none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</a:path>
              <a:path w="29139" h="21600" stroke="0" extrusionOk="0">
                <a:moveTo>
                  <a:pt x="0" y="1469"/>
                </a:moveTo>
                <a:cubicBezTo>
                  <a:pt x="2496" y="498"/>
                  <a:pt x="5151" y="-1"/>
                  <a:pt x="7830" y="0"/>
                </a:cubicBezTo>
                <a:cubicBezTo>
                  <a:pt x="18396" y="0"/>
                  <a:pt x="27412" y="7644"/>
                  <a:pt x="29139" y="18068"/>
                </a:cubicBezTo>
                <a:lnTo>
                  <a:pt x="7830" y="21600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5" name="Text Box 23"/>
          <p:cNvSpPr txBox="1">
            <a:spLocks noChangeArrowheads="1"/>
          </p:cNvSpPr>
          <p:nvPr/>
        </p:nvSpPr>
        <p:spPr bwMode="auto">
          <a:xfrm>
            <a:off x="2592388" y="4021138"/>
            <a:ext cx="161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Alinhar  objetivos</a:t>
            </a:r>
          </a:p>
          <a:p>
            <a:pPr marL="87313" indent="-87313" algn="ctr"/>
            <a:r>
              <a:rPr lang="pt-BR" sz="1500">
                <a:solidFill>
                  <a:schemeClr val="bg1"/>
                </a:solidFill>
              </a:rPr>
              <a:t>Aprender e treinar</a:t>
            </a:r>
          </a:p>
        </p:txBody>
      </p:sp>
      <p:sp>
        <p:nvSpPr>
          <p:cNvPr id="64536" name="Text Box 24"/>
          <p:cNvSpPr txBox="1">
            <a:spLocks noChangeArrowheads="1"/>
          </p:cNvSpPr>
          <p:nvPr/>
        </p:nvSpPr>
        <p:spPr bwMode="auto">
          <a:xfrm>
            <a:off x="4392613" y="5686425"/>
            <a:ext cx="455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85D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REVER PERMANENTEMENTE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das métricas 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seleção será feita conforme os eixos de análise definidos pelos sócios. Tabelas e gráficos podem ajudar.</a:t>
            </a:r>
            <a:endParaRPr lang="pt-BR" sz="2600" b="1">
              <a:solidFill>
                <a:schemeClr val="bg1"/>
              </a:solidFill>
            </a:endParaRPr>
          </a:p>
        </p:txBody>
      </p:sp>
      <p:graphicFrame>
        <p:nvGraphicFramePr>
          <p:cNvPr id="63948" name="Group 460"/>
          <p:cNvGraphicFramePr>
            <a:graphicFrameLocks noGrp="1"/>
          </p:cNvGraphicFramePr>
          <p:nvPr>
            <p:ph idx="1"/>
          </p:nvPr>
        </p:nvGraphicFramePr>
        <p:xfrm>
          <a:off x="341313" y="2468563"/>
          <a:ext cx="8550275" cy="3892550"/>
        </p:xfrm>
        <a:graphic>
          <a:graphicData uri="http://schemas.openxmlformats.org/drawingml/2006/table">
            <a:tbl>
              <a:tblPr/>
              <a:tblGrid>
                <a:gridCol w="1349375"/>
                <a:gridCol w="1890712"/>
                <a:gridCol w="1890713"/>
                <a:gridCol w="1619250"/>
                <a:gridCol w="1800225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Indicadores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Portfólio de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Estratégias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Tecnologia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Remuneração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Diagnóstico de valor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Alocação de recursos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Investimentos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Elaboração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dos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Projeção de retorno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de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Definição de metas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de desempenho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Bônus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NOPAT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EBITDA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4000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das métricas 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seleção será feita conforme os eixos de análise definidos pelos sócios. Tabelas e gráficos podem ajudar.</a:t>
            </a:r>
            <a:endParaRPr lang="pt-BR" sz="2600" b="1">
              <a:solidFill>
                <a:schemeClr val="bg1"/>
              </a:solidFill>
            </a:endParaRPr>
          </a:p>
        </p:txBody>
      </p:sp>
      <p:graphicFrame>
        <p:nvGraphicFramePr>
          <p:cNvPr id="79922" name="Group 50"/>
          <p:cNvGraphicFramePr>
            <a:graphicFrameLocks noGrp="1"/>
          </p:cNvGraphicFramePr>
          <p:nvPr>
            <p:ph idx="1"/>
          </p:nvPr>
        </p:nvGraphicFramePr>
        <p:xfrm>
          <a:off x="341313" y="2468563"/>
          <a:ext cx="8550275" cy="3892550"/>
        </p:xfrm>
        <a:graphic>
          <a:graphicData uri="http://schemas.openxmlformats.org/drawingml/2006/table">
            <a:tbl>
              <a:tblPr/>
              <a:tblGrid>
                <a:gridCol w="1349375"/>
                <a:gridCol w="1890712"/>
                <a:gridCol w="1890713"/>
                <a:gridCol w="1619250"/>
                <a:gridCol w="1800225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Indicadores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Portfólio de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Estratégias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Tecnologia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Remuneração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Diagnóstico de valor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Alocação de recursos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Investimentos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Elaboração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dos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Projeção de retorno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de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Definição de metas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de desempenho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Bônus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NOPAT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EBITDA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das métricas 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seleção será feita conforme os eixos de análise definidos pelos sócios. Tabelas e gráficos podem ajudar.</a:t>
            </a:r>
            <a:endParaRPr lang="pt-BR" sz="2600" b="1">
              <a:solidFill>
                <a:schemeClr val="bg1"/>
              </a:solidFill>
            </a:endParaRPr>
          </a:p>
        </p:txBody>
      </p:sp>
      <p:graphicFrame>
        <p:nvGraphicFramePr>
          <p:cNvPr id="80946" name="Group 50"/>
          <p:cNvGraphicFramePr>
            <a:graphicFrameLocks noGrp="1"/>
          </p:cNvGraphicFramePr>
          <p:nvPr>
            <p:ph idx="1"/>
          </p:nvPr>
        </p:nvGraphicFramePr>
        <p:xfrm>
          <a:off x="341313" y="2468563"/>
          <a:ext cx="8550275" cy="3892550"/>
        </p:xfrm>
        <a:graphic>
          <a:graphicData uri="http://schemas.openxmlformats.org/drawingml/2006/table">
            <a:tbl>
              <a:tblPr/>
              <a:tblGrid>
                <a:gridCol w="1349375"/>
                <a:gridCol w="1890712"/>
                <a:gridCol w="1890713"/>
                <a:gridCol w="1619250"/>
                <a:gridCol w="1800225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Indicadores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Portfólio de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Estratégias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Tecnologia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Remuneração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Diagnóstico de valor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Alocação de recursos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Investimentos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Elaboração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Avaliação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Avaliação dos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Projeção de retorno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de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Definição de metas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de desempenho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Bônus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NOPAT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EBITDA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das métricas 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seleção será feita conforme os eixos de análise definidos pelos sócios. Tabelas e gráficos podem ajudar.</a:t>
            </a:r>
            <a:endParaRPr lang="pt-BR" sz="2600" b="1">
              <a:solidFill>
                <a:schemeClr val="bg1"/>
              </a:solidFill>
            </a:endParaRPr>
          </a:p>
        </p:txBody>
      </p:sp>
      <p:graphicFrame>
        <p:nvGraphicFramePr>
          <p:cNvPr id="81970" name="Group 50"/>
          <p:cNvGraphicFramePr>
            <a:graphicFrameLocks noGrp="1"/>
          </p:cNvGraphicFramePr>
          <p:nvPr>
            <p:ph idx="1"/>
          </p:nvPr>
        </p:nvGraphicFramePr>
        <p:xfrm>
          <a:off x="341313" y="2468563"/>
          <a:ext cx="8550275" cy="3892550"/>
        </p:xfrm>
        <a:graphic>
          <a:graphicData uri="http://schemas.openxmlformats.org/drawingml/2006/table">
            <a:tbl>
              <a:tblPr/>
              <a:tblGrid>
                <a:gridCol w="1349375"/>
                <a:gridCol w="1890712"/>
                <a:gridCol w="1890713"/>
                <a:gridCol w="1619250"/>
                <a:gridCol w="1800225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Indicadores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Portfólio de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Estratégias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Tecnologia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Remuneração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Diagnóstico de valor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Alocação de recursos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Investimentos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Elaboração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dos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Projeção de retorno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Avaliação de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Definição de metas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de desempenho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Bônus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NOPAT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EBITDA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das métricas 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seleção será feita conforme os eixos de análise definidos pelos sócios. Tabelas e gráficos podem ajudar.</a:t>
            </a:r>
            <a:endParaRPr lang="pt-BR" sz="2600" b="1">
              <a:solidFill>
                <a:schemeClr val="bg1"/>
              </a:solidFill>
            </a:endParaRPr>
          </a:p>
        </p:txBody>
      </p:sp>
      <p:graphicFrame>
        <p:nvGraphicFramePr>
          <p:cNvPr id="82994" name="Group 50"/>
          <p:cNvGraphicFramePr>
            <a:graphicFrameLocks noGrp="1"/>
          </p:cNvGraphicFramePr>
          <p:nvPr>
            <p:ph idx="1"/>
          </p:nvPr>
        </p:nvGraphicFramePr>
        <p:xfrm>
          <a:off x="341313" y="2468563"/>
          <a:ext cx="8550275" cy="3892550"/>
        </p:xfrm>
        <a:graphic>
          <a:graphicData uri="http://schemas.openxmlformats.org/drawingml/2006/table">
            <a:tbl>
              <a:tblPr/>
              <a:tblGrid>
                <a:gridCol w="1349375"/>
                <a:gridCol w="1890712"/>
                <a:gridCol w="1890713"/>
                <a:gridCol w="1619250"/>
                <a:gridCol w="1800225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Indicadores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Portfólio de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Estratégias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</a:rPr>
                        <a:t>Tecnologia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Remuneração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Diagnóstico de valor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Alocação de recursos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Investimentos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Elaboração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dos planos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dos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Projeção de retorno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Avaliação de resultados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Definição de metas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Avaliação de desempenho</a:t>
                      </a:r>
                    </a:p>
                    <a:p>
                      <a:pPr marL="87313" marR="0" lvl="0" indent="-873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/>
                          <a:latin typeface="Arial" charset="0"/>
                        </a:rPr>
                        <a:t>Bônus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NOPAT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D4B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EBITDA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Wingdings" pitchFamily="2" charset="2"/>
                        </a:rPr>
                        <a:t>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47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  <a:endParaRPr lang="pt-BR" sz="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0000"/>
                </a:solidFill>
              </a:rPr>
              <a:t>Venda da idéia aos sócios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0000"/>
                </a:solidFill>
              </a:rPr>
              <a:t>Elaboração das principais estratégias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Elaboração das principais estratégias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0000"/>
                </a:solidFill>
              </a:rPr>
              <a:t>Como definir os Centros de Responsabilidades ?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Então, o que medir?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sócios são investidores que aportam seus recursos em um empreendimento específico: um Escritório de Advocacia. O que importa, portanto, é o </a:t>
            </a:r>
            <a:r>
              <a:rPr lang="pt-BR" sz="2600" b="1">
                <a:solidFill>
                  <a:srgbClr val="FF3300"/>
                </a:solidFill>
              </a:rPr>
              <a:t>Retorno Total do Investimento (RTI) </a:t>
            </a:r>
            <a:r>
              <a:rPr lang="pt-BR" sz="2600" b="1">
                <a:solidFill>
                  <a:schemeClr val="bg1"/>
                </a:solidFill>
              </a:rPr>
              <a:t>*</a:t>
            </a:r>
            <a:r>
              <a:rPr lang="pt-BR" sz="2600">
                <a:solidFill>
                  <a:schemeClr val="bg1"/>
                </a:solidFill>
              </a:rPr>
              <a:t>.</a:t>
            </a:r>
            <a:endParaRPr lang="pt-BR" sz="1800">
              <a:solidFill>
                <a:schemeClr val="bg1"/>
              </a:solidFill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01613" y="5908675"/>
            <a:ext cx="4191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500">
                <a:solidFill>
                  <a:schemeClr val="bg1"/>
                </a:solidFill>
              </a:rPr>
              <a:t>* Conceito desenvolvido originalmente pelo BCG-GV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Elaboração das principais estratégias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definir os Centros de Responsabilidades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0000"/>
                </a:solidFill>
              </a:rPr>
              <a:t>Como calcular o RTI, EVA, NOPAT e EBITDA ?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292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Elaboração das principais estratégias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definir os Centros de Responsabilidades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calcular o RTI, EVA, NOPAT e EBITDA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0000"/>
                </a:solidFill>
              </a:rPr>
              <a:t>Como será a remuneração variável de sócios e administradores ?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Elaboração das principais estratégias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definir os Centros de Responsabilidades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calcular o RTI, EVA, NOPAT e EBITDA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será a remuneração variável de sócios e administradores ?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0000"/>
                </a:solidFill>
              </a:rPr>
              <a:t>Desenvolver o plano de implantação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365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Elaboração das principais estratégias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definir os Centros de Responsabilidades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calcular o RTI, EVA, NOPAT e EBITDA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será a remuneração variável de sócios e administradores ?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Desenvolver o plano de implantação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0000"/>
                </a:solidFill>
              </a:rPr>
              <a:t>Montar o plano de treinamento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Elaboração das principais estratégias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definir os Centros de Responsabilidades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calcular o RTI, EVA, NOPAT e EBITDA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será a remuneração variável de sócios e administradores ?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Desenvolver o plano de implantação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Montar o plano de treinamento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0000"/>
                </a:solidFill>
              </a:rPr>
              <a:t>Quem será treinado ?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Elaboração das principais estratégias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definir os Centros de Responsabilidades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calcular o RTI, EVA, NOPAT e EBITDA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será a remuneração variável de sócios e administradores ?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Desenvolver o plano de implantação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Montar o plano de treinamento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Quem será treinado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0000"/>
                </a:solidFill>
              </a:rPr>
              <a:t>Como será o treinamento ?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Use um </a:t>
            </a:r>
            <a:r>
              <a:rPr lang="pt-BR" i="1"/>
              <a:t>check-list</a:t>
            </a:r>
            <a:r>
              <a:rPr lang="pt-BR"/>
              <a:t> 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A implantação deve ser organizada. Pense em alguns passos básicos e conte com especialistas: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8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Venda da idéia aos sócios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Elaboração das principais estratégias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definir os Centros de Responsabilidades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calcular o RTI, EVA, NOPAT e EBITDA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será a remuneração variável de sócios e administradores ?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Desenvolver o plano de implantação</a:t>
            </a:r>
          </a:p>
          <a:p>
            <a:pPr marL="900113" lvl="1" indent="-357188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000" b="1">
                <a:solidFill>
                  <a:srgbClr val="FFFF99"/>
                </a:solidFill>
              </a:rPr>
              <a:t>Montar o plano de treinamento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Quem será treinado ?</a:t>
            </a:r>
          </a:p>
          <a:p>
            <a:pPr marL="1349375" lvl="2" indent="-269875" algn="just">
              <a:lnSpc>
                <a:spcPct val="120000"/>
              </a:lnSpc>
              <a:buFont typeface="Arial" charset="0"/>
              <a:buChar char="−"/>
            </a:pPr>
            <a:r>
              <a:rPr lang="pt-BR" sz="2000" b="1">
                <a:solidFill>
                  <a:srgbClr val="FFFF99"/>
                </a:solidFill>
              </a:rPr>
              <a:t>Como será o treinamento ?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381625" y="5514975"/>
            <a:ext cx="36004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B7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FATORES CRÍTICOS DE SUCESSO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Conclusão 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000">
                <a:solidFill>
                  <a:schemeClr val="bg1"/>
                </a:solidFill>
              </a:rPr>
              <a:t>A Gestão Baseada em Valor é um conceito que precisa ser absorvido por qualquer empresa e os Escritórios de Advocacia não fogem à regra: seus objetivos, assim como os de qualquer empreendimento econômico são voltados ao </a:t>
            </a:r>
            <a:r>
              <a:rPr lang="pt-BR" sz="2000" b="1">
                <a:solidFill>
                  <a:srgbClr val="FFFF99"/>
                </a:solidFill>
              </a:rPr>
              <a:t>aumento da riqueza dos empreendedores</a:t>
            </a:r>
            <a:r>
              <a:rPr lang="pt-BR" sz="2000">
                <a:solidFill>
                  <a:schemeClr val="bg1"/>
                </a:solidFill>
              </a:rPr>
              <a:t>. Ora, se isto é verdade, nada mais razoável do que implementar uma metodologia de análise permanente que facilite o atingimento deste objetivo.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900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000">
                <a:solidFill>
                  <a:schemeClr val="bg1"/>
                </a:solidFill>
              </a:rPr>
              <a:t>As métricas apresentadas neste trabalho são apenas alguns dos indicadores adequados à correta avaliação de resultados. Cada escritório deverá encontrar suas próprias medidas de desempenho, avaliando cuidadosamente suas peculiaridades operacionais e organizacionais. Este é um processo extraordinariamente rico e de resultados já comprovados pelas maiores e mais competitivas organizações do Brasil e do exterior. Investimentos orientados exclusivamente para resultados e liberação de maior volume de caixa para os sócios são os benefícios observados no mercado.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400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000">
                <a:solidFill>
                  <a:schemeClr val="bg1"/>
                </a:solidFill>
              </a:rPr>
              <a:t>João Telles Corrêa Filho</a:t>
            </a:r>
          </a:p>
        </p:txBody>
      </p:sp>
    </p:spTree>
  </p:cSld>
  <p:clrMapOvr>
    <a:masterClrMapping/>
  </p:clrMapOvr>
  <p:transition advTm="38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Então, o quê medir?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sócios são investidores que aportam seus recursos em um empreendimento específico: um Escritório de Advocacia. O que importa, portanto, é o </a:t>
            </a:r>
            <a:r>
              <a:rPr lang="pt-BR" sz="2600" b="1">
                <a:solidFill>
                  <a:srgbClr val="FF3300"/>
                </a:solidFill>
              </a:rPr>
              <a:t>Retorno Total do Investimento (RTI) </a:t>
            </a:r>
            <a:r>
              <a:rPr lang="pt-BR" sz="2600" b="1">
                <a:solidFill>
                  <a:schemeClr val="bg1"/>
                </a:solidFill>
              </a:rPr>
              <a:t>*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800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 é a combinação de: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9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Ganhos de capital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01613" y="5908675"/>
            <a:ext cx="4191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500">
                <a:solidFill>
                  <a:schemeClr val="bg1"/>
                </a:solidFill>
              </a:rPr>
              <a:t>* Conceito desenvolvido originalmente pelo BCG-GV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Então, o quê medir?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27038" y="1546225"/>
            <a:ext cx="1841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0825" y="1370013"/>
            <a:ext cx="8642350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Os sócios são investidores que aportam seus recursos em um empreendimento específico: um Escritório de Advocacia. O que importa, portanto, é o </a:t>
            </a:r>
            <a:r>
              <a:rPr lang="pt-BR" sz="2600" b="1">
                <a:solidFill>
                  <a:srgbClr val="FF3300"/>
                </a:solidFill>
              </a:rPr>
              <a:t>Retorno Total do Investimento (RTI) </a:t>
            </a:r>
            <a:r>
              <a:rPr lang="pt-BR" sz="2600" b="1">
                <a:solidFill>
                  <a:schemeClr val="bg1"/>
                </a:solidFill>
              </a:rPr>
              <a:t>*</a:t>
            </a:r>
            <a:r>
              <a:rPr lang="pt-BR" sz="260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1800">
              <a:solidFill>
                <a:schemeClr val="bg1"/>
              </a:solidFill>
            </a:endParaRP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pt-BR" sz="2600">
                <a:solidFill>
                  <a:schemeClr val="bg1"/>
                </a:solidFill>
              </a:rPr>
              <a:t>O </a:t>
            </a:r>
            <a:r>
              <a:rPr lang="pt-BR" sz="2600" b="1">
                <a:solidFill>
                  <a:srgbClr val="FF3300"/>
                </a:solidFill>
              </a:rPr>
              <a:t>RTI</a:t>
            </a:r>
            <a:r>
              <a:rPr lang="pt-BR" sz="2600">
                <a:solidFill>
                  <a:schemeClr val="bg1"/>
                </a:solidFill>
              </a:rPr>
              <a:t> é a combinação de: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endParaRPr lang="pt-BR" sz="900">
              <a:solidFill>
                <a:schemeClr val="bg1"/>
              </a:solidFill>
            </a:endParaRP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Ganhos de capital e</a:t>
            </a:r>
          </a:p>
          <a:p>
            <a:pPr marL="900113" lvl="1" indent="-357188"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pt-BR" sz="2600">
                <a:solidFill>
                  <a:schemeClr val="bg1"/>
                </a:solidFill>
              </a:rPr>
              <a:t>Retorno em dividendos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01613" y="5908675"/>
            <a:ext cx="4191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500">
                <a:solidFill>
                  <a:schemeClr val="bg1"/>
                </a:solidFill>
              </a:rPr>
              <a:t>* Conceito desenvolvido originalmente pelo BCG-GV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3627</Words>
  <Application>Microsoft PowerPoint</Application>
  <PresentationFormat>Apresentação na tela (4:3)</PresentationFormat>
  <Paragraphs>726</Paragraphs>
  <Slides>77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77</vt:i4>
      </vt:variant>
    </vt:vector>
  </HeadingPairs>
  <TitlesOfParts>
    <vt:vector size="81" baseType="lpstr">
      <vt:lpstr>Arial</vt:lpstr>
      <vt:lpstr>Garamond</vt:lpstr>
      <vt:lpstr>Wingdings</vt:lpstr>
      <vt:lpstr>Design padrão</vt:lpstr>
      <vt:lpstr>Slide 1</vt:lpstr>
      <vt:lpstr>Questões a responder </vt:lpstr>
      <vt:lpstr>Questões a responder </vt:lpstr>
      <vt:lpstr>Questões a responder </vt:lpstr>
      <vt:lpstr>Questões a responder </vt:lpstr>
      <vt:lpstr>Questões a responder </vt:lpstr>
      <vt:lpstr>Então, o que medir? </vt:lpstr>
      <vt:lpstr>Então, o quê medir? </vt:lpstr>
      <vt:lpstr>Então, o quê medir? </vt:lpstr>
      <vt:lpstr>Então, o quê medir?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Passo a passo ... </vt:lpstr>
      <vt:lpstr>Implementação – depurando conceitos 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 – depurando conceitos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Implementação</vt:lpstr>
      <vt:lpstr>A escolha das métricas </vt:lpstr>
      <vt:lpstr>A escolha das métricas </vt:lpstr>
      <vt:lpstr>A escolha das métricas </vt:lpstr>
      <vt:lpstr>A escolha das métricas </vt:lpstr>
      <vt:lpstr>A escolha das métricas </vt:lpstr>
      <vt:lpstr>Use um check-list </vt:lpstr>
      <vt:lpstr>Use um check-list </vt:lpstr>
      <vt:lpstr>Use um check-list </vt:lpstr>
      <vt:lpstr>Use um check-list </vt:lpstr>
      <vt:lpstr>Use um check-list </vt:lpstr>
      <vt:lpstr>Use um check-list </vt:lpstr>
      <vt:lpstr>Use um check-list </vt:lpstr>
      <vt:lpstr>Use um check-list </vt:lpstr>
      <vt:lpstr>Use um check-list </vt:lpstr>
      <vt:lpstr>Use um check-list </vt:lpstr>
      <vt:lpstr>Use um check-list </vt:lpstr>
      <vt:lpstr>Conclusão </vt:lpstr>
    </vt:vector>
  </TitlesOfParts>
  <Company>Telles Corrêa Ltda.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Corrêa Filho</dc:creator>
  <cp:lastModifiedBy>João Telles Corrêa Filho</cp:lastModifiedBy>
  <cp:revision>54</cp:revision>
  <dcterms:created xsi:type="dcterms:W3CDTF">2004-06-10T11:42:41Z</dcterms:created>
  <dcterms:modified xsi:type="dcterms:W3CDTF">2009-04-01T18:45:40Z</dcterms:modified>
</cp:coreProperties>
</file>