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427" r:id="rId3"/>
    <p:sldId id="286" r:id="rId4"/>
    <p:sldId id="408" r:id="rId5"/>
    <p:sldId id="382" r:id="rId6"/>
    <p:sldId id="328" r:id="rId7"/>
    <p:sldId id="425" r:id="rId8"/>
    <p:sldId id="383" r:id="rId9"/>
    <p:sldId id="384" r:id="rId10"/>
    <p:sldId id="385" r:id="rId11"/>
    <p:sldId id="287" r:id="rId12"/>
    <p:sldId id="390" r:id="rId13"/>
    <p:sldId id="386" r:id="rId14"/>
    <p:sldId id="387" r:id="rId15"/>
    <p:sldId id="388" r:id="rId16"/>
    <p:sldId id="397" r:id="rId17"/>
    <p:sldId id="398" r:id="rId18"/>
    <p:sldId id="399" r:id="rId19"/>
    <p:sldId id="400" r:id="rId20"/>
    <p:sldId id="288" r:id="rId21"/>
    <p:sldId id="401" r:id="rId22"/>
    <p:sldId id="402" r:id="rId23"/>
    <p:sldId id="403" r:id="rId24"/>
    <p:sldId id="404" r:id="rId25"/>
    <p:sldId id="395" r:id="rId26"/>
    <p:sldId id="405" r:id="rId27"/>
    <p:sldId id="406" r:id="rId28"/>
    <p:sldId id="412" r:id="rId29"/>
    <p:sldId id="413" r:id="rId30"/>
    <p:sldId id="407" r:id="rId31"/>
    <p:sldId id="409" r:id="rId32"/>
    <p:sldId id="410" r:id="rId33"/>
    <p:sldId id="411" r:id="rId34"/>
    <p:sldId id="414" r:id="rId35"/>
    <p:sldId id="415" r:id="rId36"/>
    <p:sldId id="416" r:id="rId37"/>
    <p:sldId id="417" r:id="rId38"/>
    <p:sldId id="418" r:id="rId39"/>
    <p:sldId id="419" r:id="rId40"/>
    <p:sldId id="420" r:id="rId41"/>
    <p:sldId id="421" r:id="rId42"/>
    <p:sldId id="422" r:id="rId43"/>
    <p:sldId id="423" r:id="rId44"/>
    <p:sldId id="424" r:id="rId45"/>
    <p:sldId id="426" r:id="rId46"/>
  </p:sldIdLst>
  <p:sldSz cx="9906000" cy="6858000" type="A4"/>
  <p:notesSz cx="6858000" cy="95440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qez9yQkfk0djiEq7nGcngA==" hashData="d+d9AZFhV5kxsL6VM5C6pFnNBfc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accent2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E1D"/>
    <a:srgbClr val="FF0000"/>
    <a:srgbClr val="FF3300"/>
    <a:srgbClr val="FFCC99"/>
    <a:srgbClr val="AEF6DC"/>
    <a:srgbClr val="12A671"/>
    <a:srgbClr val="FFFF99"/>
    <a:srgbClr val="FFFF66"/>
    <a:srgbClr val="001A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7" autoAdjust="0"/>
    <p:restoredTop sz="94568" autoAdjust="0"/>
  </p:normalViewPr>
  <p:slideViewPr>
    <p:cSldViewPr>
      <p:cViewPr>
        <p:scale>
          <a:sx n="66" d="100"/>
          <a:sy n="66" d="100"/>
        </p:scale>
        <p:origin x="-978" y="-31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9937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95300" y="1412875"/>
            <a:ext cx="4375150" cy="47132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412875"/>
            <a:ext cx="4375150" cy="47132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Tm="10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412875"/>
            <a:ext cx="437515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412875"/>
            <a:ext cx="437515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10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Tm="10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Tm="10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E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9"/>
            <a:ext cx="8915400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412875"/>
            <a:ext cx="8915400" cy="471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 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Tm="10000">
    <p:fad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just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just" rtl="0" fontAlgn="base">
        <a:spcBef>
          <a:spcPct val="20000"/>
        </a:spcBef>
        <a:spcAft>
          <a:spcPct val="0"/>
        </a:spcAft>
        <a:buChar char="–"/>
        <a:defRPr sz="2600" b="1">
          <a:solidFill>
            <a:schemeClr val="bg1"/>
          </a:solidFill>
          <a:latin typeface="+mn-lt"/>
        </a:defRPr>
      </a:lvl2pPr>
      <a:lvl3pPr marL="1143000" indent="-228600" algn="just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just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4pPr>
      <a:lvl5pPr marL="20574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apresentac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7234" y="-24"/>
            <a:ext cx="9943270" cy="6858024"/>
          </a:xfrm>
          <a:prstGeom prst="rect">
            <a:avLst/>
          </a:prstGeom>
          <a:noFill/>
        </p:spPr>
      </p:pic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pouco de história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6"/>
            <a:ext cx="8915400" cy="5040313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/>
              <a:t> E quais os impactos percebidos sobre o </a:t>
            </a:r>
            <a:r>
              <a:rPr lang="pt-BR" i="1"/>
              <a:t>core business</a:t>
            </a:r>
            <a:r>
              <a:rPr lang="pt-BR"/>
              <a:t> – que, afinal, é o que importa? 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Escritórios descapitalizados;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Falta de instrumentos – e de conceitos – básicos de acompanhamento e controle;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Falta de coerência entre os objetivos e as ações que deveriam conduzir o escritório a estes mesmos objetivos;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Desgaste – </a:t>
            </a:r>
            <a:r>
              <a:rPr lang="pt-BR" i="1">
                <a:solidFill>
                  <a:srgbClr val="FFCC99"/>
                </a:solidFill>
              </a:rPr>
              <a:t>stress</a:t>
            </a:r>
            <a:r>
              <a:rPr lang="pt-BR">
                <a:solidFill>
                  <a:srgbClr val="FFCC99"/>
                </a:solidFill>
              </a:rPr>
              <a:t> dos sócios – e conseqüente baixa nos índices de produtividade.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C.E.O. é uma panacéia?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5"/>
            <a:ext cx="8915400" cy="5111750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/>
              <a:t> </a:t>
            </a:r>
            <a:r>
              <a:rPr lang="pt-BR" sz="3000"/>
              <a:t>A reportagem que motivou estes comentários afirma que a contratação deste executivo foi a resposta, importada de outras indústrias, aos pontos apresentados. Porém ...</a:t>
            </a:r>
          </a:p>
        </p:txBody>
      </p:sp>
    </p:spTree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C.E.O. é um panacéia?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5"/>
            <a:ext cx="8915400" cy="5111750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/>
              <a:t> </a:t>
            </a:r>
            <a:r>
              <a:rPr lang="pt-BR" sz="3000"/>
              <a:t>A reportagem que motivou estes comentários afirma que a contratação deste executivo foi a resposta, importada de outras indústrias, aos pontos apresentados. Porém ...</a:t>
            </a:r>
          </a:p>
          <a:p>
            <a:pPr marL="900113" lvl="1" indent="-357188">
              <a:buClr>
                <a:srgbClr val="FFCC99"/>
              </a:buClr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Quando o C.E.O. é, de fato, a solução?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C.E.O. é um panacéia?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5"/>
            <a:ext cx="8915400" cy="5111750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/>
              <a:t> </a:t>
            </a:r>
            <a:r>
              <a:rPr lang="pt-BR" sz="3000"/>
              <a:t>A reportagem que motivou estes comentários afirma que a contratação deste executivo foi a resposta, importada de outras indústrias, aos pontos apresentados. Porém ...</a:t>
            </a:r>
          </a:p>
          <a:p>
            <a:pPr marL="900113" lvl="1" indent="-357188">
              <a:buClr>
                <a:srgbClr val="FFCC99"/>
              </a:buClr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Quando o C.E.O. é, de fato, a solução?</a:t>
            </a:r>
          </a:p>
          <a:p>
            <a:pPr marL="900113" lvl="1" indent="-357188">
              <a:buClr>
                <a:srgbClr val="FFCC99"/>
              </a:buClr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Como selecionar o próprio “chefe”?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C.E.O. é um panacéia?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5"/>
            <a:ext cx="8915400" cy="5111750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/>
              <a:t> </a:t>
            </a:r>
            <a:r>
              <a:rPr lang="pt-BR" sz="3000"/>
              <a:t>A reportagem que motivou estes comentários afirma que a contratação deste executivo foi a resposta, importada de outras indústrias, aos pontos apresentados. Porém ...</a:t>
            </a:r>
          </a:p>
          <a:p>
            <a:pPr marL="900113" lvl="1" indent="-357188">
              <a:buClr>
                <a:srgbClr val="FFCC99"/>
              </a:buClr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Quando o C.E.O. é, de fato, a solução?</a:t>
            </a:r>
          </a:p>
          <a:p>
            <a:pPr marL="900113" lvl="1" indent="-357188">
              <a:buClr>
                <a:srgbClr val="FFCC99"/>
              </a:buClr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Como selecionar o próprio “chefe”?</a:t>
            </a:r>
          </a:p>
          <a:p>
            <a:pPr marL="900113" lvl="1" indent="-357188">
              <a:buClr>
                <a:srgbClr val="FFCC99"/>
              </a:buClr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Quais os custos envolvidos numa contratação destas?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C.E.O. é um panacéia?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5"/>
            <a:ext cx="8915400" cy="5111750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/>
              <a:t> </a:t>
            </a:r>
            <a:r>
              <a:rPr lang="pt-BR" sz="3000"/>
              <a:t>A reportagem que motivou estes comentários afirma que a contratação deste executivo foi a resposta, importada de outras indústrias, aos pontos apresentados. Porém ...</a:t>
            </a:r>
          </a:p>
          <a:p>
            <a:pPr marL="900113" lvl="1" indent="-357188">
              <a:buClr>
                <a:srgbClr val="FFCC99"/>
              </a:buClr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Quando o C.E.O. é, de fato, a solução?</a:t>
            </a:r>
          </a:p>
          <a:p>
            <a:pPr marL="900113" lvl="1" indent="-357188">
              <a:buClr>
                <a:srgbClr val="FFCC99"/>
              </a:buClr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Como selecionar o próprio “chefe”?</a:t>
            </a:r>
          </a:p>
          <a:p>
            <a:pPr marL="900113" lvl="1" indent="-357188">
              <a:buClr>
                <a:srgbClr val="FFCC99"/>
              </a:buClr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Quais os custos envolvidos numa contratação destas?</a:t>
            </a:r>
          </a:p>
          <a:p>
            <a:pPr marL="900113" lvl="1" indent="-357188">
              <a:buClr>
                <a:srgbClr val="FFCC99"/>
              </a:buClr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Como conviver com a divisão de poder com um “estranho”?</a:t>
            </a:r>
          </a:p>
          <a:p>
            <a:pPr marL="900113" lvl="1" indent="-357188">
              <a:buClr>
                <a:srgbClr val="FFCC99"/>
              </a:buClr>
              <a:buFont typeface="Wingdings" pitchFamily="2" charset="2"/>
              <a:buNone/>
            </a:pPr>
            <a:endParaRPr lang="pt-BR" sz="1400">
              <a:solidFill>
                <a:srgbClr val="FFCC99"/>
              </a:solidFill>
            </a:endParaRP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Tentando responder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5"/>
            <a:ext cx="8915400" cy="5111750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 algn="ctr">
              <a:lnSpc>
                <a:spcPct val="90000"/>
              </a:lnSpc>
              <a:buClr>
                <a:srgbClr val="FFCC99"/>
              </a:buClr>
              <a:buFont typeface="Wingdings" pitchFamily="2" charset="2"/>
              <a:buNone/>
              <a:tabLst>
                <a:tab pos="6996113" algn="l"/>
              </a:tabLst>
            </a:pPr>
            <a:r>
              <a:rPr lang="pt-BR">
                <a:solidFill>
                  <a:srgbClr val="FF3300"/>
                </a:solidFill>
              </a:rPr>
              <a:t>Quando o C.E.O. é, de fato, a solução?</a:t>
            </a:r>
          </a:p>
          <a:p>
            <a:pPr marL="0" indent="0">
              <a:lnSpc>
                <a:spcPct val="90000"/>
              </a:lnSpc>
              <a:buClr>
                <a:srgbClr val="FFCC99"/>
              </a:buClr>
              <a:buFont typeface="Wingdings" pitchFamily="2" charset="2"/>
              <a:buNone/>
              <a:tabLst>
                <a:tab pos="6996113" algn="l"/>
              </a:tabLst>
            </a:pPr>
            <a:endParaRPr lang="pt-BR" sz="900"/>
          </a:p>
          <a:p>
            <a:pPr marL="0" indent="0">
              <a:lnSpc>
                <a:spcPct val="90000"/>
              </a:lnSpc>
              <a:buClr>
                <a:srgbClr val="FFCC99"/>
              </a:buClr>
              <a:buFont typeface="Wingdings" pitchFamily="2" charset="2"/>
              <a:buNone/>
              <a:tabLst>
                <a:tab pos="6996113" algn="l"/>
              </a:tabLst>
            </a:pPr>
            <a:r>
              <a:rPr lang="pt-BR" sz="2600" b="0"/>
              <a:t>Um profissional deste nível deve ser cogitado para atuar com exclusividade em escritórios de porte grande, trazendo a experiência administrativa das grandes organizações industriais e de serviços. Executivos oriundos de bancos ou consultorias tradicionais podem dar importantes contribuições em termos de metodologias modernas e capacidade de adaptação frente ao quase sempre instável ambiente de negócios.</a:t>
            </a:r>
          </a:p>
          <a:p>
            <a:pPr marL="0" indent="0">
              <a:lnSpc>
                <a:spcPct val="90000"/>
              </a:lnSpc>
              <a:buClr>
                <a:srgbClr val="FFCC99"/>
              </a:buClr>
              <a:buFont typeface="Wingdings" pitchFamily="2" charset="2"/>
              <a:buNone/>
              <a:tabLst>
                <a:tab pos="6996113" algn="l"/>
              </a:tabLst>
            </a:pPr>
            <a:endParaRPr lang="pt-BR" sz="600" b="0"/>
          </a:p>
          <a:p>
            <a:pPr marL="0" indent="0">
              <a:lnSpc>
                <a:spcPct val="90000"/>
              </a:lnSpc>
              <a:buClr>
                <a:srgbClr val="FFCC99"/>
              </a:buClr>
              <a:buFont typeface="Wingdings" pitchFamily="2" charset="2"/>
              <a:buNone/>
              <a:tabLst>
                <a:tab pos="6996113" algn="l"/>
              </a:tabLst>
            </a:pPr>
            <a:r>
              <a:rPr lang="pt-BR" sz="2600" b="0"/>
              <a:t>Escritórios pequenos e médios podem – e devem – procurar alternativas condizentes com sua realidade orçamentária. </a:t>
            </a:r>
            <a:r>
              <a:rPr lang="pt-BR" sz="2600" b="0">
                <a:solidFill>
                  <a:srgbClr val="FFFF66"/>
                </a:solidFill>
              </a:rPr>
              <a:t>A contratação </a:t>
            </a:r>
            <a:r>
              <a:rPr lang="pt-BR" sz="2600" b="0" i="1">
                <a:solidFill>
                  <a:srgbClr val="FFFF66"/>
                </a:solidFill>
              </a:rPr>
              <a:t>part-time</a:t>
            </a:r>
            <a:r>
              <a:rPr lang="pt-BR" sz="2600" b="0">
                <a:solidFill>
                  <a:srgbClr val="FFFF66"/>
                </a:solidFill>
              </a:rPr>
              <a:t> e o compartilhamento podem ser  soluções interessantes para estas sociedades</a:t>
            </a:r>
            <a:r>
              <a:rPr lang="pt-BR" sz="2600" b="0"/>
              <a:t>.</a:t>
            </a:r>
          </a:p>
        </p:txBody>
      </p:sp>
    </p:spTree>
  </p:cSld>
  <p:clrMapOvr>
    <a:masterClrMapping/>
  </p:clrMapOvr>
  <p:transition advTm="33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Tentando responder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5"/>
            <a:ext cx="8915400" cy="5111750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 algn="ctr">
              <a:buClr>
                <a:srgbClr val="FFCC99"/>
              </a:buClr>
              <a:buFont typeface="Wingdings" pitchFamily="2" charset="2"/>
              <a:buNone/>
            </a:pPr>
            <a:r>
              <a:rPr lang="pt-BR">
                <a:solidFill>
                  <a:srgbClr val="FF3300"/>
                </a:solidFill>
              </a:rPr>
              <a:t>Como selecionar o próprio “chefe”?</a:t>
            </a:r>
          </a:p>
          <a:p>
            <a:pPr marL="0" indent="0">
              <a:buClr>
                <a:srgbClr val="FFCC99"/>
              </a:buClr>
              <a:buFont typeface="Wingdings" pitchFamily="2" charset="2"/>
              <a:buNone/>
            </a:pPr>
            <a:endParaRPr lang="pt-BR" sz="800" b="0"/>
          </a:p>
          <a:p>
            <a:pPr marL="0" indent="0">
              <a:buClr>
                <a:srgbClr val="FFCC99"/>
              </a:buClr>
              <a:buFont typeface="Wingdings" pitchFamily="2" charset="2"/>
              <a:buNone/>
            </a:pPr>
            <a:r>
              <a:rPr lang="pt-BR" sz="2600" b="0"/>
              <a:t>A contratação do C.E.O., seja em que regime for, equivale a decidir que </a:t>
            </a:r>
            <a:r>
              <a:rPr lang="pt-BR" sz="2600" b="0">
                <a:solidFill>
                  <a:srgbClr val="FFFF66"/>
                </a:solidFill>
              </a:rPr>
              <a:t>o poder decisório passará a ser compartilhado com um novo elemento</a:t>
            </a:r>
            <a:r>
              <a:rPr lang="pt-BR" sz="2600" b="0"/>
              <a:t>. Este profissional será responsável por fazer com que a estrutura do escritório atinja os objetivos estratégicos estabelecidos pela sociedade.</a:t>
            </a:r>
          </a:p>
          <a:p>
            <a:pPr marL="0" indent="0">
              <a:buClr>
                <a:srgbClr val="FFCC99"/>
              </a:buClr>
              <a:buFont typeface="Wingdings" pitchFamily="2" charset="2"/>
              <a:buNone/>
            </a:pPr>
            <a:endParaRPr lang="pt-BR" sz="600" b="0"/>
          </a:p>
          <a:p>
            <a:pPr marL="0" indent="0">
              <a:buClr>
                <a:srgbClr val="FFCC99"/>
              </a:buClr>
              <a:buFont typeface="Wingdings" pitchFamily="2" charset="2"/>
              <a:buNone/>
            </a:pPr>
            <a:r>
              <a:rPr lang="pt-BR" sz="2600" b="0"/>
              <a:t>Para que isso seja possível é indispensável que o C.E.O. tenha autonomia operacional para gerir os recursos do escritório. Aos sócios caberá, em primeiro lugar, a </a:t>
            </a:r>
            <a:r>
              <a:rPr lang="pt-BR" sz="2600" b="0">
                <a:solidFill>
                  <a:srgbClr val="FFFF66"/>
                </a:solidFill>
              </a:rPr>
              <a:t>delegação de responsabilidades e a cobrança por resultados</a:t>
            </a:r>
            <a:r>
              <a:rPr lang="pt-BR" sz="2600" b="0"/>
              <a:t>, e não por simples tarefas.</a:t>
            </a:r>
          </a:p>
        </p:txBody>
      </p:sp>
    </p:spTree>
  </p:cSld>
  <p:clrMapOvr>
    <a:masterClrMapping/>
  </p:clrMapOvr>
  <p:transition advTm="30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Tentando responder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5"/>
            <a:ext cx="8915400" cy="5111750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 algn="ctr">
              <a:buClr>
                <a:srgbClr val="FFCC99"/>
              </a:buClr>
              <a:buFont typeface="Wingdings" pitchFamily="2" charset="2"/>
              <a:buNone/>
            </a:pPr>
            <a:r>
              <a:rPr lang="pt-BR" dirty="0">
                <a:solidFill>
                  <a:srgbClr val="FF3300"/>
                </a:solidFill>
              </a:rPr>
              <a:t>Quais os custos envolvidos numa contratação destas?</a:t>
            </a:r>
          </a:p>
          <a:p>
            <a:pPr marL="0" indent="0" algn="ctr">
              <a:buClr>
                <a:srgbClr val="FFCC99"/>
              </a:buClr>
              <a:buFont typeface="Wingdings" pitchFamily="2" charset="2"/>
              <a:buNone/>
            </a:pPr>
            <a:endParaRPr lang="pt-BR" sz="800" b="0" dirty="0">
              <a:solidFill>
                <a:srgbClr val="FF3300"/>
              </a:solidFill>
            </a:endParaRPr>
          </a:p>
          <a:p>
            <a:pPr marL="0" indent="0">
              <a:buClr>
                <a:srgbClr val="FFCC99"/>
              </a:buClr>
              <a:buFont typeface="Wingdings" pitchFamily="2" charset="2"/>
              <a:buNone/>
            </a:pPr>
            <a:r>
              <a:rPr lang="pt-BR" sz="2600" b="0" dirty="0"/>
              <a:t>O custo com o recrutamento de um </a:t>
            </a:r>
            <a:r>
              <a:rPr lang="pt-BR" sz="2600" b="0" dirty="0" err="1"/>
              <a:t>C.E.O.</a:t>
            </a:r>
            <a:r>
              <a:rPr lang="pt-BR" sz="2600" b="0" dirty="0"/>
              <a:t> não é pequeno:</a:t>
            </a:r>
          </a:p>
          <a:p>
            <a:pPr marL="0" indent="0">
              <a:buClr>
                <a:srgbClr val="FFCC99"/>
              </a:buClr>
              <a:buFont typeface="Wingdings" pitchFamily="2" charset="2"/>
              <a:buNone/>
            </a:pPr>
            <a:endParaRPr lang="pt-BR" sz="600" b="0" dirty="0"/>
          </a:p>
          <a:p>
            <a:pPr marL="536575" lvl="1" indent="-357188">
              <a:buClr>
                <a:schemeClr val="bg1"/>
              </a:buClr>
              <a:buFont typeface="Wingdings" pitchFamily="2" charset="2"/>
              <a:buChar char="ü"/>
            </a:pPr>
            <a:r>
              <a:rPr lang="pt-BR" b="0" dirty="0"/>
              <a:t>Salários </a:t>
            </a:r>
            <a:r>
              <a:rPr lang="pt-BR" b="0" u="sng" dirty="0"/>
              <a:t>a partir</a:t>
            </a:r>
            <a:r>
              <a:rPr lang="pt-BR" b="0" dirty="0"/>
              <a:t> de US$ 5</a:t>
            </a:r>
            <a:r>
              <a:rPr lang="pt-BR" b="0" dirty="0" smtClean="0"/>
              <a:t> </a:t>
            </a:r>
            <a:r>
              <a:rPr lang="pt-BR" b="0" dirty="0"/>
              <a:t>mil;</a:t>
            </a:r>
          </a:p>
          <a:p>
            <a:pPr marL="536575" lvl="1" indent="-357188">
              <a:buClr>
                <a:schemeClr val="bg1"/>
              </a:buClr>
              <a:buFont typeface="Wingdings" pitchFamily="2" charset="2"/>
              <a:buChar char="ü"/>
            </a:pPr>
            <a:r>
              <a:rPr lang="pt-BR" b="0" dirty="0"/>
              <a:t>Bônus ou prêmios proporcionais aos resultados;</a:t>
            </a:r>
          </a:p>
          <a:p>
            <a:pPr marL="536575" lvl="1" indent="-357188">
              <a:buClr>
                <a:schemeClr val="bg1"/>
              </a:buClr>
              <a:buFont typeface="Wingdings" pitchFamily="2" charset="2"/>
              <a:buChar char="ü"/>
            </a:pPr>
            <a:r>
              <a:rPr lang="pt-BR" b="0" dirty="0"/>
              <a:t>Benefícios compatíveis com o mercado</a:t>
            </a:r>
          </a:p>
          <a:p>
            <a:pPr marL="0" indent="0">
              <a:buClr>
                <a:schemeClr val="bg1"/>
              </a:buClr>
              <a:buFont typeface="Wingdings" pitchFamily="2" charset="2"/>
              <a:buNone/>
            </a:pPr>
            <a:endParaRPr lang="pt-BR" sz="600" b="0" dirty="0"/>
          </a:p>
          <a:p>
            <a:pPr marL="0" indent="0">
              <a:buClr>
                <a:schemeClr val="bg1"/>
              </a:buClr>
              <a:buFont typeface="Wingdings" pitchFamily="2" charset="2"/>
              <a:buNone/>
            </a:pPr>
            <a:r>
              <a:rPr lang="pt-BR" sz="2600" b="0" dirty="0"/>
              <a:t>São os itens mais visíveis. Há que se considerar eventuais custos com serviços de </a:t>
            </a:r>
            <a:r>
              <a:rPr lang="pt-BR" sz="2600" b="0" i="1" dirty="0" err="1"/>
              <a:t>head-hunters</a:t>
            </a:r>
            <a:r>
              <a:rPr lang="pt-BR" sz="2600" b="0" dirty="0"/>
              <a:t>, que podem chegar a igualar a remuneração </a:t>
            </a:r>
            <a:r>
              <a:rPr lang="pt-BR" sz="2600" b="0" u="sng" dirty="0"/>
              <a:t>anual</a:t>
            </a:r>
            <a:r>
              <a:rPr lang="pt-BR" sz="2600" b="0" dirty="0"/>
              <a:t> do contratado. </a:t>
            </a:r>
            <a:r>
              <a:rPr lang="pt-BR" sz="2600" b="0" dirty="0">
                <a:solidFill>
                  <a:srgbClr val="FFFF66"/>
                </a:solidFill>
              </a:rPr>
              <a:t>Números como estes reforçam a necessidade de buscar soluções mais criativas</a:t>
            </a:r>
            <a:r>
              <a:rPr lang="pt-BR" sz="2600" b="0" dirty="0"/>
              <a:t>.</a:t>
            </a:r>
          </a:p>
        </p:txBody>
      </p:sp>
    </p:spTree>
  </p:cSld>
  <p:clrMapOvr>
    <a:masterClrMapping/>
  </p:clrMapOvr>
  <p:transition advTm="27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Tentando responder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5"/>
            <a:ext cx="8915400" cy="5111750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 algn="ctr">
              <a:buClr>
                <a:srgbClr val="FFCC99"/>
              </a:buClr>
              <a:buFont typeface="Wingdings" pitchFamily="2" charset="2"/>
              <a:buNone/>
            </a:pPr>
            <a:r>
              <a:rPr lang="pt-BR">
                <a:solidFill>
                  <a:srgbClr val="FF3300"/>
                </a:solidFill>
              </a:rPr>
              <a:t>Como conviver com a divisão de poder com um “estranho”?</a:t>
            </a:r>
          </a:p>
          <a:p>
            <a:pPr marL="0" indent="0" algn="ctr">
              <a:buClr>
                <a:srgbClr val="FFCC99"/>
              </a:buClr>
              <a:buFont typeface="Wingdings" pitchFamily="2" charset="2"/>
              <a:buNone/>
            </a:pPr>
            <a:endParaRPr lang="pt-BR" sz="800" b="0"/>
          </a:p>
          <a:p>
            <a:pPr marL="0" indent="0">
              <a:buClr>
                <a:srgbClr val="FFCC99"/>
              </a:buClr>
              <a:buFont typeface="Wingdings" pitchFamily="2" charset="2"/>
              <a:buNone/>
            </a:pPr>
            <a:r>
              <a:rPr lang="pt-BR" sz="2600" b="0"/>
              <a:t>Este é, sem nenhuma dúvida, o maior desafio que se apresenta a um profissional pouco habituado a delegar: o Advogado.</a:t>
            </a:r>
          </a:p>
          <a:p>
            <a:pPr marL="0" indent="0">
              <a:buClr>
                <a:srgbClr val="FFCC99"/>
              </a:buClr>
              <a:buFont typeface="Wingdings" pitchFamily="2" charset="2"/>
              <a:buNone/>
            </a:pPr>
            <a:endParaRPr lang="pt-BR" sz="600" b="0"/>
          </a:p>
          <a:p>
            <a:pPr marL="0" indent="0">
              <a:buClr>
                <a:srgbClr val="FFCC99"/>
              </a:buClr>
              <a:buFont typeface="Wingdings" pitchFamily="2" charset="2"/>
              <a:buNone/>
            </a:pPr>
            <a:r>
              <a:rPr lang="pt-BR" sz="2600" b="0"/>
              <a:t>A resposta não é trivial e </a:t>
            </a:r>
            <a:r>
              <a:rPr lang="pt-BR" sz="2600" b="0">
                <a:solidFill>
                  <a:srgbClr val="FFFF66"/>
                </a:solidFill>
              </a:rPr>
              <a:t>passa por um acordo firmado pelos sócios</a:t>
            </a:r>
            <a:r>
              <a:rPr lang="pt-BR" sz="2600" b="0"/>
              <a:t>, geralmente após vários anos de tentativas não muito bem sucedidas de dividir o tempo entre o atendimento aos clientes e as atividades administrativas. Modelos propondo desde o revezamento dos sócios na administração até a  centralização pura e simples pelo sócio-gerente </a:t>
            </a:r>
            <a:r>
              <a:rPr lang="pt-BR" sz="2600" b="0">
                <a:solidFill>
                  <a:srgbClr val="FFFF66"/>
                </a:solidFill>
              </a:rPr>
              <a:t>vêm sofrendo desgaste contínuo e demandando maior profissionalização</a:t>
            </a:r>
            <a:r>
              <a:rPr lang="pt-BR" sz="2600" b="0"/>
              <a:t>.</a:t>
            </a:r>
          </a:p>
        </p:txBody>
      </p:sp>
    </p:spTree>
  </p:cSld>
  <p:clrMapOvr>
    <a:masterClrMapping/>
  </p:clrMapOvr>
  <p:transition advTm="27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01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95300" y="331788"/>
            <a:ext cx="8915400" cy="6121400"/>
          </a:xfrm>
          <a:noFill/>
          <a:ln/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pt-BR" sz="2500" dirty="0">
                <a:solidFill>
                  <a:srgbClr val="FFFF66"/>
                </a:solidFill>
              </a:rPr>
              <a:t>“Chefe dos patrões”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pt-BR" sz="1200" b="0" dirty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pt-BR" sz="2300" b="0" dirty="0"/>
              <a:t>Foi este o título da matéria da revista Época de 16 de </a:t>
            </a:r>
            <a:r>
              <a:rPr lang="pt-BR" sz="2300" b="0" dirty="0" smtClean="0"/>
              <a:t>fevereiro de 2004. </a:t>
            </a:r>
            <a:r>
              <a:rPr lang="pt-BR" sz="2300" b="0" dirty="0"/>
              <a:t>Mais do que uma simples chamada, a frase, carregada de significado, lembra aos advogados que é muito difícil ter sucesso nos negócios se não houver profissionalização. Embora o artigo cite os grandes escritórios, está claro que os problemas administrativos são uma preocupação constante até mesmo para as bancas do tipo </a:t>
            </a:r>
            <a:r>
              <a:rPr lang="pt-BR" sz="2300" b="0" i="1" dirty="0"/>
              <a:t>boutique</a:t>
            </a:r>
            <a:r>
              <a:rPr lang="pt-BR" sz="2300" b="0" dirty="0"/>
              <a:t>. Diferente deve ser a abordagem usada para atacar problemas de diferentes tipos de escritórios.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pt-BR" sz="1000" b="0" dirty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pt-BR" sz="2300" b="0" dirty="0"/>
              <a:t>Com o objetivo de contribuir para o equacionamento destas questões, tenho a satisfação de encaminhar algumas reflexões sobre o tema e de colocar-me a sua disposição para seguir com o debate.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pt-BR" sz="1000" b="0" dirty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pt-BR" sz="1200" b="0" dirty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pt-BR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João Telles Corrêa Filho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pt-BR" sz="2300" b="0" dirty="0"/>
              <a:t>Fevereiro de 2004</a:t>
            </a:r>
          </a:p>
        </p:txBody>
      </p:sp>
    </p:spTree>
  </p:cSld>
  <p:clrMapOvr>
    <a:masterClrMapping/>
  </p:clrMapOvr>
  <p:transition advTm="32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ciclo P.E.R.A.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5"/>
            <a:ext cx="8915400" cy="5111750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lnSpc>
                <a:spcPct val="90000"/>
              </a:lnSpc>
              <a:buFont typeface="Wingdings" pitchFamily="2" charset="2"/>
              <a:buNone/>
            </a:pPr>
            <a:r>
              <a:rPr lang="pt-BR"/>
              <a:t> </a:t>
            </a:r>
            <a:r>
              <a:rPr lang="pt-BR" b="0"/>
              <a:t>O C.E.O. deve, portanto, conduzir os processos de melhorias contínuas e, ao mesmo tempo, ser orientado por estes mesmos processos. Isto significa que, antes de mais nada, cabe aos sócios ditar as diretrizes e estratégias, obedecendo a um ciclo com quatro fases:</a:t>
            </a:r>
          </a:p>
          <a:p>
            <a:pPr marL="87313" indent="-87313">
              <a:lnSpc>
                <a:spcPct val="90000"/>
              </a:lnSpc>
              <a:buFont typeface="Wingdings" pitchFamily="2" charset="2"/>
              <a:buNone/>
            </a:pPr>
            <a:endParaRPr lang="pt-BR" sz="900"/>
          </a:p>
          <a:p>
            <a:pPr marL="2124075" lvl="4">
              <a:lnSpc>
                <a:spcPct val="90000"/>
              </a:lnSpc>
              <a:buFontTx/>
              <a:buNone/>
            </a:pPr>
            <a:endParaRPr lang="pt-BR" sz="32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ciclo P.E.R.A.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5"/>
            <a:ext cx="8915400" cy="5111750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lnSpc>
                <a:spcPct val="90000"/>
              </a:lnSpc>
              <a:buFont typeface="Wingdings" pitchFamily="2" charset="2"/>
              <a:buNone/>
            </a:pPr>
            <a:r>
              <a:rPr lang="pt-BR"/>
              <a:t> </a:t>
            </a:r>
            <a:r>
              <a:rPr lang="pt-BR" b="0"/>
              <a:t>O C.E.O. deve, portanto, conduzir os processos de melhorias contínuas e, ao mesmo tempo, ser orientado por estes mesmos processos. Isto significa que, antes de mais nada, cabe aos sócios ditar as diretrizes e estratégias, obedecendo a um ciclo com quatro fases:</a:t>
            </a:r>
          </a:p>
          <a:p>
            <a:pPr marL="87313" indent="-87313">
              <a:lnSpc>
                <a:spcPct val="90000"/>
              </a:lnSpc>
              <a:buFont typeface="Wingdings" pitchFamily="2" charset="2"/>
              <a:buNone/>
            </a:pPr>
            <a:endParaRPr lang="pt-BR" sz="900"/>
          </a:p>
          <a:p>
            <a:pPr marL="2124075" lvl="4">
              <a:lnSpc>
                <a:spcPct val="90000"/>
              </a:lnSpc>
              <a:buFontTx/>
              <a:buNone/>
            </a:pPr>
            <a:r>
              <a:rPr lang="pt-BR" sz="3200">
                <a:solidFill>
                  <a:srgbClr val="FFFF66"/>
                </a:solidFill>
              </a:rPr>
              <a:t>P – PLANEJAMENTO</a:t>
            </a:r>
          </a:p>
          <a:p>
            <a:pPr marL="2124075" lvl="4">
              <a:lnSpc>
                <a:spcPct val="90000"/>
              </a:lnSpc>
              <a:buFontTx/>
              <a:buNone/>
            </a:pPr>
            <a:endParaRPr lang="pt-BR" sz="32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ciclo P.E.R.A.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5"/>
            <a:ext cx="8915400" cy="5111750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lnSpc>
                <a:spcPct val="90000"/>
              </a:lnSpc>
              <a:buFont typeface="Wingdings" pitchFamily="2" charset="2"/>
              <a:buNone/>
            </a:pPr>
            <a:r>
              <a:rPr lang="pt-BR"/>
              <a:t> </a:t>
            </a:r>
            <a:r>
              <a:rPr lang="pt-BR" b="0"/>
              <a:t>O C.E.O. deve, portanto, conduzir os processos de melhorias contínuas e, ao mesmo tempo, ser orientado por estes mesmos processos. Isto significa que, antes de mais nada, cabe aos sócios ditar as diretrizes e estratégias, obedecendo a um ciclo com quatro fases:</a:t>
            </a:r>
          </a:p>
          <a:p>
            <a:pPr marL="87313" indent="-87313">
              <a:lnSpc>
                <a:spcPct val="90000"/>
              </a:lnSpc>
              <a:buFont typeface="Wingdings" pitchFamily="2" charset="2"/>
              <a:buNone/>
            </a:pPr>
            <a:endParaRPr lang="pt-BR" sz="900"/>
          </a:p>
          <a:p>
            <a:pPr marL="2124075" lvl="4">
              <a:lnSpc>
                <a:spcPct val="90000"/>
              </a:lnSpc>
              <a:buFontTx/>
              <a:buNone/>
            </a:pPr>
            <a:r>
              <a:rPr lang="pt-BR" sz="3200">
                <a:solidFill>
                  <a:srgbClr val="FFFF66"/>
                </a:solidFill>
              </a:rPr>
              <a:t>P – PLANEJAMENTO</a:t>
            </a:r>
          </a:p>
          <a:p>
            <a:pPr marL="2124075" lvl="4">
              <a:lnSpc>
                <a:spcPct val="90000"/>
              </a:lnSpc>
              <a:buFontTx/>
              <a:buNone/>
            </a:pPr>
            <a:r>
              <a:rPr lang="pt-BR" sz="3200">
                <a:solidFill>
                  <a:srgbClr val="FFFF66"/>
                </a:solidFill>
              </a:rPr>
              <a:t>E – EXECUÇÃO</a:t>
            </a:r>
          </a:p>
          <a:p>
            <a:pPr marL="2124075" lvl="4">
              <a:lnSpc>
                <a:spcPct val="90000"/>
              </a:lnSpc>
              <a:buFontTx/>
              <a:buNone/>
            </a:pPr>
            <a:endParaRPr lang="pt-BR" sz="32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ciclo P.E.R.A.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5"/>
            <a:ext cx="8915400" cy="5111750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lnSpc>
                <a:spcPct val="90000"/>
              </a:lnSpc>
              <a:buFont typeface="Wingdings" pitchFamily="2" charset="2"/>
              <a:buNone/>
            </a:pPr>
            <a:r>
              <a:rPr lang="pt-BR"/>
              <a:t> </a:t>
            </a:r>
            <a:r>
              <a:rPr lang="pt-BR" b="0"/>
              <a:t>O C.E.O. deve, portanto, conduzir os processos de melhorias contínuas e, ao mesmo tempo, ser orientado por estes mesmos processos. Isto significa que, antes de mais nada, cabe aos sócios ditar as diretrizes e estratégias, obedecendo a um ciclo com quatro fases:</a:t>
            </a:r>
          </a:p>
          <a:p>
            <a:pPr marL="87313" indent="-87313">
              <a:lnSpc>
                <a:spcPct val="90000"/>
              </a:lnSpc>
              <a:buFont typeface="Wingdings" pitchFamily="2" charset="2"/>
              <a:buNone/>
            </a:pPr>
            <a:endParaRPr lang="pt-BR" sz="900"/>
          </a:p>
          <a:p>
            <a:pPr marL="2124075" lvl="4">
              <a:lnSpc>
                <a:spcPct val="90000"/>
              </a:lnSpc>
              <a:buFontTx/>
              <a:buNone/>
            </a:pPr>
            <a:r>
              <a:rPr lang="pt-BR" sz="3200">
                <a:solidFill>
                  <a:srgbClr val="FFFF66"/>
                </a:solidFill>
              </a:rPr>
              <a:t>P – PLANEJAMENTO</a:t>
            </a:r>
          </a:p>
          <a:p>
            <a:pPr marL="2124075" lvl="4">
              <a:lnSpc>
                <a:spcPct val="90000"/>
              </a:lnSpc>
              <a:buFontTx/>
              <a:buNone/>
            </a:pPr>
            <a:r>
              <a:rPr lang="pt-BR" sz="3200">
                <a:solidFill>
                  <a:srgbClr val="FFFF66"/>
                </a:solidFill>
              </a:rPr>
              <a:t>E – EXECUÇÃO</a:t>
            </a:r>
          </a:p>
          <a:p>
            <a:pPr marL="2124075" lvl="4">
              <a:lnSpc>
                <a:spcPct val="90000"/>
              </a:lnSpc>
              <a:buFontTx/>
              <a:buNone/>
            </a:pPr>
            <a:r>
              <a:rPr lang="pt-BR" sz="3200">
                <a:solidFill>
                  <a:srgbClr val="FFFF66"/>
                </a:solidFill>
              </a:rPr>
              <a:t>R – RELATÓRIO</a:t>
            </a:r>
          </a:p>
          <a:p>
            <a:pPr marL="2124075" lvl="4">
              <a:lnSpc>
                <a:spcPct val="90000"/>
              </a:lnSpc>
              <a:buFontTx/>
              <a:buNone/>
            </a:pPr>
            <a:endParaRPr lang="pt-BR" sz="32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ciclo P.E.R.A.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5"/>
            <a:ext cx="8915400" cy="5111750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lnSpc>
                <a:spcPct val="90000"/>
              </a:lnSpc>
              <a:buFont typeface="Wingdings" pitchFamily="2" charset="2"/>
              <a:buNone/>
            </a:pPr>
            <a:r>
              <a:rPr lang="pt-BR"/>
              <a:t> </a:t>
            </a:r>
            <a:r>
              <a:rPr lang="pt-BR" b="0"/>
              <a:t>O C.E.O. deve, portanto, conduzir os processos de melhorias contínuas e, ao mesmo tempo, ser orientado por estes mesmos processos. Isto significa que, antes de mais nada, cabe aos sócios ditar as diretrizes e estratégias, obedecendo a um ciclo com quatro fases:</a:t>
            </a:r>
          </a:p>
          <a:p>
            <a:pPr marL="87313" indent="-87313">
              <a:lnSpc>
                <a:spcPct val="90000"/>
              </a:lnSpc>
              <a:buFont typeface="Wingdings" pitchFamily="2" charset="2"/>
              <a:buNone/>
            </a:pPr>
            <a:endParaRPr lang="pt-BR" sz="900"/>
          </a:p>
          <a:p>
            <a:pPr marL="2124075" lvl="4">
              <a:lnSpc>
                <a:spcPct val="90000"/>
              </a:lnSpc>
              <a:buFontTx/>
              <a:buNone/>
            </a:pPr>
            <a:r>
              <a:rPr lang="pt-BR" sz="3200">
                <a:solidFill>
                  <a:srgbClr val="FFFF66"/>
                </a:solidFill>
              </a:rPr>
              <a:t>P – PLANEJAMENTO</a:t>
            </a:r>
          </a:p>
          <a:p>
            <a:pPr marL="2124075" lvl="4">
              <a:lnSpc>
                <a:spcPct val="90000"/>
              </a:lnSpc>
              <a:buFontTx/>
              <a:buNone/>
            </a:pPr>
            <a:r>
              <a:rPr lang="pt-BR" sz="3200">
                <a:solidFill>
                  <a:srgbClr val="FFFF66"/>
                </a:solidFill>
              </a:rPr>
              <a:t>E – EXECUÇÃO</a:t>
            </a:r>
          </a:p>
          <a:p>
            <a:pPr marL="2124075" lvl="4">
              <a:lnSpc>
                <a:spcPct val="90000"/>
              </a:lnSpc>
              <a:buFontTx/>
              <a:buNone/>
            </a:pPr>
            <a:r>
              <a:rPr lang="pt-BR" sz="3200">
                <a:solidFill>
                  <a:srgbClr val="FFFF66"/>
                </a:solidFill>
              </a:rPr>
              <a:t>R – RELATÓRIOS</a:t>
            </a:r>
          </a:p>
          <a:p>
            <a:pPr marL="2124075" lvl="4">
              <a:lnSpc>
                <a:spcPct val="90000"/>
              </a:lnSpc>
              <a:buFontTx/>
              <a:buNone/>
            </a:pPr>
            <a:r>
              <a:rPr lang="pt-BR" sz="3200">
                <a:solidFill>
                  <a:srgbClr val="FFFF66"/>
                </a:solidFill>
              </a:rPr>
              <a:t>A – APERFEIÇOAMENTO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ciclo P.E.R.A.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196976"/>
            <a:ext cx="8903362" cy="576263"/>
          </a:xfrm>
          <a:noFill/>
          <a:ln/>
        </p:spPr>
        <p:txBody>
          <a:bodyPr/>
          <a:lstStyle/>
          <a:p>
            <a:pPr marL="87313" indent="-87313" algn="ctr">
              <a:buFont typeface="Wingdings" pitchFamily="2" charset="2"/>
              <a:buNone/>
            </a:pPr>
            <a:r>
              <a:rPr lang="pt-BR" sz="2800">
                <a:solidFill>
                  <a:srgbClr val="FF3300"/>
                </a:solidFill>
              </a:rPr>
              <a:t>P – PLANEJAMENTO</a:t>
            </a:r>
          </a:p>
        </p:txBody>
      </p:sp>
      <p:grpSp>
        <p:nvGrpSpPr>
          <p:cNvPr id="2" name="Diagram 4"/>
          <p:cNvGrpSpPr>
            <a:grpSpLocks/>
          </p:cNvGrpSpPr>
          <p:nvPr/>
        </p:nvGrpSpPr>
        <p:grpSpPr bwMode="auto">
          <a:xfrm>
            <a:off x="0" y="1916113"/>
            <a:ext cx="5240206" cy="4406900"/>
            <a:chOff x="1026" y="917"/>
            <a:chExt cx="3047" cy="2776"/>
          </a:xfrm>
        </p:grpSpPr>
        <p:sp>
          <p:nvSpPr>
            <p:cNvPr id="3" name="_s366598"/>
            <p:cNvSpPr>
              <a:spLocks noChangeArrowheads="1" noTextEdit="1"/>
            </p:cNvSpPr>
            <p:nvPr/>
          </p:nvSpPr>
          <p:spPr bwMode="auto">
            <a:xfrm>
              <a:off x="1335" y="1090"/>
              <a:ext cx="2430" cy="2430"/>
            </a:xfrm>
            <a:custGeom>
              <a:avLst/>
              <a:gdLst>
                <a:gd name="G0" fmla="+- 7200 0 0"/>
                <a:gd name="G1" fmla="+- 15728640 0 0"/>
                <a:gd name="G2" fmla="+- 0 0 15728640"/>
                <a:gd name="T0" fmla="*/ 0 256 1"/>
                <a:gd name="T1" fmla="*/ 180 256 1"/>
                <a:gd name="G3" fmla="+- 15728640 T0 T1"/>
                <a:gd name="T2" fmla="*/ 0 256 1"/>
                <a:gd name="T3" fmla="*/ 90 256 1"/>
                <a:gd name="G4" fmla="+- 15728640 T2 T3"/>
                <a:gd name="G5" fmla="*/ G4 2 1"/>
                <a:gd name="T4" fmla="*/ 90 256 1"/>
                <a:gd name="T5" fmla="*/ 0 256 1"/>
                <a:gd name="G6" fmla="+- 15728640 T4 T5"/>
                <a:gd name="G7" fmla="*/ G6 2 1"/>
                <a:gd name="G8" fmla="abs 1572864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7200"/>
                <a:gd name="G18" fmla="*/ 7200 1 2"/>
                <a:gd name="G19" fmla="+- G18 5400 0"/>
                <a:gd name="G20" fmla="cos G19 15728640"/>
                <a:gd name="G21" fmla="sin G19 15728640"/>
                <a:gd name="G22" fmla="+- G20 10800 0"/>
                <a:gd name="G23" fmla="+- G21 10800 0"/>
                <a:gd name="G24" fmla="+- 10800 0 G20"/>
                <a:gd name="G25" fmla="+- 7200 10800 0"/>
                <a:gd name="G26" fmla="?: G9 G17 G25"/>
                <a:gd name="G27" fmla="?: G9 0 21600"/>
                <a:gd name="G28" fmla="cos 10800 15728640"/>
                <a:gd name="G29" fmla="sin 10800 15728640"/>
                <a:gd name="G30" fmla="sin 7200 15728640"/>
                <a:gd name="G31" fmla="+- G28 10800 0"/>
                <a:gd name="G32" fmla="+- G29 10800 0"/>
                <a:gd name="G33" fmla="+- G30 10800 0"/>
                <a:gd name="G34" fmla="?: G4 0 G31"/>
                <a:gd name="G35" fmla="?: 15728640 G34 0"/>
                <a:gd name="G36" fmla="?: G6 G35 G31"/>
                <a:gd name="G37" fmla="+- 21600 0 G36"/>
                <a:gd name="G38" fmla="?: G4 0 G33"/>
                <a:gd name="G39" fmla="?: 1572864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6299 w 21600"/>
                <a:gd name="T15" fmla="*/ 3005 h 21600"/>
                <a:gd name="T16" fmla="*/ 10800 w 21600"/>
                <a:gd name="T17" fmla="*/ 3600 h 21600"/>
                <a:gd name="T18" fmla="*/ 15301 w 21600"/>
                <a:gd name="T19" fmla="*/ 300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7199" y="4564"/>
                  </a:moveTo>
                  <a:cubicBezTo>
                    <a:pt x="8294" y="3932"/>
                    <a:pt x="9536" y="3600"/>
                    <a:pt x="10799" y="3600"/>
                  </a:cubicBezTo>
                  <a:cubicBezTo>
                    <a:pt x="12063" y="3599"/>
                    <a:pt x="13305" y="3932"/>
                    <a:pt x="14399" y="4564"/>
                  </a:cubicBezTo>
                  <a:lnTo>
                    <a:pt x="16199" y="1446"/>
                  </a:lnTo>
                  <a:cubicBezTo>
                    <a:pt x="14558" y="499"/>
                    <a:pt x="12695" y="0"/>
                    <a:pt x="10800" y="0"/>
                  </a:cubicBezTo>
                  <a:cubicBezTo>
                    <a:pt x="8904" y="-1"/>
                    <a:pt x="7041" y="499"/>
                    <a:pt x="5399" y="144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>
                    <a:alpha val="56000"/>
                  </a:srgbClr>
                </a:gs>
                <a:gs pos="100000">
                  <a:srgbClr val="D3EBED">
                    <a:alpha val="57001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" name="_s366599"/>
            <p:cNvSpPr>
              <a:spLocks noChangeArrowheads="1" noTextEdit="1"/>
            </p:cNvSpPr>
            <p:nvPr/>
          </p:nvSpPr>
          <p:spPr bwMode="auto">
            <a:xfrm rot="7200000">
              <a:off x="1335" y="1090"/>
              <a:ext cx="2430" cy="2430"/>
            </a:xfrm>
            <a:custGeom>
              <a:avLst/>
              <a:gdLst>
                <a:gd name="G0" fmla="+- 7200 0 0"/>
                <a:gd name="G1" fmla="+- 15728640 0 0"/>
                <a:gd name="G2" fmla="+- 0 0 15728640"/>
                <a:gd name="T0" fmla="*/ 0 256 1"/>
                <a:gd name="T1" fmla="*/ 180 256 1"/>
                <a:gd name="G3" fmla="+- 15728640 T0 T1"/>
                <a:gd name="T2" fmla="*/ 0 256 1"/>
                <a:gd name="T3" fmla="*/ 90 256 1"/>
                <a:gd name="G4" fmla="+- 15728640 T2 T3"/>
                <a:gd name="G5" fmla="*/ G4 2 1"/>
                <a:gd name="T4" fmla="*/ 90 256 1"/>
                <a:gd name="T5" fmla="*/ 0 256 1"/>
                <a:gd name="G6" fmla="+- 15728640 T4 T5"/>
                <a:gd name="G7" fmla="*/ G6 2 1"/>
                <a:gd name="G8" fmla="abs 1572864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7200"/>
                <a:gd name="G18" fmla="*/ 7200 1 2"/>
                <a:gd name="G19" fmla="+- G18 5400 0"/>
                <a:gd name="G20" fmla="cos G19 15728640"/>
                <a:gd name="G21" fmla="sin G19 15728640"/>
                <a:gd name="G22" fmla="+- G20 10800 0"/>
                <a:gd name="G23" fmla="+- G21 10800 0"/>
                <a:gd name="G24" fmla="+- 10800 0 G20"/>
                <a:gd name="G25" fmla="+- 7200 10800 0"/>
                <a:gd name="G26" fmla="?: G9 G17 G25"/>
                <a:gd name="G27" fmla="?: G9 0 21600"/>
                <a:gd name="G28" fmla="cos 10800 15728640"/>
                <a:gd name="G29" fmla="sin 10800 15728640"/>
                <a:gd name="G30" fmla="sin 7200 15728640"/>
                <a:gd name="G31" fmla="+- G28 10800 0"/>
                <a:gd name="G32" fmla="+- G29 10800 0"/>
                <a:gd name="G33" fmla="+- G30 10800 0"/>
                <a:gd name="G34" fmla="?: G4 0 G31"/>
                <a:gd name="G35" fmla="?: 15728640 G34 0"/>
                <a:gd name="G36" fmla="?: G6 G35 G31"/>
                <a:gd name="G37" fmla="+- 21600 0 G36"/>
                <a:gd name="G38" fmla="?: G4 0 G33"/>
                <a:gd name="G39" fmla="?: 1572864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6299 w 21600"/>
                <a:gd name="T15" fmla="*/ 3005 h 21600"/>
                <a:gd name="T16" fmla="*/ 10800 w 21600"/>
                <a:gd name="T17" fmla="*/ 3600 h 21600"/>
                <a:gd name="T18" fmla="*/ 15301 w 21600"/>
                <a:gd name="T19" fmla="*/ 300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7199" y="4564"/>
                  </a:moveTo>
                  <a:cubicBezTo>
                    <a:pt x="8294" y="3932"/>
                    <a:pt x="9536" y="3600"/>
                    <a:pt x="10799" y="3600"/>
                  </a:cubicBezTo>
                  <a:cubicBezTo>
                    <a:pt x="12063" y="3599"/>
                    <a:pt x="13305" y="3932"/>
                    <a:pt x="14399" y="4564"/>
                  </a:cubicBezTo>
                  <a:lnTo>
                    <a:pt x="16199" y="1446"/>
                  </a:lnTo>
                  <a:cubicBezTo>
                    <a:pt x="14558" y="499"/>
                    <a:pt x="12695" y="0"/>
                    <a:pt x="10800" y="0"/>
                  </a:cubicBezTo>
                  <a:cubicBezTo>
                    <a:pt x="8904" y="-1"/>
                    <a:pt x="7041" y="499"/>
                    <a:pt x="5399" y="1446"/>
                  </a:cubicBezTo>
                  <a:close/>
                </a:path>
              </a:pathLst>
            </a:custGeom>
            <a:gradFill rotWithShape="1">
              <a:gsLst>
                <a:gs pos="0">
                  <a:srgbClr val="66FF66">
                    <a:alpha val="64999"/>
                  </a:srgbClr>
                </a:gs>
                <a:gs pos="100000">
                  <a:srgbClr val="D3EBED">
                    <a:alpha val="60001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" name="_s366600"/>
            <p:cNvSpPr>
              <a:spLocks noChangeArrowheads="1" noTextEdit="1"/>
            </p:cNvSpPr>
            <p:nvPr/>
          </p:nvSpPr>
          <p:spPr bwMode="auto">
            <a:xfrm rot="14400000">
              <a:off x="1335" y="1090"/>
              <a:ext cx="2430" cy="2430"/>
            </a:xfrm>
            <a:custGeom>
              <a:avLst/>
              <a:gdLst>
                <a:gd name="G0" fmla="+- 7200 0 0"/>
                <a:gd name="G1" fmla="+- 15728640 0 0"/>
                <a:gd name="G2" fmla="+- 0 0 15728640"/>
                <a:gd name="T0" fmla="*/ 0 256 1"/>
                <a:gd name="T1" fmla="*/ 180 256 1"/>
                <a:gd name="G3" fmla="+- 15728640 T0 T1"/>
                <a:gd name="T2" fmla="*/ 0 256 1"/>
                <a:gd name="T3" fmla="*/ 90 256 1"/>
                <a:gd name="G4" fmla="+- 15728640 T2 T3"/>
                <a:gd name="G5" fmla="*/ G4 2 1"/>
                <a:gd name="T4" fmla="*/ 90 256 1"/>
                <a:gd name="T5" fmla="*/ 0 256 1"/>
                <a:gd name="G6" fmla="+- 15728640 T4 T5"/>
                <a:gd name="G7" fmla="*/ G6 2 1"/>
                <a:gd name="G8" fmla="abs 1572864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7200"/>
                <a:gd name="G18" fmla="*/ 7200 1 2"/>
                <a:gd name="G19" fmla="+- G18 5400 0"/>
                <a:gd name="G20" fmla="cos G19 15728640"/>
                <a:gd name="G21" fmla="sin G19 15728640"/>
                <a:gd name="G22" fmla="+- G20 10800 0"/>
                <a:gd name="G23" fmla="+- G21 10800 0"/>
                <a:gd name="G24" fmla="+- 10800 0 G20"/>
                <a:gd name="G25" fmla="+- 7200 10800 0"/>
                <a:gd name="G26" fmla="?: G9 G17 G25"/>
                <a:gd name="G27" fmla="?: G9 0 21600"/>
                <a:gd name="G28" fmla="cos 10800 15728640"/>
                <a:gd name="G29" fmla="sin 10800 15728640"/>
                <a:gd name="G30" fmla="sin 7200 15728640"/>
                <a:gd name="G31" fmla="+- G28 10800 0"/>
                <a:gd name="G32" fmla="+- G29 10800 0"/>
                <a:gd name="G33" fmla="+- G30 10800 0"/>
                <a:gd name="G34" fmla="?: G4 0 G31"/>
                <a:gd name="G35" fmla="?: 15728640 G34 0"/>
                <a:gd name="G36" fmla="?: G6 G35 G31"/>
                <a:gd name="G37" fmla="+- 21600 0 G36"/>
                <a:gd name="G38" fmla="?: G4 0 G33"/>
                <a:gd name="G39" fmla="?: 1572864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6299 w 21600"/>
                <a:gd name="T15" fmla="*/ 3005 h 21600"/>
                <a:gd name="T16" fmla="*/ 10800 w 21600"/>
                <a:gd name="T17" fmla="*/ 3600 h 21600"/>
                <a:gd name="T18" fmla="*/ 15301 w 21600"/>
                <a:gd name="T19" fmla="*/ 300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7199" y="4564"/>
                  </a:moveTo>
                  <a:cubicBezTo>
                    <a:pt x="8294" y="3932"/>
                    <a:pt x="9536" y="3600"/>
                    <a:pt x="10799" y="3600"/>
                  </a:cubicBezTo>
                  <a:cubicBezTo>
                    <a:pt x="12063" y="3599"/>
                    <a:pt x="13305" y="3932"/>
                    <a:pt x="14399" y="4564"/>
                  </a:cubicBezTo>
                  <a:lnTo>
                    <a:pt x="16199" y="1446"/>
                  </a:lnTo>
                  <a:cubicBezTo>
                    <a:pt x="14558" y="499"/>
                    <a:pt x="12695" y="0"/>
                    <a:pt x="10800" y="0"/>
                  </a:cubicBezTo>
                  <a:cubicBezTo>
                    <a:pt x="8904" y="-1"/>
                    <a:pt x="7041" y="499"/>
                    <a:pt x="5399" y="144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3300">
                    <a:alpha val="81000"/>
                  </a:srgbClr>
                </a:gs>
                <a:gs pos="100000">
                  <a:srgbClr val="FFFFFF">
                    <a:alpha val="83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" name="_s366601"/>
            <p:cNvSpPr>
              <a:spLocks noChangeArrowheads="1"/>
            </p:cNvSpPr>
            <p:nvPr/>
          </p:nvSpPr>
          <p:spPr bwMode="auto">
            <a:xfrm>
              <a:off x="3056" y="1428"/>
              <a:ext cx="741" cy="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Pontos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fortes 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oportunidades</a:t>
              </a:r>
            </a:p>
          </p:txBody>
        </p:sp>
        <p:sp>
          <p:nvSpPr>
            <p:cNvPr id="7" name="_s366602"/>
            <p:cNvSpPr>
              <a:spLocks noChangeArrowheads="1"/>
            </p:cNvSpPr>
            <p:nvPr/>
          </p:nvSpPr>
          <p:spPr bwMode="auto">
            <a:xfrm>
              <a:off x="2181" y="2947"/>
              <a:ext cx="741" cy="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Serviços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market-share</a:t>
              </a:r>
            </a:p>
          </p:txBody>
        </p:sp>
        <p:sp>
          <p:nvSpPr>
            <p:cNvPr id="8" name="_s366603"/>
            <p:cNvSpPr>
              <a:spLocks noChangeArrowheads="1"/>
            </p:cNvSpPr>
            <p:nvPr/>
          </p:nvSpPr>
          <p:spPr bwMode="auto">
            <a:xfrm>
              <a:off x="1303" y="1429"/>
              <a:ext cx="741" cy="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Objetivos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de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lucratividade</a:t>
              </a:r>
            </a:p>
          </p:txBody>
        </p:sp>
      </p:grpSp>
      <p:sp>
        <p:nvSpPr>
          <p:cNvPr id="366606" name="Text Box 14"/>
          <p:cNvSpPr txBox="1">
            <a:spLocks noChangeArrowheads="1"/>
          </p:cNvSpPr>
          <p:nvPr/>
        </p:nvSpPr>
        <p:spPr bwMode="auto">
          <a:xfrm>
            <a:off x="5477537" y="1951038"/>
            <a:ext cx="4077626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O planejamento deve ser a viga-mestre do processo de decisão:</a:t>
            </a:r>
          </a:p>
          <a:p>
            <a:endParaRPr lang="pt-BR" sz="400">
              <a:solidFill>
                <a:schemeClr val="bg1"/>
              </a:solidFill>
              <a:latin typeface="Garamond" pitchFamily="18" charset="0"/>
            </a:endParaRPr>
          </a:p>
          <a:p>
            <a:pPr marL="363538" lvl="1" indent="-184150">
              <a:buFontTx/>
              <a:buChar char="•"/>
            </a:pPr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O C.E.O. é necessário conforme os objetivos do escritório – </a:t>
            </a:r>
            <a:r>
              <a:rPr lang="pt-BR" sz="2400">
                <a:solidFill>
                  <a:srgbClr val="FFFF66"/>
                </a:solidFill>
                <a:latin typeface="Garamond" pitchFamily="18" charset="0"/>
              </a:rPr>
              <a:t>será o responsável pela implementação das estratégias definidas</a:t>
            </a:r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.</a:t>
            </a:r>
          </a:p>
          <a:p>
            <a:pPr marL="363538" lvl="1" indent="-184150">
              <a:buFontTx/>
              <a:buChar char="•"/>
            </a:pPr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O planejamento define os orçamentos de  investimentos e custeio.</a:t>
            </a:r>
          </a:p>
        </p:txBody>
      </p:sp>
    </p:spTree>
  </p:cSld>
  <p:clrMapOvr>
    <a:masterClrMapping/>
  </p:clrMapOvr>
  <p:transition advTm="17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ciclo P.E.R.A.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196976"/>
            <a:ext cx="8903362" cy="576263"/>
          </a:xfrm>
          <a:noFill/>
          <a:ln/>
        </p:spPr>
        <p:txBody>
          <a:bodyPr/>
          <a:lstStyle/>
          <a:p>
            <a:pPr marL="87313" indent="-87313" algn="ctr">
              <a:buFont typeface="Wingdings" pitchFamily="2" charset="2"/>
              <a:buNone/>
            </a:pPr>
            <a:r>
              <a:rPr lang="pt-BR" sz="2800">
                <a:solidFill>
                  <a:srgbClr val="FF3300"/>
                </a:solidFill>
              </a:rPr>
              <a:t>E – EXECUÇÃO</a:t>
            </a:r>
          </a:p>
        </p:txBody>
      </p:sp>
      <p:grpSp>
        <p:nvGrpSpPr>
          <p:cNvPr id="2" name="Diagram 14"/>
          <p:cNvGrpSpPr>
            <a:grpSpLocks/>
          </p:cNvGrpSpPr>
          <p:nvPr/>
        </p:nvGrpSpPr>
        <p:grpSpPr bwMode="auto">
          <a:xfrm>
            <a:off x="0" y="1989138"/>
            <a:ext cx="5228167" cy="4376737"/>
            <a:chOff x="1894" y="859"/>
            <a:chExt cx="3040" cy="2757"/>
          </a:xfrm>
        </p:grpSpPr>
        <p:sp>
          <p:nvSpPr>
            <p:cNvPr id="3" name="_s380944"/>
            <p:cNvSpPr>
              <a:spLocks noChangeArrowheads="1" noTextEdit="1"/>
            </p:cNvSpPr>
            <p:nvPr/>
          </p:nvSpPr>
          <p:spPr bwMode="auto">
            <a:xfrm>
              <a:off x="2937" y="1397"/>
              <a:ext cx="954" cy="954"/>
            </a:xfrm>
            <a:prstGeom prst="ellipse">
              <a:avLst/>
            </a:prstGeom>
            <a:solidFill>
              <a:srgbClr val="99CCFF">
                <a:alpha val="50000"/>
              </a:srgbClr>
            </a:solidFill>
            <a:ln w="4669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" name="_s380945"/>
            <p:cNvSpPr>
              <a:spLocks noChangeArrowheads="1"/>
            </p:cNvSpPr>
            <p:nvPr/>
          </p:nvSpPr>
          <p:spPr bwMode="auto">
            <a:xfrm>
              <a:off x="3169" y="1064"/>
              <a:ext cx="490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" name="_s380946"/>
            <p:cNvSpPr>
              <a:spLocks noChangeArrowheads="1" noTextEdit="1"/>
            </p:cNvSpPr>
            <p:nvPr/>
          </p:nvSpPr>
          <p:spPr bwMode="auto">
            <a:xfrm>
              <a:off x="3251" y="1941"/>
              <a:ext cx="954" cy="954"/>
            </a:xfrm>
            <a:prstGeom prst="ellipse">
              <a:avLst/>
            </a:prstGeom>
            <a:solidFill>
              <a:srgbClr val="00CC99">
                <a:alpha val="50000"/>
              </a:srgbClr>
            </a:solidFill>
            <a:ln w="4669">
              <a:solidFill>
                <a:schemeClr val="hlink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" name="_s380947"/>
            <p:cNvSpPr>
              <a:spLocks noChangeArrowheads="1"/>
            </p:cNvSpPr>
            <p:nvPr/>
          </p:nvSpPr>
          <p:spPr bwMode="auto">
            <a:xfrm>
              <a:off x="4223" y="2704"/>
              <a:ext cx="490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7" name="_s380948"/>
            <p:cNvSpPr>
              <a:spLocks noChangeArrowheads="1" noTextEdit="1"/>
            </p:cNvSpPr>
            <p:nvPr/>
          </p:nvSpPr>
          <p:spPr bwMode="auto">
            <a:xfrm>
              <a:off x="2623" y="1941"/>
              <a:ext cx="954" cy="954"/>
            </a:xfrm>
            <a:prstGeom prst="ellipse">
              <a:avLst/>
            </a:prstGeom>
            <a:solidFill>
              <a:srgbClr val="CCFF66">
                <a:alpha val="50000"/>
              </a:srgbClr>
            </a:solidFill>
            <a:ln w="4669">
              <a:solidFill>
                <a:schemeClr val="folHlink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8" name="_s380949"/>
            <p:cNvSpPr>
              <a:spLocks noChangeArrowheads="1"/>
            </p:cNvSpPr>
            <p:nvPr/>
          </p:nvSpPr>
          <p:spPr bwMode="auto">
            <a:xfrm>
              <a:off x="2115" y="2704"/>
              <a:ext cx="490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" name="Text Box 22"/>
            <p:cNvSpPr txBox="1">
              <a:spLocks noChangeArrowheads="1"/>
            </p:cNvSpPr>
            <p:nvPr/>
          </p:nvSpPr>
          <p:spPr bwMode="auto">
            <a:xfrm>
              <a:off x="2778" y="1651"/>
              <a:ext cx="1242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7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PLANEJAMENTO</a:t>
              </a:r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2325" y="2325"/>
              <a:ext cx="1228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7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INVESTIMENTOS</a:t>
              </a:r>
            </a:p>
          </p:txBody>
        </p:sp>
        <p:sp>
          <p:nvSpPr>
            <p:cNvPr id="11" name="Text Box 24"/>
            <p:cNvSpPr txBox="1">
              <a:spLocks noChangeArrowheads="1"/>
            </p:cNvSpPr>
            <p:nvPr/>
          </p:nvSpPr>
          <p:spPr bwMode="auto">
            <a:xfrm>
              <a:off x="3731" y="2325"/>
              <a:ext cx="962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7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MARKETING</a:t>
              </a:r>
            </a:p>
          </p:txBody>
        </p:sp>
        <p:sp>
          <p:nvSpPr>
            <p:cNvPr id="12" name="Text Box 25"/>
            <p:cNvSpPr txBox="1">
              <a:spLocks noChangeArrowheads="1"/>
            </p:cNvSpPr>
            <p:nvPr/>
          </p:nvSpPr>
          <p:spPr bwMode="auto">
            <a:xfrm>
              <a:off x="2869" y="3111"/>
              <a:ext cx="11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4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SUCESSO</a:t>
              </a:r>
            </a:p>
          </p:txBody>
        </p: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>
              <a:off x="3450" y="2566"/>
              <a:ext cx="1" cy="45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380959" name="Text Box 31"/>
          <p:cNvSpPr txBox="1">
            <a:spLocks noChangeArrowheads="1"/>
          </p:cNvSpPr>
          <p:nvPr/>
        </p:nvSpPr>
        <p:spPr bwMode="auto">
          <a:xfrm>
            <a:off x="4953000" y="1989138"/>
            <a:ext cx="4602163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A execução daquilo que foi definido durante o processo de planejamento é a segunda missão do C.E.O.:</a:t>
            </a:r>
          </a:p>
          <a:p>
            <a:endParaRPr lang="pt-BR" sz="400">
              <a:solidFill>
                <a:schemeClr val="bg1"/>
              </a:solidFill>
              <a:latin typeface="Garamond" pitchFamily="18" charset="0"/>
            </a:endParaRPr>
          </a:p>
          <a:p>
            <a:pPr marL="363538" lvl="1" indent="-184150">
              <a:buFontTx/>
              <a:buChar char="•"/>
            </a:pPr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Cuidar da eficácia organizacional – </a:t>
            </a:r>
            <a:r>
              <a:rPr lang="pt-BR" sz="2400">
                <a:solidFill>
                  <a:srgbClr val="FFFF66"/>
                </a:solidFill>
                <a:latin typeface="Garamond" pitchFamily="18" charset="0"/>
              </a:rPr>
              <a:t>fazer o que é certo</a:t>
            </a:r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;</a:t>
            </a:r>
          </a:p>
          <a:p>
            <a:pPr marL="363538" lvl="1" indent="-184150">
              <a:buFontTx/>
              <a:buChar char="•"/>
            </a:pPr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Cuidar da eficiência dos recursos disponíveis – </a:t>
            </a:r>
            <a:r>
              <a:rPr lang="pt-BR" sz="2400">
                <a:solidFill>
                  <a:srgbClr val="FFFF66"/>
                </a:solidFill>
                <a:latin typeface="Garamond" pitchFamily="18" charset="0"/>
              </a:rPr>
              <a:t>fazer do modo certo</a:t>
            </a:r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;</a:t>
            </a:r>
          </a:p>
          <a:p>
            <a:pPr marL="363538" lvl="1" indent="-184150">
              <a:buFontTx/>
              <a:buChar char="•"/>
            </a:pPr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Cuidar do </a:t>
            </a:r>
            <a:r>
              <a:rPr lang="pt-BR" sz="2400">
                <a:solidFill>
                  <a:srgbClr val="FFFF66"/>
                </a:solidFill>
                <a:latin typeface="Garamond" pitchFamily="18" charset="0"/>
              </a:rPr>
              <a:t>aperfeiçoamento contínuo</a:t>
            </a:r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 dos processos.</a:t>
            </a:r>
          </a:p>
        </p:txBody>
      </p:sp>
      <p:sp>
        <p:nvSpPr>
          <p:cNvPr id="380961" name="AutoShape 33"/>
          <p:cNvSpPr>
            <a:spLocks noChangeArrowheads="1"/>
          </p:cNvSpPr>
          <p:nvPr/>
        </p:nvSpPr>
        <p:spPr bwMode="auto">
          <a:xfrm>
            <a:off x="741231" y="2420938"/>
            <a:ext cx="4055269" cy="3744912"/>
          </a:xfrm>
          <a:prstGeom prst="flowChartAlternateProcess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advTm="16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ciclo P.E.R.A.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196976"/>
            <a:ext cx="8903362" cy="576263"/>
          </a:xfrm>
          <a:noFill/>
          <a:ln/>
        </p:spPr>
        <p:txBody>
          <a:bodyPr/>
          <a:lstStyle/>
          <a:p>
            <a:pPr marL="87313" indent="-87313" algn="ctr">
              <a:buFont typeface="Wingdings" pitchFamily="2" charset="2"/>
              <a:buNone/>
            </a:pPr>
            <a:r>
              <a:rPr lang="pt-BR" sz="2800">
                <a:solidFill>
                  <a:srgbClr val="FF3300"/>
                </a:solidFill>
              </a:rPr>
              <a:t>R – RELATÓRIO </a:t>
            </a:r>
          </a:p>
        </p:txBody>
      </p:sp>
      <p:sp>
        <p:nvSpPr>
          <p:cNvPr id="381973" name="AutoShape 21"/>
          <p:cNvSpPr>
            <a:spLocks noChangeArrowheads="1"/>
          </p:cNvSpPr>
          <p:nvPr/>
        </p:nvSpPr>
        <p:spPr bwMode="auto">
          <a:xfrm>
            <a:off x="1286405" y="3273425"/>
            <a:ext cx="1482460" cy="731838"/>
          </a:xfrm>
          <a:prstGeom prst="flowChartMagneticDisk">
            <a:avLst/>
          </a:prstGeom>
          <a:solidFill>
            <a:srgbClr val="3FB5A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 i="1">
                <a:solidFill>
                  <a:srgbClr val="000066"/>
                </a:solidFill>
                <a:latin typeface="Verdana" pitchFamily="34" charset="0"/>
              </a:rPr>
              <a:t>TIMESHEET</a:t>
            </a:r>
            <a:endParaRPr lang="pt-BR" sz="1200" b="1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381974" name="AutoShape 22"/>
          <p:cNvSpPr>
            <a:spLocks noChangeArrowheads="1"/>
          </p:cNvSpPr>
          <p:nvPr/>
        </p:nvSpPr>
        <p:spPr bwMode="auto">
          <a:xfrm>
            <a:off x="1286405" y="4005263"/>
            <a:ext cx="1482460" cy="730250"/>
          </a:xfrm>
          <a:prstGeom prst="flowChartMagneticDisk">
            <a:avLst/>
          </a:prstGeom>
          <a:solidFill>
            <a:srgbClr val="3FB5A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>
                <a:solidFill>
                  <a:srgbClr val="000066"/>
                </a:solidFill>
                <a:latin typeface="Verdana" pitchFamily="34" charset="0"/>
              </a:rPr>
              <a:t>FINANÇAS</a:t>
            </a:r>
          </a:p>
        </p:txBody>
      </p:sp>
      <p:sp>
        <p:nvSpPr>
          <p:cNvPr id="381975" name="Rectangle 23"/>
          <p:cNvSpPr>
            <a:spLocks noChangeArrowheads="1"/>
          </p:cNvSpPr>
          <p:nvPr/>
        </p:nvSpPr>
        <p:spPr bwMode="auto">
          <a:xfrm>
            <a:off x="1209015" y="3213101"/>
            <a:ext cx="1638961" cy="1584325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81990" name="AutoShape 38"/>
          <p:cNvSpPr>
            <a:spLocks noChangeArrowheads="1"/>
          </p:cNvSpPr>
          <p:nvPr/>
        </p:nvSpPr>
        <p:spPr bwMode="auto">
          <a:xfrm>
            <a:off x="1050793" y="1955801"/>
            <a:ext cx="1951963" cy="1185863"/>
          </a:xfrm>
          <a:prstGeom prst="flowChartMagneticDisk">
            <a:avLst/>
          </a:prstGeom>
          <a:solidFill>
            <a:srgbClr val="F0EF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sz="1200" b="1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381992" name="AutoShape 40"/>
          <p:cNvSpPr>
            <a:spLocks noChangeArrowheads="1"/>
          </p:cNvSpPr>
          <p:nvPr/>
        </p:nvSpPr>
        <p:spPr bwMode="auto">
          <a:xfrm>
            <a:off x="428229" y="2420938"/>
            <a:ext cx="546894" cy="2087562"/>
          </a:xfrm>
          <a:prstGeom prst="curvedRightArrow">
            <a:avLst>
              <a:gd name="adj1" fmla="val 82704"/>
              <a:gd name="adj2" fmla="val 165409"/>
              <a:gd name="adj3" fmla="val 33333"/>
            </a:avLst>
          </a:prstGeom>
          <a:solidFill>
            <a:srgbClr val="CEEBC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81994" name="Text Box 42"/>
          <p:cNvSpPr txBox="1">
            <a:spLocks noChangeArrowheads="1"/>
          </p:cNvSpPr>
          <p:nvPr/>
        </p:nvSpPr>
        <p:spPr bwMode="auto">
          <a:xfrm>
            <a:off x="1167739" y="2492375"/>
            <a:ext cx="158729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CADASTROS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ciclo P.E.R.A.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196976"/>
            <a:ext cx="8903362" cy="576263"/>
          </a:xfrm>
          <a:noFill/>
          <a:ln/>
        </p:spPr>
        <p:txBody>
          <a:bodyPr/>
          <a:lstStyle/>
          <a:p>
            <a:pPr marL="87313" indent="-87313" algn="ctr">
              <a:buFont typeface="Wingdings" pitchFamily="2" charset="2"/>
              <a:buNone/>
            </a:pPr>
            <a:r>
              <a:rPr lang="pt-BR" sz="2800">
                <a:solidFill>
                  <a:srgbClr val="FF3300"/>
                </a:solidFill>
              </a:rPr>
              <a:t>R – RELATÓRIO </a:t>
            </a:r>
          </a:p>
        </p:txBody>
      </p:sp>
      <p:sp>
        <p:nvSpPr>
          <p:cNvPr id="388101" name="AutoShape 5"/>
          <p:cNvSpPr>
            <a:spLocks noChangeArrowheads="1"/>
          </p:cNvSpPr>
          <p:nvPr/>
        </p:nvSpPr>
        <p:spPr bwMode="auto">
          <a:xfrm>
            <a:off x="1286405" y="3273425"/>
            <a:ext cx="1482460" cy="731838"/>
          </a:xfrm>
          <a:prstGeom prst="flowChartMagneticDisk">
            <a:avLst/>
          </a:prstGeom>
          <a:solidFill>
            <a:srgbClr val="3FB5A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 i="1">
                <a:solidFill>
                  <a:srgbClr val="000066"/>
                </a:solidFill>
                <a:latin typeface="Verdana" pitchFamily="34" charset="0"/>
              </a:rPr>
              <a:t>TIMESHEET</a:t>
            </a:r>
            <a:endParaRPr lang="pt-BR" sz="1200" b="1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388102" name="AutoShape 6"/>
          <p:cNvSpPr>
            <a:spLocks noChangeArrowheads="1"/>
          </p:cNvSpPr>
          <p:nvPr/>
        </p:nvSpPr>
        <p:spPr bwMode="auto">
          <a:xfrm>
            <a:off x="1286405" y="4005263"/>
            <a:ext cx="1482460" cy="730250"/>
          </a:xfrm>
          <a:prstGeom prst="flowChartMagneticDisk">
            <a:avLst/>
          </a:prstGeom>
          <a:solidFill>
            <a:srgbClr val="3FB5A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>
                <a:solidFill>
                  <a:srgbClr val="000066"/>
                </a:solidFill>
                <a:latin typeface="Verdana" pitchFamily="34" charset="0"/>
              </a:rPr>
              <a:t>FINANÇAS</a:t>
            </a:r>
          </a:p>
        </p:txBody>
      </p:sp>
      <p:sp>
        <p:nvSpPr>
          <p:cNvPr id="388103" name="Rectangle 7"/>
          <p:cNvSpPr>
            <a:spLocks noChangeArrowheads="1"/>
          </p:cNvSpPr>
          <p:nvPr/>
        </p:nvSpPr>
        <p:spPr bwMode="auto">
          <a:xfrm>
            <a:off x="1209015" y="3213101"/>
            <a:ext cx="1638961" cy="1584325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88104" name="AutoShape 8"/>
          <p:cNvSpPr>
            <a:spLocks noChangeArrowheads="1"/>
          </p:cNvSpPr>
          <p:nvPr/>
        </p:nvSpPr>
        <p:spPr bwMode="auto">
          <a:xfrm>
            <a:off x="1050793" y="1955801"/>
            <a:ext cx="1951963" cy="1185863"/>
          </a:xfrm>
          <a:prstGeom prst="flowChartMagneticDisk">
            <a:avLst/>
          </a:prstGeom>
          <a:solidFill>
            <a:srgbClr val="F0EF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sz="1200" b="1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388105" name="AutoShape 9"/>
          <p:cNvSpPr>
            <a:spLocks noChangeArrowheads="1"/>
          </p:cNvSpPr>
          <p:nvPr/>
        </p:nvSpPr>
        <p:spPr bwMode="auto">
          <a:xfrm>
            <a:off x="428229" y="2420938"/>
            <a:ext cx="546894" cy="2087562"/>
          </a:xfrm>
          <a:prstGeom prst="curvedRightArrow">
            <a:avLst>
              <a:gd name="adj1" fmla="val 82704"/>
              <a:gd name="adj2" fmla="val 165409"/>
              <a:gd name="adj3" fmla="val 33333"/>
            </a:avLst>
          </a:prstGeom>
          <a:solidFill>
            <a:srgbClr val="CEEBC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88106" name="Text Box 10"/>
          <p:cNvSpPr txBox="1">
            <a:spLocks noChangeArrowheads="1"/>
          </p:cNvSpPr>
          <p:nvPr/>
        </p:nvSpPr>
        <p:spPr bwMode="auto">
          <a:xfrm>
            <a:off x="1167739" y="2492375"/>
            <a:ext cx="158729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CADASTROS</a:t>
            </a:r>
          </a:p>
        </p:txBody>
      </p:sp>
      <p:grpSp>
        <p:nvGrpSpPr>
          <p:cNvPr id="388107" name="Group 11"/>
          <p:cNvGrpSpPr>
            <a:grpSpLocks/>
          </p:cNvGrpSpPr>
          <p:nvPr/>
        </p:nvGrpSpPr>
        <p:grpSpPr bwMode="auto">
          <a:xfrm>
            <a:off x="818621" y="5013326"/>
            <a:ext cx="2340637" cy="1700213"/>
            <a:chOff x="1429" y="3249"/>
            <a:chExt cx="1361" cy="1071"/>
          </a:xfrm>
        </p:grpSpPr>
        <p:sp>
          <p:nvSpPr>
            <p:cNvPr id="388108" name="AutoShape 12"/>
            <p:cNvSpPr>
              <a:spLocks noChangeArrowheads="1"/>
            </p:cNvSpPr>
            <p:nvPr/>
          </p:nvSpPr>
          <p:spPr bwMode="auto">
            <a:xfrm>
              <a:off x="1610" y="3249"/>
              <a:ext cx="1180" cy="862"/>
            </a:xfrm>
            <a:prstGeom prst="flowChartDocument">
              <a:avLst/>
            </a:prstGeom>
            <a:solidFill>
              <a:srgbClr val="52B1B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b="1">
                <a:solidFill>
                  <a:srgbClr val="001B52"/>
                </a:solidFill>
              </a:endParaRPr>
            </a:p>
          </p:txBody>
        </p:sp>
        <p:sp>
          <p:nvSpPr>
            <p:cNvPr id="388109" name="AutoShape 13"/>
            <p:cNvSpPr>
              <a:spLocks noChangeArrowheads="1"/>
            </p:cNvSpPr>
            <p:nvPr/>
          </p:nvSpPr>
          <p:spPr bwMode="auto">
            <a:xfrm>
              <a:off x="1519" y="3339"/>
              <a:ext cx="1180" cy="862"/>
            </a:xfrm>
            <a:prstGeom prst="flowChartDocument">
              <a:avLst/>
            </a:prstGeom>
            <a:solidFill>
              <a:srgbClr val="92CDD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b="1">
                <a:solidFill>
                  <a:srgbClr val="001B52"/>
                </a:solidFill>
              </a:endParaRPr>
            </a:p>
          </p:txBody>
        </p:sp>
        <p:sp>
          <p:nvSpPr>
            <p:cNvPr id="388110" name="AutoShape 14"/>
            <p:cNvSpPr>
              <a:spLocks noChangeArrowheads="1"/>
            </p:cNvSpPr>
            <p:nvPr/>
          </p:nvSpPr>
          <p:spPr bwMode="auto">
            <a:xfrm>
              <a:off x="1429" y="3458"/>
              <a:ext cx="1180" cy="862"/>
            </a:xfrm>
            <a:prstGeom prst="flowChartDocumen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M.I.S.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Management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Information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System</a:t>
              </a:r>
            </a:p>
          </p:txBody>
        </p:sp>
      </p:grpSp>
      <p:sp>
        <p:nvSpPr>
          <p:cNvPr id="388111" name="AutoShape 15"/>
          <p:cNvSpPr>
            <a:spLocks noChangeArrowheads="1"/>
          </p:cNvSpPr>
          <p:nvPr/>
        </p:nvSpPr>
        <p:spPr bwMode="auto">
          <a:xfrm flipH="1">
            <a:off x="3236648" y="3716338"/>
            <a:ext cx="546894" cy="2087562"/>
          </a:xfrm>
          <a:prstGeom prst="curvedRightArrow">
            <a:avLst>
              <a:gd name="adj1" fmla="val 82704"/>
              <a:gd name="adj2" fmla="val 165409"/>
              <a:gd name="adj3" fmla="val 33333"/>
            </a:avLst>
          </a:prstGeom>
          <a:solidFill>
            <a:srgbClr val="CEEBC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ciclo P.E.R.A.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196976"/>
            <a:ext cx="8903362" cy="576263"/>
          </a:xfrm>
          <a:noFill/>
          <a:ln/>
        </p:spPr>
        <p:txBody>
          <a:bodyPr/>
          <a:lstStyle/>
          <a:p>
            <a:pPr marL="87313" indent="-87313" algn="ctr">
              <a:buFont typeface="Wingdings" pitchFamily="2" charset="2"/>
              <a:buNone/>
            </a:pPr>
            <a:r>
              <a:rPr lang="pt-BR" sz="2800">
                <a:solidFill>
                  <a:srgbClr val="FF3300"/>
                </a:solidFill>
              </a:rPr>
              <a:t>R – RELATÓRIO </a:t>
            </a:r>
          </a:p>
        </p:txBody>
      </p:sp>
      <p:sp>
        <p:nvSpPr>
          <p:cNvPr id="389124" name="Text Box 4"/>
          <p:cNvSpPr txBox="1">
            <a:spLocks noChangeArrowheads="1"/>
          </p:cNvSpPr>
          <p:nvPr/>
        </p:nvSpPr>
        <p:spPr bwMode="auto">
          <a:xfrm>
            <a:off x="4251325" y="1989138"/>
            <a:ext cx="5303838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400" dirty="0">
                <a:solidFill>
                  <a:schemeClr val="bg1"/>
                </a:solidFill>
                <a:latin typeface="Garamond" pitchFamily="18" charset="0"/>
              </a:rPr>
              <a:t>Construir um sistema de informações precisas e facilmente compreendidas pelos sócios é a terceira etapa do trabalho do administrador profissional, o </a:t>
            </a:r>
            <a:r>
              <a:rPr lang="pt-BR" sz="2400" dirty="0" err="1">
                <a:solidFill>
                  <a:schemeClr val="bg1"/>
                </a:solidFill>
                <a:latin typeface="Garamond" pitchFamily="18" charset="0"/>
              </a:rPr>
              <a:t>C.E.O.</a:t>
            </a:r>
            <a:endParaRPr lang="pt-BR" sz="2400" dirty="0">
              <a:solidFill>
                <a:schemeClr val="bg1"/>
              </a:solidFill>
              <a:latin typeface="Garamond" pitchFamily="18" charset="0"/>
            </a:endParaRPr>
          </a:p>
          <a:p>
            <a:endParaRPr lang="pt-BR" sz="400" dirty="0">
              <a:solidFill>
                <a:schemeClr val="bg1"/>
              </a:solidFill>
              <a:latin typeface="Garamond" pitchFamily="18" charset="0"/>
            </a:endParaRPr>
          </a:p>
          <a:p>
            <a:pPr marL="363538" lvl="1" indent="-184150">
              <a:buFontTx/>
              <a:buChar char="•"/>
            </a:pPr>
            <a:r>
              <a:rPr lang="pt-BR" sz="2400" dirty="0">
                <a:solidFill>
                  <a:srgbClr val="FFFF66"/>
                </a:solidFill>
                <a:latin typeface="Garamond" pitchFamily="18" charset="0"/>
              </a:rPr>
              <a:t>Os indicadores de resultados e de produtividade</a:t>
            </a:r>
            <a:r>
              <a:rPr lang="pt-BR" sz="2400" dirty="0">
                <a:solidFill>
                  <a:schemeClr val="bg1"/>
                </a:solidFill>
                <a:latin typeface="Garamond" pitchFamily="18" charset="0"/>
              </a:rPr>
              <a:t> orientarão sócios e </a:t>
            </a:r>
            <a:r>
              <a:rPr lang="pt-BR" sz="2400" dirty="0" err="1">
                <a:solidFill>
                  <a:schemeClr val="bg1"/>
                </a:solidFill>
                <a:latin typeface="Garamond" pitchFamily="18" charset="0"/>
              </a:rPr>
              <a:t>C.E.O.</a:t>
            </a:r>
            <a:r>
              <a:rPr lang="pt-BR" sz="2400" dirty="0">
                <a:solidFill>
                  <a:schemeClr val="bg1"/>
                </a:solidFill>
                <a:latin typeface="Garamond" pitchFamily="18" charset="0"/>
              </a:rPr>
              <a:t> em suas decisões;</a:t>
            </a:r>
          </a:p>
          <a:p>
            <a:pPr marL="363538" lvl="1" indent="-184150">
              <a:buFontTx/>
              <a:buChar char="•"/>
            </a:pPr>
            <a:r>
              <a:rPr lang="pt-BR" sz="2400" dirty="0">
                <a:solidFill>
                  <a:srgbClr val="FFFF66"/>
                </a:solidFill>
                <a:latin typeface="Garamond" pitchFamily="18" charset="0"/>
              </a:rPr>
              <a:t>O incremento permanente da qualidade do atendimento</a:t>
            </a:r>
            <a:r>
              <a:rPr lang="pt-BR" sz="2400" dirty="0">
                <a:solidFill>
                  <a:schemeClr val="bg1"/>
                </a:solidFill>
                <a:latin typeface="Garamond" pitchFamily="18" charset="0"/>
              </a:rPr>
              <a:t> deve ser apurado continuamente pelos sistemas de apoio à </a:t>
            </a:r>
            <a:r>
              <a:rPr lang="pt-BR" sz="2400" dirty="0" smtClean="0">
                <a:solidFill>
                  <a:schemeClr val="bg1"/>
                </a:solidFill>
                <a:latin typeface="Garamond" pitchFamily="18" charset="0"/>
              </a:rPr>
              <a:t>decisão</a:t>
            </a:r>
            <a:r>
              <a:rPr lang="pt-BR" sz="2400" dirty="0">
                <a:solidFill>
                  <a:schemeClr val="bg1"/>
                </a:solidFill>
                <a:latin typeface="Garamond" pitchFamily="18" charset="0"/>
              </a:rPr>
              <a:t>.</a:t>
            </a:r>
          </a:p>
        </p:txBody>
      </p:sp>
      <p:sp>
        <p:nvSpPr>
          <p:cNvPr id="389125" name="AutoShape 5"/>
          <p:cNvSpPr>
            <a:spLocks noChangeArrowheads="1"/>
          </p:cNvSpPr>
          <p:nvPr/>
        </p:nvSpPr>
        <p:spPr bwMode="auto">
          <a:xfrm>
            <a:off x="1286405" y="3273425"/>
            <a:ext cx="1482460" cy="731838"/>
          </a:xfrm>
          <a:prstGeom prst="flowChartMagneticDisk">
            <a:avLst/>
          </a:prstGeom>
          <a:solidFill>
            <a:srgbClr val="3FB5A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 i="1">
                <a:solidFill>
                  <a:srgbClr val="000066"/>
                </a:solidFill>
                <a:latin typeface="Verdana" pitchFamily="34" charset="0"/>
              </a:rPr>
              <a:t>TIMESHEET</a:t>
            </a:r>
            <a:endParaRPr lang="pt-BR" sz="1200" b="1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389126" name="AutoShape 6"/>
          <p:cNvSpPr>
            <a:spLocks noChangeArrowheads="1"/>
          </p:cNvSpPr>
          <p:nvPr/>
        </p:nvSpPr>
        <p:spPr bwMode="auto">
          <a:xfrm>
            <a:off x="1286405" y="4005263"/>
            <a:ext cx="1482460" cy="730250"/>
          </a:xfrm>
          <a:prstGeom prst="flowChartMagneticDisk">
            <a:avLst/>
          </a:prstGeom>
          <a:solidFill>
            <a:srgbClr val="3FB5A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>
                <a:solidFill>
                  <a:srgbClr val="000066"/>
                </a:solidFill>
                <a:latin typeface="Verdana" pitchFamily="34" charset="0"/>
              </a:rPr>
              <a:t>FINANÇAS</a:t>
            </a:r>
          </a:p>
        </p:txBody>
      </p:sp>
      <p:sp>
        <p:nvSpPr>
          <p:cNvPr id="389127" name="Rectangle 7"/>
          <p:cNvSpPr>
            <a:spLocks noChangeArrowheads="1"/>
          </p:cNvSpPr>
          <p:nvPr/>
        </p:nvSpPr>
        <p:spPr bwMode="auto">
          <a:xfrm>
            <a:off x="1209015" y="3213101"/>
            <a:ext cx="1638961" cy="1584325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89128" name="AutoShape 8"/>
          <p:cNvSpPr>
            <a:spLocks noChangeArrowheads="1"/>
          </p:cNvSpPr>
          <p:nvPr/>
        </p:nvSpPr>
        <p:spPr bwMode="auto">
          <a:xfrm>
            <a:off x="1050793" y="1955801"/>
            <a:ext cx="1951963" cy="1185863"/>
          </a:xfrm>
          <a:prstGeom prst="flowChartMagneticDisk">
            <a:avLst/>
          </a:prstGeom>
          <a:solidFill>
            <a:srgbClr val="F0EF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sz="1200" b="1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389129" name="AutoShape 9"/>
          <p:cNvSpPr>
            <a:spLocks noChangeArrowheads="1"/>
          </p:cNvSpPr>
          <p:nvPr/>
        </p:nvSpPr>
        <p:spPr bwMode="auto">
          <a:xfrm>
            <a:off x="428229" y="2420938"/>
            <a:ext cx="546894" cy="2087562"/>
          </a:xfrm>
          <a:prstGeom prst="curvedRightArrow">
            <a:avLst>
              <a:gd name="adj1" fmla="val 82704"/>
              <a:gd name="adj2" fmla="val 165409"/>
              <a:gd name="adj3" fmla="val 33333"/>
            </a:avLst>
          </a:prstGeom>
          <a:solidFill>
            <a:srgbClr val="CEEBC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89130" name="Text Box 10"/>
          <p:cNvSpPr txBox="1">
            <a:spLocks noChangeArrowheads="1"/>
          </p:cNvSpPr>
          <p:nvPr/>
        </p:nvSpPr>
        <p:spPr bwMode="auto">
          <a:xfrm>
            <a:off x="1167739" y="2492375"/>
            <a:ext cx="158729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CADASTROS</a:t>
            </a:r>
          </a:p>
        </p:txBody>
      </p:sp>
      <p:grpSp>
        <p:nvGrpSpPr>
          <p:cNvPr id="389131" name="Group 11"/>
          <p:cNvGrpSpPr>
            <a:grpSpLocks/>
          </p:cNvGrpSpPr>
          <p:nvPr/>
        </p:nvGrpSpPr>
        <p:grpSpPr bwMode="auto">
          <a:xfrm>
            <a:off x="818621" y="5013326"/>
            <a:ext cx="2340637" cy="1700213"/>
            <a:chOff x="1429" y="3249"/>
            <a:chExt cx="1361" cy="1071"/>
          </a:xfrm>
        </p:grpSpPr>
        <p:sp>
          <p:nvSpPr>
            <p:cNvPr id="389132" name="AutoShape 12"/>
            <p:cNvSpPr>
              <a:spLocks noChangeArrowheads="1"/>
            </p:cNvSpPr>
            <p:nvPr/>
          </p:nvSpPr>
          <p:spPr bwMode="auto">
            <a:xfrm>
              <a:off x="1610" y="3249"/>
              <a:ext cx="1180" cy="862"/>
            </a:xfrm>
            <a:prstGeom prst="flowChartDocument">
              <a:avLst/>
            </a:prstGeom>
            <a:solidFill>
              <a:srgbClr val="52B1B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b="1">
                <a:solidFill>
                  <a:srgbClr val="001B52"/>
                </a:solidFill>
              </a:endParaRPr>
            </a:p>
          </p:txBody>
        </p:sp>
        <p:sp>
          <p:nvSpPr>
            <p:cNvPr id="389133" name="AutoShape 13"/>
            <p:cNvSpPr>
              <a:spLocks noChangeArrowheads="1"/>
            </p:cNvSpPr>
            <p:nvPr/>
          </p:nvSpPr>
          <p:spPr bwMode="auto">
            <a:xfrm>
              <a:off x="1519" y="3339"/>
              <a:ext cx="1180" cy="862"/>
            </a:xfrm>
            <a:prstGeom prst="flowChartDocument">
              <a:avLst/>
            </a:prstGeom>
            <a:solidFill>
              <a:srgbClr val="92CDD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b="1">
                <a:solidFill>
                  <a:srgbClr val="001B52"/>
                </a:solidFill>
              </a:endParaRPr>
            </a:p>
          </p:txBody>
        </p:sp>
        <p:sp>
          <p:nvSpPr>
            <p:cNvPr id="389134" name="AutoShape 14"/>
            <p:cNvSpPr>
              <a:spLocks noChangeArrowheads="1"/>
            </p:cNvSpPr>
            <p:nvPr/>
          </p:nvSpPr>
          <p:spPr bwMode="auto">
            <a:xfrm>
              <a:off x="1429" y="3458"/>
              <a:ext cx="1180" cy="862"/>
            </a:xfrm>
            <a:prstGeom prst="flowChartDocumen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M.I.S.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Management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Information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System</a:t>
              </a:r>
            </a:p>
          </p:txBody>
        </p:sp>
      </p:grpSp>
      <p:sp>
        <p:nvSpPr>
          <p:cNvPr id="389135" name="AutoShape 15"/>
          <p:cNvSpPr>
            <a:spLocks noChangeArrowheads="1"/>
          </p:cNvSpPr>
          <p:nvPr/>
        </p:nvSpPr>
        <p:spPr bwMode="auto">
          <a:xfrm flipH="1">
            <a:off x="3236648" y="3716338"/>
            <a:ext cx="546894" cy="2087562"/>
          </a:xfrm>
          <a:prstGeom prst="curvedRightArrow">
            <a:avLst>
              <a:gd name="adj1" fmla="val 82704"/>
              <a:gd name="adj2" fmla="val 165409"/>
              <a:gd name="adj3" fmla="val 33333"/>
            </a:avLst>
          </a:prstGeom>
          <a:solidFill>
            <a:srgbClr val="CEEBC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pouco de história</a:t>
            </a:r>
          </a:p>
        </p:txBody>
      </p:sp>
      <p:sp>
        <p:nvSpPr>
          <p:cNvPr id="237573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6"/>
            <a:ext cx="8915400" cy="5040313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/>
              <a:t> </a:t>
            </a:r>
            <a:r>
              <a:rPr lang="pt-BR" sz="2800"/>
              <a:t>A formação dos advogados, por ser de conteúdo muito abrangente, induziu, ao longo do tempo, estes profissionais a assumirem um rol de atividades por demais diversificadas em seus escritórios. As  conseqüências mais evidentes desta sobrecarga de trabalho são:</a:t>
            </a:r>
          </a:p>
          <a:p>
            <a:pPr marL="900113" lvl="1" indent="-357188">
              <a:buClr>
                <a:srgbClr val="FFCC99"/>
              </a:buClr>
              <a:buFont typeface="Wingdings" pitchFamily="2" charset="2"/>
              <a:buChar char="ü"/>
            </a:pPr>
            <a:endParaRPr lang="pt-BR" sz="2800">
              <a:solidFill>
                <a:srgbClr val="FFCC99"/>
              </a:solidFill>
            </a:endParaRPr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ciclo P.E.R.A.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196976"/>
            <a:ext cx="8903362" cy="576263"/>
          </a:xfrm>
          <a:noFill/>
          <a:ln/>
        </p:spPr>
        <p:txBody>
          <a:bodyPr/>
          <a:lstStyle/>
          <a:p>
            <a:pPr marL="87313" indent="-87313" algn="ctr">
              <a:buFont typeface="Wingdings" pitchFamily="2" charset="2"/>
              <a:buNone/>
            </a:pPr>
            <a:r>
              <a:rPr lang="pt-BR" sz="2800">
                <a:solidFill>
                  <a:srgbClr val="FF3300"/>
                </a:solidFill>
              </a:rPr>
              <a:t>A – APERFEIÇOAMENTO </a:t>
            </a:r>
          </a:p>
        </p:txBody>
      </p:sp>
      <p:grpSp>
        <p:nvGrpSpPr>
          <p:cNvPr id="382992" name="Group 16"/>
          <p:cNvGrpSpPr>
            <a:grpSpLocks/>
          </p:cNvGrpSpPr>
          <p:nvPr/>
        </p:nvGrpSpPr>
        <p:grpSpPr bwMode="auto">
          <a:xfrm>
            <a:off x="584729" y="2060576"/>
            <a:ext cx="2340637" cy="1700213"/>
            <a:chOff x="1429" y="3249"/>
            <a:chExt cx="1361" cy="1071"/>
          </a:xfrm>
        </p:grpSpPr>
        <p:sp>
          <p:nvSpPr>
            <p:cNvPr id="382993" name="AutoShape 17"/>
            <p:cNvSpPr>
              <a:spLocks noChangeArrowheads="1"/>
            </p:cNvSpPr>
            <p:nvPr/>
          </p:nvSpPr>
          <p:spPr bwMode="auto">
            <a:xfrm>
              <a:off x="1610" y="3249"/>
              <a:ext cx="1180" cy="862"/>
            </a:xfrm>
            <a:prstGeom prst="flowChartDocument">
              <a:avLst/>
            </a:prstGeom>
            <a:solidFill>
              <a:srgbClr val="52B1B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b="1">
                <a:solidFill>
                  <a:srgbClr val="001B52"/>
                </a:solidFill>
              </a:endParaRPr>
            </a:p>
          </p:txBody>
        </p:sp>
        <p:sp>
          <p:nvSpPr>
            <p:cNvPr id="382994" name="AutoShape 18"/>
            <p:cNvSpPr>
              <a:spLocks noChangeArrowheads="1"/>
            </p:cNvSpPr>
            <p:nvPr/>
          </p:nvSpPr>
          <p:spPr bwMode="auto">
            <a:xfrm>
              <a:off x="1519" y="3339"/>
              <a:ext cx="1180" cy="862"/>
            </a:xfrm>
            <a:prstGeom prst="flowChartDocument">
              <a:avLst/>
            </a:prstGeom>
            <a:solidFill>
              <a:srgbClr val="92CDD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b="1">
                <a:solidFill>
                  <a:srgbClr val="001B52"/>
                </a:solidFill>
              </a:endParaRPr>
            </a:p>
          </p:txBody>
        </p:sp>
        <p:sp>
          <p:nvSpPr>
            <p:cNvPr id="382995" name="AutoShape 19"/>
            <p:cNvSpPr>
              <a:spLocks noChangeArrowheads="1"/>
            </p:cNvSpPr>
            <p:nvPr/>
          </p:nvSpPr>
          <p:spPr bwMode="auto">
            <a:xfrm>
              <a:off x="1429" y="3458"/>
              <a:ext cx="1180" cy="862"/>
            </a:xfrm>
            <a:prstGeom prst="flowChartDocumen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M.I.S.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Management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Information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System</a:t>
              </a:r>
            </a:p>
          </p:txBody>
        </p:sp>
      </p:grpSp>
      <p:sp>
        <p:nvSpPr>
          <p:cNvPr id="382997" name="AutoShape 21"/>
          <p:cNvSpPr>
            <a:spLocks noChangeArrowheads="1"/>
          </p:cNvSpPr>
          <p:nvPr/>
        </p:nvSpPr>
        <p:spPr bwMode="auto">
          <a:xfrm>
            <a:off x="3391429" y="2060575"/>
            <a:ext cx="2029354" cy="1368425"/>
          </a:xfrm>
          <a:prstGeom prst="flowChartDocument">
            <a:avLst/>
          </a:prstGeom>
          <a:solidFill>
            <a:srgbClr val="12A6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b="1">
              <a:solidFill>
                <a:srgbClr val="001B52"/>
              </a:solidFill>
            </a:endParaRPr>
          </a:p>
        </p:txBody>
      </p:sp>
      <p:sp>
        <p:nvSpPr>
          <p:cNvPr id="382998" name="AutoShape 22"/>
          <p:cNvSpPr>
            <a:spLocks noChangeArrowheads="1"/>
          </p:cNvSpPr>
          <p:nvPr/>
        </p:nvSpPr>
        <p:spPr bwMode="auto">
          <a:xfrm>
            <a:off x="3234929" y="2203451"/>
            <a:ext cx="2029354" cy="1368425"/>
          </a:xfrm>
          <a:prstGeom prst="flowChartDocument">
            <a:avLst/>
          </a:prstGeom>
          <a:solidFill>
            <a:srgbClr val="16CE8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b="1">
              <a:solidFill>
                <a:srgbClr val="001B52"/>
              </a:solidFill>
            </a:endParaRPr>
          </a:p>
        </p:txBody>
      </p:sp>
      <p:sp>
        <p:nvSpPr>
          <p:cNvPr id="382999" name="AutoShape 23"/>
          <p:cNvSpPr>
            <a:spLocks noChangeArrowheads="1"/>
          </p:cNvSpPr>
          <p:nvPr/>
        </p:nvSpPr>
        <p:spPr bwMode="auto">
          <a:xfrm>
            <a:off x="3080148" y="2392364"/>
            <a:ext cx="2029354" cy="1368425"/>
          </a:xfrm>
          <a:prstGeom prst="flowChartDocument">
            <a:avLst/>
          </a:prstGeom>
          <a:solidFill>
            <a:srgbClr val="AEF6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600" b="1">
                <a:solidFill>
                  <a:srgbClr val="001B52"/>
                </a:solidFill>
                <a:latin typeface="Verdana" pitchFamily="34" charset="0"/>
              </a:rPr>
              <a:t>Políticas,</a:t>
            </a:r>
          </a:p>
          <a:p>
            <a:pPr algn="ctr"/>
            <a:r>
              <a:rPr lang="pt-BR" sz="1600" b="1">
                <a:solidFill>
                  <a:srgbClr val="001B52"/>
                </a:solidFill>
                <a:latin typeface="Verdana" pitchFamily="34" charset="0"/>
              </a:rPr>
              <a:t>Normas e</a:t>
            </a:r>
          </a:p>
          <a:p>
            <a:pPr algn="ctr"/>
            <a:r>
              <a:rPr lang="pt-BR" sz="1600" b="1">
                <a:solidFill>
                  <a:srgbClr val="001B52"/>
                </a:solidFill>
                <a:latin typeface="Verdana" pitchFamily="34" charset="0"/>
              </a:rPr>
              <a:t>Procedimentos</a:t>
            </a:r>
          </a:p>
        </p:txBody>
      </p:sp>
      <p:sp>
        <p:nvSpPr>
          <p:cNvPr id="383002" name="Line 26"/>
          <p:cNvSpPr>
            <a:spLocks noChangeShapeType="1"/>
          </p:cNvSpPr>
          <p:nvPr/>
        </p:nvSpPr>
        <p:spPr bwMode="auto">
          <a:xfrm>
            <a:off x="584729" y="4076700"/>
            <a:ext cx="4836054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3003" name="Line 27"/>
          <p:cNvSpPr>
            <a:spLocks noChangeShapeType="1"/>
          </p:cNvSpPr>
          <p:nvPr/>
        </p:nvSpPr>
        <p:spPr bwMode="auto">
          <a:xfrm flipV="1">
            <a:off x="5420783" y="3500438"/>
            <a:ext cx="0" cy="57626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3004" name="Line 28"/>
          <p:cNvSpPr>
            <a:spLocks noChangeShapeType="1"/>
          </p:cNvSpPr>
          <p:nvPr/>
        </p:nvSpPr>
        <p:spPr bwMode="auto">
          <a:xfrm flipV="1">
            <a:off x="584729" y="3789364"/>
            <a:ext cx="0" cy="2873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ciclo P.E.R.A.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196976"/>
            <a:ext cx="8903362" cy="576263"/>
          </a:xfrm>
          <a:noFill/>
          <a:ln/>
        </p:spPr>
        <p:txBody>
          <a:bodyPr/>
          <a:lstStyle/>
          <a:p>
            <a:pPr marL="87313" indent="-87313" algn="ctr">
              <a:buFont typeface="Wingdings" pitchFamily="2" charset="2"/>
              <a:buNone/>
            </a:pPr>
            <a:r>
              <a:rPr lang="pt-BR" sz="2800">
                <a:solidFill>
                  <a:srgbClr val="FF3300"/>
                </a:solidFill>
              </a:rPr>
              <a:t>A – APERFEIÇOAMENTO </a:t>
            </a:r>
          </a:p>
        </p:txBody>
      </p:sp>
      <p:grpSp>
        <p:nvGrpSpPr>
          <p:cNvPr id="385029" name="Group 5"/>
          <p:cNvGrpSpPr>
            <a:grpSpLocks/>
          </p:cNvGrpSpPr>
          <p:nvPr/>
        </p:nvGrpSpPr>
        <p:grpSpPr bwMode="auto">
          <a:xfrm>
            <a:off x="584729" y="2060576"/>
            <a:ext cx="2340637" cy="1700213"/>
            <a:chOff x="1429" y="3249"/>
            <a:chExt cx="1361" cy="1071"/>
          </a:xfrm>
        </p:grpSpPr>
        <p:sp>
          <p:nvSpPr>
            <p:cNvPr id="385030" name="AutoShape 6"/>
            <p:cNvSpPr>
              <a:spLocks noChangeArrowheads="1"/>
            </p:cNvSpPr>
            <p:nvPr/>
          </p:nvSpPr>
          <p:spPr bwMode="auto">
            <a:xfrm>
              <a:off x="1610" y="3249"/>
              <a:ext cx="1180" cy="862"/>
            </a:xfrm>
            <a:prstGeom prst="flowChartDocument">
              <a:avLst/>
            </a:prstGeom>
            <a:solidFill>
              <a:srgbClr val="52B1B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b="1">
                <a:solidFill>
                  <a:srgbClr val="001B52"/>
                </a:solidFill>
              </a:endParaRPr>
            </a:p>
          </p:txBody>
        </p:sp>
        <p:sp>
          <p:nvSpPr>
            <p:cNvPr id="385031" name="AutoShape 7"/>
            <p:cNvSpPr>
              <a:spLocks noChangeArrowheads="1"/>
            </p:cNvSpPr>
            <p:nvPr/>
          </p:nvSpPr>
          <p:spPr bwMode="auto">
            <a:xfrm>
              <a:off x="1519" y="3339"/>
              <a:ext cx="1180" cy="862"/>
            </a:xfrm>
            <a:prstGeom prst="flowChartDocument">
              <a:avLst/>
            </a:prstGeom>
            <a:solidFill>
              <a:srgbClr val="92CDD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b="1">
                <a:solidFill>
                  <a:srgbClr val="001B52"/>
                </a:solidFill>
              </a:endParaRPr>
            </a:p>
          </p:txBody>
        </p:sp>
        <p:sp>
          <p:nvSpPr>
            <p:cNvPr id="385032" name="AutoShape 8"/>
            <p:cNvSpPr>
              <a:spLocks noChangeArrowheads="1"/>
            </p:cNvSpPr>
            <p:nvPr/>
          </p:nvSpPr>
          <p:spPr bwMode="auto">
            <a:xfrm>
              <a:off x="1429" y="3458"/>
              <a:ext cx="1180" cy="862"/>
            </a:xfrm>
            <a:prstGeom prst="flowChartDocumen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M.I.S.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Management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Information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System</a:t>
              </a:r>
            </a:p>
          </p:txBody>
        </p:sp>
      </p:grpSp>
      <p:sp>
        <p:nvSpPr>
          <p:cNvPr id="385033" name="AutoShape 9"/>
          <p:cNvSpPr>
            <a:spLocks noChangeArrowheads="1"/>
          </p:cNvSpPr>
          <p:nvPr/>
        </p:nvSpPr>
        <p:spPr bwMode="auto">
          <a:xfrm>
            <a:off x="3391429" y="2060575"/>
            <a:ext cx="2029354" cy="1368425"/>
          </a:xfrm>
          <a:prstGeom prst="flowChartDocument">
            <a:avLst/>
          </a:prstGeom>
          <a:solidFill>
            <a:srgbClr val="12A6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b="1">
              <a:solidFill>
                <a:srgbClr val="001B52"/>
              </a:solidFill>
            </a:endParaRPr>
          </a:p>
        </p:txBody>
      </p:sp>
      <p:sp>
        <p:nvSpPr>
          <p:cNvPr id="385034" name="AutoShape 10"/>
          <p:cNvSpPr>
            <a:spLocks noChangeArrowheads="1"/>
          </p:cNvSpPr>
          <p:nvPr/>
        </p:nvSpPr>
        <p:spPr bwMode="auto">
          <a:xfrm>
            <a:off x="3234929" y="2203451"/>
            <a:ext cx="2029354" cy="1368425"/>
          </a:xfrm>
          <a:prstGeom prst="flowChartDocument">
            <a:avLst/>
          </a:prstGeom>
          <a:solidFill>
            <a:srgbClr val="16CE8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b="1">
              <a:solidFill>
                <a:srgbClr val="001B52"/>
              </a:solidFill>
            </a:endParaRPr>
          </a:p>
        </p:txBody>
      </p:sp>
      <p:sp>
        <p:nvSpPr>
          <p:cNvPr id="385035" name="AutoShape 11"/>
          <p:cNvSpPr>
            <a:spLocks noChangeArrowheads="1"/>
          </p:cNvSpPr>
          <p:nvPr/>
        </p:nvSpPr>
        <p:spPr bwMode="auto">
          <a:xfrm>
            <a:off x="3080148" y="2392364"/>
            <a:ext cx="2029354" cy="1368425"/>
          </a:xfrm>
          <a:prstGeom prst="flowChartDocument">
            <a:avLst/>
          </a:prstGeom>
          <a:solidFill>
            <a:srgbClr val="AEF6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600" b="1">
                <a:solidFill>
                  <a:srgbClr val="001B52"/>
                </a:solidFill>
                <a:latin typeface="Verdana" pitchFamily="34" charset="0"/>
              </a:rPr>
              <a:t>Políticas,</a:t>
            </a:r>
          </a:p>
          <a:p>
            <a:pPr algn="ctr"/>
            <a:r>
              <a:rPr lang="pt-BR" sz="1600" b="1">
                <a:solidFill>
                  <a:srgbClr val="001B52"/>
                </a:solidFill>
                <a:latin typeface="Verdana" pitchFamily="34" charset="0"/>
              </a:rPr>
              <a:t>Normas e</a:t>
            </a:r>
          </a:p>
          <a:p>
            <a:pPr algn="ctr"/>
            <a:r>
              <a:rPr lang="pt-BR" sz="1600" b="1">
                <a:solidFill>
                  <a:srgbClr val="001B52"/>
                </a:solidFill>
                <a:latin typeface="Verdana" pitchFamily="34" charset="0"/>
              </a:rPr>
              <a:t>Procedimentos</a:t>
            </a:r>
          </a:p>
        </p:txBody>
      </p:sp>
      <p:sp>
        <p:nvSpPr>
          <p:cNvPr id="385036" name="Line 12"/>
          <p:cNvSpPr>
            <a:spLocks noChangeShapeType="1"/>
          </p:cNvSpPr>
          <p:nvPr/>
        </p:nvSpPr>
        <p:spPr bwMode="auto">
          <a:xfrm>
            <a:off x="584729" y="4076700"/>
            <a:ext cx="4836054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5037" name="Line 13"/>
          <p:cNvSpPr>
            <a:spLocks noChangeShapeType="1"/>
          </p:cNvSpPr>
          <p:nvPr/>
        </p:nvSpPr>
        <p:spPr bwMode="auto">
          <a:xfrm flipV="1">
            <a:off x="5420783" y="3500438"/>
            <a:ext cx="0" cy="57626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5038" name="Line 14"/>
          <p:cNvSpPr>
            <a:spLocks noChangeShapeType="1"/>
          </p:cNvSpPr>
          <p:nvPr/>
        </p:nvSpPr>
        <p:spPr bwMode="auto">
          <a:xfrm flipV="1">
            <a:off x="584729" y="3789364"/>
            <a:ext cx="0" cy="2873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5039" name="AutoShape 15"/>
          <p:cNvSpPr>
            <a:spLocks noChangeArrowheads="1"/>
          </p:cNvSpPr>
          <p:nvPr/>
        </p:nvSpPr>
        <p:spPr bwMode="auto">
          <a:xfrm>
            <a:off x="2301082" y="3860801"/>
            <a:ext cx="1248569" cy="7207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pt-BR"/>
          </a:p>
        </p:txBody>
      </p:sp>
      <p:sp>
        <p:nvSpPr>
          <p:cNvPr id="385040" name="Rectangle 16"/>
          <p:cNvSpPr>
            <a:spLocks noChangeArrowheads="1"/>
          </p:cNvSpPr>
          <p:nvPr/>
        </p:nvSpPr>
        <p:spPr bwMode="auto">
          <a:xfrm>
            <a:off x="662121" y="4797426"/>
            <a:ext cx="1950244" cy="720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001A4E"/>
                </a:solidFill>
                <a:latin typeface="Verdana" pitchFamily="34" charset="0"/>
              </a:rPr>
              <a:t>ESPERADO</a:t>
            </a:r>
          </a:p>
        </p:txBody>
      </p:sp>
      <p:sp>
        <p:nvSpPr>
          <p:cNvPr id="385041" name="Rectangle 17"/>
          <p:cNvSpPr>
            <a:spLocks noChangeArrowheads="1"/>
          </p:cNvSpPr>
          <p:nvPr/>
        </p:nvSpPr>
        <p:spPr bwMode="auto">
          <a:xfrm>
            <a:off x="3236648" y="4797426"/>
            <a:ext cx="1950244" cy="720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001A4E"/>
                </a:solidFill>
                <a:latin typeface="Verdana" pitchFamily="34" charset="0"/>
              </a:rPr>
              <a:t>ATINGIDO</a:t>
            </a:r>
          </a:p>
        </p:txBody>
      </p:sp>
      <p:sp>
        <p:nvSpPr>
          <p:cNvPr id="385042" name="AutoShape 18"/>
          <p:cNvSpPr>
            <a:spLocks noChangeArrowheads="1"/>
          </p:cNvSpPr>
          <p:nvPr/>
        </p:nvSpPr>
        <p:spPr bwMode="auto">
          <a:xfrm>
            <a:off x="2612364" y="4868863"/>
            <a:ext cx="622565" cy="431800"/>
          </a:xfrm>
          <a:prstGeom prst="leftRightArrow">
            <a:avLst>
              <a:gd name="adj1" fmla="val 50000"/>
              <a:gd name="adj2" fmla="val 26618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ciclo P.E.R.A.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196976"/>
            <a:ext cx="8903362" cy="576263"/>
          </a:xfrm>
          <a:noFill/>
          <a:ln/>
        </p:spPr>
        <p:txBody>
          <a:bodyPr/>
          <a:lstStyle/>
          <a:p>
            <a:pPr marL="87313" indent="-87313" algn="ctr">
              <a:buFont typeface="Wingdings" pitchFamily="2" charset="2"/>
              <a:buNone/>
            </a:pPr>
            <a:r>
              <a:rPr lang="pt-BR" sz="2800">
                <a:solidFill>
                  <a:srgbClr val="FF3300"/>
                </a:solidFill>
              </a:rPr>
              <a:t>A – APERFEIÇOAMENTO </a:t>
            </a:r>
          </a:p>
        </p:txBody>
      </p:sp>
      <p:grpSp>
        <p:nvGrpSpPr>
          <p:cNvPr id="386053" name="Group 5"/>
          <p:cNvGrpSpPr>
            <a:grpSpLocks/>
          </p:cNvGrpSpPr>
          <p:nvPr/>
        </p:nvGrpSpPr>
        <p:grpSpPr bwMode="auto">
          <a:xfrm>
            <a:off x="584729" y="2060576"/>
            <a:ext cx="2340637" cy="1700213"/>
            <a:chOff x="1429" y="3249"/>
            <a:chExt cx="1361" cy="1071"/>
          </a:xfrm>
        </p:grpSpPr>
        <p:sp>
          <p:nvSpPr>
            <p:cNvPr id="386054" name="AutoShape 6"/>
            <p:cNvSpPr>
              <a:spLocks noChangeArrowheads="1"/>
            </p:cNvSpPr>
            <p:nvPr/>
          </p:nvSpPr>
          <p:spPr bwMode="auto">
            <a:xfrm>
              <a:off x="1610" y="3249"/>
              <a:ext cx="1180" cy="862"/>
            </a:xfrm>
            <a:prstGeom prst="flowChartDocument">
              <a:avLst/>
            </a:prstGeom>
            <a:solidFill>
              <a:srgbClr val="52B1B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b="1">
                <a:solidFill>
                  <a:srgbClr val="001B52"/>
                </a:solidFill>
              </a:endParaRPr>
            </a:p>
          </p:txBody>
        </p:sp>
        <p:sp>
          <p:nvSpPr>
            <p:cNvPr id="386055" name="AutoShape 7"/>
            <p:cNvSpPr>
              <a:spLocks noChangeArrowheads="1"/>
            </p:cNvSpPr>
            <p:nvPr/>
          </p:nvSpPr>
          <p:spPr bwMode="auto">
            <a:xfrm>
              <a:off x="1519" y="3339"/>
              <a:ext cx="1180" cy="862"/>
            </a:xfrm>
            <a:prstGeom prst="flowChartDocument">
              <a:avLst/>
            </a:prstGeom>
            <a:solidFill>
              <a:srgbClr val="92CDD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b="1">
                <a:solidFill>
                  <a:srgbClr val="001B52"/>
                </a:solidFill>
              </a:endParaRPr>
            </a:p>
          </p:txBody>
        </p:sp>
        <p:sp>
          <p:nvSpPr>
            <p:cNvPr id="386056" name="AutoShape 8"/>
            <p:cNvSpPr>
              <a:spLocks noChangeArrowheads="1"/>
            </p:cNvSpPr>
            <p:nvPr/>
          </p:nvSpPr>
          <p:spPr bwMode="auto">
            <a:xfrm>
              <a:off x="1429" y="3458"/>
              <a:ext cx="1180" cy="862"/>
            </a:xfrm>
            <a:prstGeom prst="flowChartDocumen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M.I.S.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Management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Information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System</a:t>
              </a:r>
            </a:p>
          </p:txBody>
        </p:sp>
      </p:grpSp>
      <p:sp>
        <p:nvSpPr>
          <p:cNvPr id="386057" name="AutoShape 9"/>
          <p:cNvSpPr>
            <a:spLocks noChangeArrowheads="1"/>
          </p:cNvSpPr>
          <p:nvPr/>
        </p:nvSpPr>
        <p:spPr bwMode="auto">
          <a:xfrm>
            <a:off x="3391429" y="2060575"/>
            <a:ext cx="2029354" cy="1368425"/>
          </a:xfrm>
          <a:prstGeom prst="flowChartDocument">
            <a:avLst/>
          </a:prstGeom>
          <a:solidFill>
            <a:srgbClr val="12A6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b="1">
              <a:solidFill>
                <a:srgbClr val="001B52"/>
              </a:solidFill>
            </a:endParaRPr>
          </a:p>
        </p:txBody>
      </p:sp>
      <p:sp>
        <p:nvSpPr>
          <p:cNvPr id="386058" name="AutoShape 10"/>
          <p:cNvSpPr>
            <a:spLocks noChangeArrowheads="1"/>
          </p:cNvSpPr>
          <p:nvPr/>
        </p:nvSpPr>
        <p:spPr bwMode="auto">
          <a:xfrm>
            <a:off x="3234929" y="2203451"/>
            <a:ext cx="2029354" cy="1368425"/>
          </a:xfrm>
          <a:prstGeom prst="flowChartDocument">
            <a:avLst/>
          </a:prstGeom>
          <a:solidFill>
            <a:srgbClr val="16CE8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b="1">
              <a:solidFill>
                <a:srgbClr val="001B52"/>
              </a:solidFill>
            </a:endParaRPr>
          </a:p>
        </p:txBody>
      </p:sp>
      <p:sp>
        <p:nvSpPr>
          <p:cNvPr id="386059" name="AutoShape 11"/>
          <p:cNvSpPr>
            <a:spLocks noChangeArrowheads="1"/>
          </p:cNvSpPr>
          <p:nvPr/>
        </p:nvSpPr>
        <p:spPr bwMode="auto">
          <a:xfrm>
            <a:off x="3080148" y="2392364"/>
            <a:ext cx="2029354" cy="1368425"/>
          </a:xfrm>
          <a:prstGeom prst="flowChartDocument">
            <a:avLst/>
          </a:prstGeom>
          <a:solidFill>
            <a:srgbClr val="AEF6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600" b="1">
                <a:solidFill>
                  <a:srgbClr val="001B52"/>
                </a:solidFill>
                <a:latin typeface="Verdana" pitchFamily="34" charset="0"/>
              </a:rPr>
              <a:t>Políticas,</a:t>
            </a:r>
          </a:p>
          <a:p>
            <a:pPr algn="ctr"/>
            <a:r>
              <a:rPr lang="pt-BR" sz="1600" b="1">
                <a:solidFill>
                  <a:srgbClr val="001B52"/>
                </a:solidFill>
                <a:latin typeface="Verdana" pitchFamily="34" charset="0"/>
              </a:rPr>
              <a:t>Normas e</a:t>
            </a:r>
          </a:p>
          <a:p>
            <a:pPr algn="ctr"/>
            <a:r>
              <a:rPr lang="pt-BR" sz="1600" b="1">
                <a:solidFill>
                  <a:srgbClr val="001B52"/>
                </a:solidFill>
                <a:latin typeface="Verdana" pitchFamily="34" charset="0"/>
              </a:rPr>
              <a:t>Procedimentos</a:t>
            </a:r>
          </a:p>
        </p:txBody>
      </p:sp>
      <p:sp>
        <p:nvSpPr>
          <p:cNvPr id="386060" name="Line 12"/>
          <p:cNvSpPr>
            <a:spLocks noChangeShapeType="1"/>
          </p:cNvSpPr>
          <p:nvPr/>
        </p:nvSpPr>
        <p:spPr bwMode="auto">
          <a:xfrm>
            <a:off x="584729" y="4076700"/>
            <a:ext cx="4836054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6061" name="Line 13"/>
          <p:cNvSpPr>
            <a:spLocks noChangeShapeType="1"/>
          </p:cNvSpPr>
          <p:nvPr/>
        </p:nvSpPr>
        <p:spPr bwMode="auto">
          <a:xfrm flipV="1">
            <a:off x="5420783" y="3500438"/>
            <a:ext cx="0" cy="57626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6062" name="Line 14"/>
          <p:cNvSpPr>
            <a:spLocks noChangeShapeType="1"/>
          </p:cNvSpPr>
          <p:nvPr/>
        </p:nvSpPr>
        <p:spPr bwMode="auto">
          <a:xfrm flipV="1">
            <a:off x="584729" y="3789364"/>
            <a:ext cx="0" cy="2873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6063" name="AutoShape 15"/>
          <p:cNvSpPr>
            <a:spLocks noChangeArrowheads="1"/>
          </p:cNvSpPr>
          <p:nvPr/>
        </p:nvSpPr>
        <p:spPr bwMode="auto">
          <a:xfrm>
            <a:off x="2301082" y="3860801"/>
            <a:ext cx="1248569" cy="7207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pt-BR"/>
          </a:p>
        </p:txBody>
      </p:sp>
      <p:sp>
        <p:nvSpPr>
          <p:cNvPr id="386064" name="Rectangle 16"/>
          <p:cNvSpPr>
            <a:spLocks noChangeArrowheads="1"/>
          </p:cNvSpPr>
          <p:nvPr/>
        </p:nvSpPr>
        <p:spPr bwMode="auto">
          <a:xfrm>
            <a:off x="662121" y="4797426"/>
            <a:ext cx="1950244" cy="720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001A4E"/>
                </a:solidFill>
                <a:latin typeface="Verdana" pitchFamily="34" charset="0"/>
              </a:rPr>
              <a:t>ESPERADO</a:t>
            </a:r>
          </a:p>
        </p:txBody>
      </p:sp>
      <p:sp>
        <p:nvSpPr>
          <p:cNvPr id="386065" name="Rectangle 17"/>
          <p:cNvSpPr>
            <a:spLocks noChangeArrowheads="1"/>
          </p:cNvSpPr>
          <p:nvPr/>
        </p:nvSpPr>
        <p:spPr bwMode="auto">
          <a:xfrm>
            <a:off x="3236648" y="4797426"/>
            <a:ext cx="1950244" cy="720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001A4E"/>
                </a:solidFill>
                <a:latin typeface="Verdana" pitchFamily="34" charset="0"/>
              </a:rPr>
              <a:t>ATINGIDO</a:t>
            </a:r>
          </a:p>
        </p:txBody>
      </p:sp>
      <p:sp>
        <p:nvSpPr>
          <p:cNvPr id="386066" name="AutoShape 18"/>
          <p:cNvSpPr>
            <a:spLocks noChangeArrowheads="1"/>
          </p:cNvSpPr>
          <p:nvPr/>
        </p:nvSpPr>
        <p:spPr bwMode="auto">
          <a:xfrm>
            <a:off x="2612364" y="4868863"/>
            <a:ext cx="622565" cy="431800"/>
          </a:xfrm>
          <a:prstGeom prst="leftRightArrow">
            <a:avLst>
              <a:gd name="adj1" fmla="val 50000"/>
              <a:gd name="adj2" fmla="val 26618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86067" name="Rectangle 19"/>
          <p:cNvSpPr>
            <a:spLocks noChangeArrowheads="1"/>
          </p:cNvSpPr>
          <p:nvPr/>
        </p:nvSpPr>
        <p:spPr bwMode="auto">
          <a:xfrm>
            <a:off x="1910690" y="5948364"/>
            <a:ext cx="1950244" cy="720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pt-BR" b="1">
                <a:solidFill>
                  <a:srgbClr val="001A4E"/>
                </a:solidFill>
                <a:latin typeface="Verdana" pitchFamily="34" charset="0"/>
              </a:rPr>
              <a:t>AÇÕES</a:t>
            </a:r>
          </a:p>
          <a:p>
            <a:pPr algn="ctr">
              <a:lnSpc>
                <a:spcPct val="130000"/>
              </a:lnSpc>
            </a:pPr>
            <a:r>
              <a:rPr lang="pt-BR" b="1">
                <a:solidFill>
                  <a:srgbClr val="001A4E"/>
                </a:solidFill>
                <a:latin typeface="Verdana" pitchFamily="34" charset="0"/>
              </a:rPr>
              <a:t>CORRETIVAS</a:t>
            </a:r>
          </a:p>
        </p:txBody>
      </p:sp>
      <p:sp>
        <p:nvSpPr>
          <p:cNvPr id="386068" name="AutoShape 20"/>
          <p:cNvSpPr>
            <a:spLocks noChangeArrowheads="1"/>
          </p:cNvSpPr>
          <p:nvPr/>
        </p:nvSpPr>
        <p:spPr bwMode="auto">
          <a:xfrm>
            <a:off x="2768865" y="5084763"/>
            <a:ext cx="311283" cy="863600"/>
          </a:xfrm>
          <a:prstGeom prst="downArrow">
            <a:avLst>
              <a:gd name="adj1" fmla="val 50000"/>
              <a:gd name="adj2" fmla="val 75138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pt-BR"/>
          </a:p>
        </p:txBody>
      </p:sp>
      <p:sp>
        <p:nvSpPr>
          <p:cNvPr id="386069" name="Line 21"/>
          <p:cNvSpPr>
            <a:spLocks noChangeShapeType="1"/>
          </p:cNvSpPr>
          <p:nvPr/>
        </p:nvSpPr>
        <p:spPr bwMode="auto">
          <a:xfrm flipH="1">
            <a:off x="194338" y="6308725"/>
            <a:ext cx="1638961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6070" name="Line 22"/>
          <p:cNvSpPr>
            <a:spLocks noChangeShapeType="1"/>
          </p:cNvSpPr>
          <p:nvPr/>
        </p:nvSpPr>
        <p:spPr bwMode="auto">
          <a:xfrm flipV="1">
            <a:off x="194337" y="1989139"/>
            <a:ext cx="0" cy="43195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6071" name="Line 23"/>
          <p:cNvSpPr>
            <a:spLocks noChangeShapeType="1"/>
          </p:cNvSpPr>
          <p:nvPr/>
        </p:nvSpPr>
        <p:spPr bwMode="auto">
          <a:xfrm>
            <a:off x="194337" y="1989138"/>
            <a:ext cx="546894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ciclo P.E.R.A.</a:t>
            </a:r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196976"/>
            <a:ext cx="8903362" cy="576263"/>
          </a:xfrm>
          <a:noFill/>
          <a:ln/>
        </p:spPr>
        <p:txBody>
          <a:bodyPr/>
          <a:lstStyle/>
          <a:p>
            <a:pPr marL="87313" indent="-87313" algn="ctr">
              <a:buFont typeface="Wingdings" pitchFamily="2" charset="2"/>
              <a:buNone/>
            </a:pPr>
            <a:r>
              <a:rPr lang="pt-BR" sz="2800">
                <a:solidFill>
                  <a:srgbClr val="FF3300"/>
                </a:solidFill>
              </a:rPr>
              <a:t>A – APERFEIÇOAMENTO </a:t>
            </a:r>
          </a:p>
        </p:txBody>
      </p:sp>
      <p:sp>
        <p:nvSpPr>
          <p:cNvPr id="387076" name="Text Box 4"/>
          <p:cNvSpPr txBox="1">
            <a:spLocks noChangeArrowheads="1"/>
          </p:cNvSpPr>
          <p:nvPr/>
        </p:nvSpPr>
        <p:spPr bwMode="auto">
          <a:xfrm>
            <a:off x="5733786" y="1989138"/>
            <a:ext cx="3821377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O aperfeiçoamento contínuo </a:t>
            </a:r>
            <a:r>
              <a:rPr lang="pt-BR" sz="2400">
                <a:solidFill>
                  <a:srgbClr val="FFFF66"/>
                </a:solidFill>
                <a:latin typeface="Garamond" pitchFamily="18" charset="0"/>
              </a:rPr>
              <a:t>exige do C.E.O. habilidade e metodologia</a:t>
            </a:r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. </a:t>
            </a:r>
            <a:r>
              <a:rPr lang="pt-BR" sz="2400">
                <a:solidFill>
                  <a:srgbClr val="FFFF66"/>
                </a:solidFill>
                <a:latin typeface="Garamond" pitchFamily="18" charset="0"/>
              </a:rPr>
              <a:t>Dos sócios exige disciplina e apoio</a:t>
            </a:r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 constante a seu executivo chefe.</a:t>
            </a:r>
          </a:p>
          <a:p>
            <a:endParaRPr lang="pt-BR" sz="400">
              <a:solidFill>
                <a:schemeClr val="bg1"/>
              </a:solidFill>
              <a:latin typeface="Garamond" pitchFamily="18" charset="0"/>
            </a:endParaRPr>
          </a:p>
          <a:p>
            <a:pPr marL="363538" lvl="1" indent="-184150">
              <a:buFontTx/>
              <a:buChar char="•"/>
            </a:pPr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ISO-9000 pode ser uma arma poderosa e um importante diferencial competitivo;</a:t>
            </a:r>
          </a:p>
          <a:p>
            <a:pPr marL="363538" lvl="1" indent="-184150">
              <a:buFontTx/>
              <a:buChar char="•"/>
            </a:pPr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Um comitê de qualidade pode ser muito útil.</a:t>
            </a:r>
          </a:p>
        </p:txBody>
      </p:sp>
      <p:grpSp>
        <p:nvGrpSpPr>
          <p:cNvPr id="387077" name="Group 5"/>
          <p:cNvGrpSpPr>
            <a:grpSpLocks/>
          </p:cNvGrpSpPr>
          <p:nvPr/>
        </p:nvGrpSpPr>
        <p:grpSpPr bwMode="auto">
          <a:xfrm>
            <a:off x="584729" y="2060576"/>
            <a:ext cx="2340637" cy="1700213"/>
            <a:chOff x="1429" y="3249"/>
            <a:chExt cx="1361" cy="1071"/>
          </a:xfrm>
        </p:grpSpPr>
        <p:sp>
          <p:nvSpPr>
            <p:cNvPr id="387078" name="AutoShape 6"/>
            <p:cNvSpPr>
              <a:spLocks noChangeArrowheads="1"/>
            </p:cNvSpPr>
            <p:nvPr/>
          </p:nvSpPr>
          <p:spPr bwMode="auto">
            <a:xfrm>
              <a:off x="1610" y="3249"/>
              <a:ext cx="1180" cy="862"/>
            </a:xfrm>
            <a:prstGeom prst="flowChartDocument">
              <a:avLst/>
            </a:prstGeom>
            <a:solidFill>
              <a:srgbClr val="52B1B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b="1">
                <a:solidFill>
                  <a:srgbClr val="001B52"/>
                </a:solidFill>
              </a:endParaRPr>
            </a:p>
          </p:txBody>
        </p:sp>
        <p:sp>
          <p:nvSpPr>
            <p:cNvPr id="387079" name="AutoShape 7"/>
            <p:cNvSpPr>
              <a:spLocks noChangeArrowheads="1"/>
            </p:cNvSpPr>
            <p:nvPr/>
          </p:nvSpPr>
          <p:spPr bwMode="auto">
            <a:xfrm>
              <a:off x="1519" y="3339"/>
              <a:ext cx="1180" cy="862"/>
            </a:xfrm>
            <a:prstGeom prst="flowChartDocument">
              <a:avLst/>
            </a:prstGeom>
            <a:solidFill>
              <a:srgbClr val="92CDD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b="1">
                <a:solidFill>
                  <a:srgbClr val="001B52"/>
                </a:solidFill>
              </a:endParaRPr>
            </a:p>
          </p:txBody>
        </p:sp>
        <p:sp>
          <p:nvSpPr>
            <p:cNvPr id="387080" name="AutoShape 8"/>
            <p:cNvSpPr>
              <a:spLocks noChangeArrowheads="1"/>
            </p:cNvSpPr>
            <p:nvPr/>
          </p:nvSpPr>
          <p:spPr bwMode="auto">
            <a:xfrm>
              <a:off x="1429" y="3458"/>
              <a:ext cx="1180" cy="862"/>
            </a:xfrm>
            <a:prstGeom prst="flowChartDocumen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M.I.S.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Management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Information</a:t>
              </a:r>
            </a:p>
            <a:p>
              <a:pPr algn="ctr"/>
              <a:r>
                <a:rPr lang="pt-BR" sz="1600" b="1">
                  <a:solidFill>
                    <a:srgbClr val="001B52"/>
                  </a:solidFill>
                  <a:latin typeface="Verdana" pitchFamily="34" charset="0"/>
                </a:rPr>
                <a:t>System</a:t>
              </a:r>
            </a:p>
          </p:txBody>
        </p:sp>
      </p:grpSp>
      <p:sp>
        <p:nvSpPr>
          <p:cNvPr id="387081" name="AutoShape 9"/>
          <p:cNvSpPr>
            <a:spLocks noChangeArrowheads="1"/>
          </p:cNvSpPr>
          <p:nvPr/>
        </p:nvSpPr>
        <p:spPr bwMode="auto">
          <a:xfrm>
            <a:off x="3391429" y="2060575"/>
            <a:ext cx="2029354" cy="1368425"/>
          </a:xfrm>
          <a:prstGeom prst="flowChartDocument">
            <a:avLst/>
          </a:prstGeom>
          <a:solidFill>
            <a:srgbClr val="12A6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b="1">
              <a:solidFill>
                <a:srgbClr val="001B52"/>
              </a:solidFill>
            </a:endParaRPr>
          </a:p>
        </p:txBody>
      </p:sp>
      <p:sp>
        <p:nvSpPr>
          <p:cNvPr id="387082" name="AutoShape 10"/>
          <p:cNvSpPr>
            <a:spLocks noChangeArrowheads="1"/>
          </p:cNvSpPr>
          <p:nvPr/>
        </p:nvSpPr>
        <p:spPr bwMode="auto">
          <a:xfrm>
            <a:off x="3234929" y="2203451"/>
            <a:ext cx="2029354" cy="1368425"/>
          </a:xfrm>
          <a:prstGeom prst="flowChartDocument">
            <a:avLst/>
          </a:prstGeom>
          <a:solidFill>
            <a:srgbClr val="16CE8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b="1">
              <a:solidFill>
                <a:srgbClr val="001B52"/>
              </a:solidFill>
            </a:endParaRPr>
          </a:p>
        </p:txBody>
      </p:sp>
      <p:sp>
        <p:nvSpPr>
          <p:cNvPr id="387083" name="AutoShape 11"/>
          <p:cNvSpPr>
            <a:spLocks noChangeArrowheads="1"/>
          </p:cNvSpPr>
          <p:nvPr/>
        </p:nvSpPr>
        <p:spPr bwMode="auto">
          <a:xfrm>
            <a:off x="3080148" y="2392364"/>
            <a:ext cx="2029354" cy="1368425"/>
          </a:xfrm>
          <a:prstGeom prst="flowChartDocument">
            <a:avLst/>
          </a:prstGeom>
          <a:solidFill>
            <a:srgbClr val="AEF6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600" b="1">
                <a:solidFill>
                  <a:srgbClr val="001B52"/>
                </a:solidFill>
                <a:latin typeface="Verdana" pitchFamily="34" charset="0"/>
              </a:rPr>
              <a:t>Políticas,</a:t>
            </a:r>
          </a:p>
          <a:p>
            <a:pPr algn="ctr"/>
            <a:r>
              <a:rPr lang="pt-BR" sz="1600" b="1">
                <a:solidFill>
                  <a:srgbClr val="001B52"/>
                </a:solidFill>
                <a:latin typeface="Verdana" pitchFamily="34" charset="0"/>
              </a:rPr>
              <a:t>Normas e</a:t>
            </a:r>
          </a:p>
          <a:p>
            <a:pPr algn="ctr"/>
            <a:r>
              <a:rPr lang="pt-BR" sz="1600" b="1">
                <a:solidFill>
                  <a:srgbClr val="001B52"/>
                </a:solidFill>
                <a:latin typeface="Verdana" pitchFamily="34" charset="0"/>
              </a:rPr>
              <a:t>Procedimentos</a:t>
            </a:r>
          </a:p>
        </p:txBody>
      </p:sp>
      <p:sp>
        <p:nvSpPr>
          <p:cNvPr id="387084" name="Line 12"/>
          <p:cNvSpPr>
            <a:spLocks noChangeShapeType="1"/>
          </p:cNvSpPr>
          <p:nvPr/>
        </p:nvSpPr>
        <p:spPr bwMode="auto">
          <a:xfrm>
            <a:off x="584729" y="4076700"/>
            <a:ext cx="4836054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7085" name="Line 13"/>
          <p:cNvSpPr>
            <a:spLocks noChangeShapeType="1"/>
          </p:cNvSpPr>
          <p:nvPr/>
        </p:nvSpPr>
        <p:spPr bwMode="auto">
          <a:xfrm flipV="1">
            <a:off x="5420783" y="3500438"/>
            <a:ext cx="0" cy="57626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7086" name="Line 14"/>
          <p:cNvSpPr>
            <a:spLocks noChangeShapeType="1"/>
          </p:cNvSpPr>
          <p:nvPr/>
        </p:nvSpPr>
        <p:spPr bwMode="auto">
          <a:xfrm flipV="1">
            <a:off x="584729" y="3789364"/>
            <a:ext cx="0" cy="2873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7087" name="AutoShape 15"/>
          <p:cNvSpPr>
            <a:spLocks noChangeArrowheads="1"/>
          </p:cNvSpPr>
          <p:nvPr/>
        </p:nvSpPr>
        <p:spPr bwMode="auto">
          <a:xfrm>
            <a:off x="2301082" y="3860801"/>
            <a:ext cx="1248569" cy="7207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pt-BR"/>
          </a:p>
        </p:txBody>
      </p:sp>
      <p:sp>
        <p:nvSpPr>
          <p:cNvPr id="387088" name="Rectangle 16"/>
          <p:cNvSpPr>
            <a:spLocks noChangeArrowheads="1"/>
          </p:cNvSpPr>
          <p:nvPr/>
        </p:nvSpPr>
        <p:spPr bwMode="auto">
          <a:xfrm>
            <a:off x="662121" y="4797426"/>
            <a:ext cx="1950244" cy="720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001A4E"/>
                </a:solidFill>
                <a:latin typeface="Verdana" pitchFamily="34" charset="0"/>
              </a:rPr>
              <a:t>ESPERADO</a:t>
            </a:r>
          </a:p>
        </p:txBody>
      </p:sp>
      <p:sp>
        <p:nvSpPr>
          <p:cNvPr id="387089" name="Rectangle 17"/>
          <p:cNvSpPr>
            <a:spLocks noChangeArrowheads="1"/>
          </p:cNvSpPr>
          <p:nvPr/>
        </p:nvSpPr>
        <p:spPr bwMode="auto">
          <a:xfrm>
            <a:off x="3236648" y="4797426"/>
            <a:ext cx="1950244" cy="720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001A4E"/>
                </a:solidFill>
                <a:latin typeface="Verdana" pitchFamily="34" charset="0"/>
              </a:rPr>
              <a:t>ATINGIDO</a:t>
            </a:r>
          </a:p>
        </p:txBody>
      </p:sp>
      <p:sp>
        <p:nvSpPr>
          <p:cNvPr id="387090" name="AutoShape 18"/>
          <p:cNvSpPr>
            <a:spLocks noChangeArrowheads="1"/>
          </p:cNvSpPr>
          <p:nvPr/>
        </p:nvSpPr>
        <p:spPr bwMode="auto">
          <a:xfrm>
            <a:off x="2612364" y="4868863"/>
            <a:ext cx="622565" cy="431800"/>
          </a:xfrm>
          <a:prstGeom prst="leftRightArrow">
            <a:avLst>
              <a:gd name="adj1" fmla="val 50000"/>
              <a:gd name="adj2" fmla="val 26618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87091" name="Rectangle 19"/>
          <p:cNvSpPr>
            <a:spLocks noChangeArrowheads="1"/>
          </p:cNvSpPr>
          <p:nvPr/>
        </p:nvSpPr>
        <p:spPr bwMode="auto">
          <a:xfrm>
            <a:off x="1910690" y="5948364"/>
            <a:ext cx="1950244" cy="720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pt-BR" b="1">
                <a:solidFill>
                  <a:srgbClr val="001A4E"/>
                </a:solidFill>
                <a:latin typeface="Verdana" pitchFamily="34" charset="0"/>
              </a:rPr>
              <a:t>AÇÕES</a:t>
            </a:r>
          </a:p>
          <a:p>
            <a:pPr algn="ctr">
              <a:lnSpc>
                <a:spcPct val="130000"/>
              </a:lnSpc>
            </a:pPr>
            <a:r>
              <a:rPr lang="pt-BR" b="1">
                <a:solidFill>
                  <a:srgbClr val="001A4E"/>
                </a:solidFill>
                <a:latin typeface="Verdana" pitchFamily="34" charset="0"/>
              </a:rPr>
              <a:t>CORRETIVAS</a:t>
            </a:r>
          </a:p>
        </p:txBody>
      </p:sp>
      <p:sp>
        <p:nvSpPr>
          <p:cNvPr id="387092" name="AutoShape 20"/>
          <p:cNvSpPr>
            <a:spLocks noChangeArrowheads="1"/>
          </p:cNvSpPr>
          <p:nvPr/>
        </p:nvSpPr>
        <p:spPr bwMode="auto">
          <a:xfrm>
            <a:off x="2768865" y="5084763"/>
            <a:ext cx="311283" cy="863600"/>
          </a:xfrm>
          <a:prstGeom prst="downArrow">
            <a:avLst>
              <a:gd name="adj1" fmla="val 50000"/>
              <a:gd name="adj2" fmla="val 75138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pt-BR"/>
          </a:p>
        </p:txBody>
      </p:sp>
      <p:sp>
        <p:nvSpPr>
          <p:cNvPr id="387093" name="Line 21"/>
          <p:cNvSpPr>
            <a:spLocks noChangeShapeType="1"/>
          </p:cNvSpPr>
          <p:nvPr/>
        </p:nvSpPr>
        <p:spPr bwMode="auto">
          <a:xfrm flipH="1">
            <a:off x="194338" y="6308725"/>
            <a:ext cx="1638961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7094" name="Line 22"/>
          <p:cNvSpPr>
            <a:spLocks noChangeShapeType="1"/>
          </p:cNvSpPr>
          <p:nvPr/>
        </p:nvSpPr>
        <p:spPr bwMode="auto">
          <a:xfrm flipV="1">
            <a:off x="194337" y="1989139"/>
            <a:ext cx="0" cy="43195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7095" name="Line 23"/>
          <p:cNvSpPr>
            <a:spLocks noChangeShapeType="1"/>
          </p:cNvSpPr>
          <p:nvPr/>
        </p:nvSpPr>
        <p:spPr bwMode="auto">
          <a:xfrm>
            <a:off x="194337" y="1989138"/>
            <a:ext cx="546894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13000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decidir?</a:t>
            </a:r>
          </a:p>
        </p:txBody>
      </p:sp>
      <p:sp>
        <p:nvSpPr>
          <p:cNvPr id="391193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495300" y="1412876"/>
            <a:ext cx="8915400" cy="5040313"/>
          </a:xfr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 b="0"/>
              <a:t> A quantidade de pontos a considerar na hora de contratar um C.E.O. é, portanto, muito grande. A decisão só será tomada com alguma segurança após o estabelecimento das diretrizes estratégicas básicas:</a:t>
            </a:r>
          </a:p>
          <a:p>
            <a:pPr marL="900113" lvl="1" indent="-357188">
              <a:buFont typeface="Wingdings" pitchFamily="2" charset="2"/>
              <a:buChar char="ü"/>
            </a:pPr>
            <a:endParaRPr lang="pt-BR" b="0">
              <a:solidFill>
                <a:srgbClr val="FFCC99"/>
              </a:solidFill>
            </a:endParaRPr>
          </a:p>
        </p:txBody>
      </p:sp>
    </p:spTree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decidir?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12876"/>
            <a:ext cx="8915400" cy="5040313"/>
          </a:xfr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 b="0"/>
              <a:t> A quantidade de pontos a considerar na hora de contratar um C.E.O. é, portanto, muito grande. A decisão só será tomada com alguma segurança após o estabelecimento das diretrizes estratégicas básicas: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b="0">
                <a:solidFill>
                  <a:srgbClr val="FFCC99"/>
                </a:solidFill>
              </a:rPr>
              <a:t>Metas de crescimento a médio e longo prazo;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decidir?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12876"/>
            <a:ext cx="8915400" cy="5040313"/>
          </a:xfr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 b="0"/>
              <a:t> A quantidade de pontos a considerar na hora de contratar um C.E.O. é, portanto, muito grande. A decisão só será tomada com alguma segurança após o estabelecimento das diretrizes estratégicas básicas: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b="0">
                <a:solidFill>
                  <a:srgbClr val="FFCC99"/>
                </a:solidFill>
              </a:rPr>
              <a:t>Metas de crescimento a médio e longo prazo;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b="0">
                <a:solidFill>
                  <a:srgbClr val="FFCC99"/>
                </a:solidFill>
              </a:rPr>
              <a:t>Mercados – ramos de atuação e clientes – preferenciais;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decidir?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12876"/>
            <a:ext cx="8915400" cy="5040313"/>
          </a:xfr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 b="0"/>
              <a:t> A quantidade de pontos a considerar n hora de contratar um C.E.O. é, portanto, muito grande. A decisão só será tomada com alguma segurança após o estabelecimento das diretrizes estratégicas básicas: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b="0">
                <a:solidFill>
                  <a:srgbClr val="FFCC99"/>
                </a:solidFill>
              </a:rPr>
              <a:t>Metas de crescimento a médio e longo prazo;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b="0">
                <a:solidFill>
                  <a:srgbClr val="FFCC99"/>
                </a:solidFill>
              </a:rPr>
              <a:t>Mercados – ramos de atuação e clientes – preferenciais;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b="0">
                <a:solidFill>
                  <a:srgbClr val="FFCC99"/>
                </a:solidFill>
              </a:rPr>
              <a:t>Aspectos de tecnologia envolvida;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decidir?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12876"/>
            <a:ext cx="8915400" cy="5040313"/>
          </a:xfr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 b="0"/>
              <a:t> A quantidade de pontos a considerar na hora de contratar um C.E.O. é, portanto, muito grande. A decisão só será tomada com alguma segurança após o estabelecimento das diretrizes estratégicas básicas: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b="0">
                <a:solidFill>
                  <a:srgbClr val="FFCC99"/>
                </a:solidFill>
              </a:rPr>
              <a:t>Metas de crescimento a médio e longo prazo;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b="0">
                <a:solidFill>
                  <a:srgbClr val="FFCC99"/>
                </a:solidFill>
              </a:rPr>
              <a:t>Mercados – ramos de atuação e clientes – preferenciais;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b="0">
                <a:solidFill>
                  <a:srgbClr val="FFCC99"/>
                </a:solidFill>
              </a:rPr>
              <a:t>Aspectos de tecnologia envolvida;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b="0">
                <a:solidFill>
                  <a:srgbClr val="FFCC99"/>
                </a:solidFill>
              </a:rPr>
              <a:t>Definição do perfil profissional dos advogados e demais colaboradores.</a:t>
            </a:r>
            <a:endParaRPr lang="pt-BR" sz="2800" b="0">
              <a:solidFill>
                <a:srgbClr val="FFCC99"/>
              </a:solidFill>
            </a:endParaRP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decidir?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12876"/>
            <a:ext cx="8915400" cy="5040313"/>
          </a:xfrm>
          <a:noFill/>
          <a:ln/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b="0"/>
              <a:t>Com estas definições será feita a escolha: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pouco de história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6"/>
            <a:ext cx="8915400" cy="5040313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/>
              <a:t> </a:t>
            </a:r>
            <a:r>
              <a:rPr lang="pt-BR" sz="2800"/>
              <a:t>A formação dos advogados, por ser de conteúdo muito abrangente, induziu, ao longo do tempo, estes profissionais a assumirem um rol de atividades por demais diversificadas em seus escritórios. As  conseqüências mais evidentes desta sobrecarga de trabalho são:</a:t>
            </a:r>
          </a:p>
          <a:p>
            <a:pPr marL="900113" lvl="1" indent="-357188">
              <a:buClr>
                <a:srgbClr val="FFCC99"/>
              </a:buClr>
              <a:buFont typeface="Wingdings" pitchFamily="2" charset="2"/>
              <a:buChar char="ü"/>
            </a:pPr>
            <a:r>
              <a:rPr lang="pt-BR" sz="2800">
                <a:solidFill>
                  <a:srgbClr val="FFCC99"/>
                </a:solidFill>
              </a:rPr>
              <a:t>Impossibilidade de aplicar técnicas administrativas mais modernas – não há tempo disponível para que os sócios atualizem-se;</a:t>
            </a: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decidir?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12876"/>
            <a:ext cx="8915400" cy="5040313"/>
          </a:xfrm>
          <a:noFill/>
          <a:ln/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b="0"/>
              <a:t>Com estas definições será feita a escolha: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sz="2800" b="0">
                <a:solidFill>
                  <a:srgbClr val="FFCC99"/>
                </a:solidFill>
              </a:rPr>
              <a:t>C.E.O. contratado </a:t>
            </a:r>
            <a:r>
              <a:rPr lang="pt-BR" sz="2800" b="0" i="1">
                <a:solidFill>
                  <a:srgbClr val="FFCC99"/>
                </a:solidFill>
              </a:rPr>
              <a:t>full-tim</a:t>
            </a:r>
            <a:r>
              <a:rPr lang="pt-BR" sz="2800" b="0">
                <a:solidFill>
                  <a:srgbClr val="FFCC99"/>
                </a:solidFill>
              </a:rPr>
              <a:t>e ou </a:t>
            </a:r>
            <a:r>
              <a:rPr lang="pt-BR" sz="2800" b="0" i="1">
                <a:solidFill>
                  <a:srgbClr val="FFCC99"/>
                </a:solidFill>
              </a:rPr>
              <a:t>part-time</a:t>
            </a:r>
            <a:r>
              <a:rPr lang="pt-BR" sz="2800" b="0">
                <a:solidFill>
                  <a:srgbClr val="FFCC99"/>
                </a:solidFill>
              </a:rPr>
              <a:t>;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decidir?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12876"/>
            <a:ext cx="8915400" cy="5040313"/>
          </a:xfrm>
          <a:noFill/>
          <a:ln/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b="0"/>
              <a:t>Com estas definições será feita a escolha: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sz="2800" b="0">
                <a:solidFill>
                  <a:srgbClr val="FFCC99"/>
                </a:solidFill>
              </a:rPr>
              <a:t>C.E.O. contratado </a:t>
            </a:r>
            <a:r>
              <a:rPr lang="pt-BR" sz="2800" b="0" i="1">
                <a:solidFill>
                  <a:srgbClr val="FFCC99"/>
                </a:solidFill>
              </a:rPr>
              <a:t>full-tim</a:t>
            </a:r>
            <a:r>
              <a:rPr lang="pt-BR" sz="2800" b="0">
                <a:solidFill>
                  <a:srgbClr val="FFCC99"/>
                </a:solidFill>
              </a:rPr>
              <a:t>e ou </a:t>
            </a:r>
            <a:r>
              <a:rPr lang="pt-BR" sz="2800" b="0" i="1">
                <a:solidFill>
                  <a:srgbClr val="FFCC99"/>
                </a:solidFill>
              </a:rPr>
              <a:t>part-time</a:t>
            </a:r>
            <a:r>
              <a:rPr lang="pt-BR" sz="2800" b="0">
                <a:solidFill>
                  <a:srgbClr val="FFCC99"/>
                </a:solidFill>
              </a:rPr>
              <a:t>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sz="2800" b="0">
                <a:solidFill>
                  <a:srgbClr val="FFCC99"/>
                </a:solidFill>
              </a:rPr>
              <a:t>C.E.O. contratado com exclusividade ou compartilhado com escritório parceiro;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decidir?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12876"/>
            <a:ext cx="8915400" cy="5040313"/>
          </a:xfrm>
          <a:noFill/>
          <a:ln/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b="0"/>
              <a:t>Com estas definições será feita a escolha: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sz="2800" b="0">
                <a:solidFill>
                  <a:srgbClr val="FFCC99"/>
                </a:solidFill>
              </a:rPr>
              <a:t>C.E.O. contratado </a:t>
            </a:r>
            <a:r>
              <a:rPr lang="pt-BR" sz="2800" b="0" i="1">
                <a:solidFill>
                  <a:srgbClr val="FFCC99"/>
                </a:solidFill>
              </a:rPr>
              <a:t>full-tim</a:t>
            </a:r>
            <a:r>
              <a:rPr lang="pt-BR" sz="2800" b="0">
                <a:solidFill>
                  <a:srgbClr val="FFCC99"/>
                </a:solidFill>
              </a:rPr>
              <a:t>e ou </a:t>
            </a:r>
            <a:r>
              <a:rPr lang="pt-BR" sz="2800" b="0" i="1">
                <a:solidFill>
                  <a:srgbClr val="FFCC99"/>
                </a:solidFill>
              </a:rPr>
              <a:t>part-time</a:t>
            </a:r>
            <a:r>
              <a:rPr lang="pt-BR" sz="2800" b="0">
                <a:solidFill>
                  <a:srgbClr val="FFCC99"/>
                </a:solidFill>
              </a:rPr>
              <a:t>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sz="2800" b="0">
                <a:solidFill>
                  <a:srgbClr val="FFCC99"/>
                </a:solidFill>
              </a:rPr>
              <a:t>C.E.O. contratado com exclusividade ou compartilhado com escritório parceiro;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sz="2800" b="0">
                <a:solidFill>
                  <a:srgbClr val="FFCC99"/>
                </a:solidFill>
              </a:rPr>
              <a:t>C.E.O. ou apoio permanente de consultoria especializada.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decidir?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12876"/>
            <a:ext cx="8915400" cy="5040313"/>
          </a:xfrm>
          <a:noFill/>
          <a:ln/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b="0"/>
              <a:t>Com estas definições será feita a escolha: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sz="2800" b="0">
                <a:solidFill>
                  <a:srgbClr val="FFCC99"/>
                </a:solidFill>
              </a:rPr>
              <a:t>C.E.O. contratado </a:t>
            </a:r>
            <a:r>
              <a:rPr lang="pt-BR" sz="2800" b="0" i="1">
                <a:solidFill>
                  <a:srgbClr val="FFCC99"/>
                </a:solidFill>
              </a:rPr>
              <a:t>full-tim</a:t>
            </a:r>
            <a:r>
              <a:rPr lang="pt-BR" sz="2800" b="0">
                <a:solidFill>
                  <a:srgbClr val="FFCC99"/>
                </a:solidFill>
              </a:rPr>
              <a:t>e ou </a:t>
            </a:r>
            <a:r>
              <a:rPr lang="pt-BR" sz="2800" b="0" i="1">
                <a:solidFill>
                  <a:srgbClr val="FFCC99"/>
                </a:solidFill>
              </a:rPr>
              <a:t>part-time</a:t>
            </a:r>
            <a:r>
              <a:rPr lang="pt-BR" sz="2800" b="0">
                <a:solidFill>
                  <a:srgbClr val="FFCC99"/>
                </a:solidFill>
              </a:rPr>
              <a:t>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sz="2800" b="0">
                <a:solidFill>
                  <a:srgbClr val="FFCC99"/>
                </a:solidFill>
              </a:rPr>
              <a:t>C.E.O. contratado com exclusividade ou compartilhado com escritório parceiro;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 sz="2800" b="0">
                <a:solidFill>
                  <a:srgbClr val="FFCC99"/>
                </a:solidFill>
              </a:rPr>
              <a:t>C.E.O. ou apoio permanente de consultoria especializada.</a:t>
            </a:r>
          </a:p>
          <a:p>
            <a:pPr marL="0" indent="0">
              <a:buFont typeface="Wingdings" pitchFamily="2" charset="2"/>
              <a:buNone/>
            </a:pPr>
            <a:r>
              <a:rPr lang="pt-BR" b="0"/>
              <a:t>Cada um destes modelos tem vantagens e custos que devem ser cuidadosamente ponderados antes de qualquer decisão. Pesquisar entre congêneres pode ser muito valioso.</a:t>
            </a:r>
          </a:p>
        </p:txBody>
      </p:sp>
    </p:spTree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Conclusão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12876"/>
            <a:ext cx="8915400" cy="5040313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pt-BR" sz="2800" b="0"/>
              <a:t>A profissionalização administrativa dos escritórios brasileiros é inevitável. Auditorias e Consultorias já passaram por este mesmo processo e, como constatado pela Época, as grandes bancas já estão se modernizando.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pt-BR" sz="1200" b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pt-BR" sz="2800" b="0"/>
              <a:t>A história mostra que as empresas de maior sucesso são aquelas que se colocam na vanguarda das transformações. Isto foi verdade para as indústrias manufatureiras, para os bancos e para os grandes prestadores de serviços. Isto também será verdadeiro para os escritórios de advocacia, não importa o seu tamanho ou o modelo gerencial adotado. </a:t>
            </a:r>
            <a:r>
              <a:rPr lang="pt-BR" sz="2800" b="0">
                <a:solidFill>
                  <a:srgbClr val="FFFF99"/>
                </a:solidFill>
              </a:rPr>
              <a:t>Sair na frente é a chave para o sucesso</a:t>
            </a:r>
            <a:r>
              <a:rPr lang="pt-BR" sz="2800" b="0"/>
              <a:t>.</a:t>
            </a:r>
          </a:p>
        </p:txBody>
      </p:sp>
    </p:spTree>
  </p:cSld>
  <p:clrMapOvr>
    <a:masterClrMapping/>
  </p:clrMapOvr>
  <p:transition advTm="24000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-37234" y="-24"/>
            <a:ext cx="9943270" cy="6858024"/>
            <a:chOff x="-37234" y="-24"/>
            <a:chExt cx="9943270" cy="6858024"/>
          </a:xfrm>
        </p:grpSpPr>
        <p:pic>
          <p:nvPicPr>
            <p:cNvPr id="7" name="Picture 2" descr="C:\Users\Pi e John\Documents\João\Formulários\JT_site.apresentacao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7234" y="-24"/>
              <a:ext cx="9943270" cy="6858024"/>
            </a:xfrm>
            <a:prstGeom prst="rect">
              <a:avLst/>
            </a:prstGeom>
            <a:noFill/>
          </p:spPr>
        </p:pic>
        <p:sp>
          <p:nvSpPr>
            <p:cNvPr id="8" name="CaixaDeTexto 7"/>
            <p:cNvSpPr txBox="1"/>
            <p:nvPr/>
          </p:nvSpPr>
          <p:spPr>
            <a:xfrm>
              <a:off x="3881430" y="6264495"/>
              <a:ext cx="21352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>
                  <a:solidFill>
                    <a:srgbClr val="C6E4E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www.tellescorrea.com.br</a:t>
              </a:r>
              <a:endParaRPr lang="pt-BR" sz="1400" dirty="0">
                <a:solidFill>
                  <a:srgbClr val="C6E4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pouco de história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6"/>
            <a:ext cx="8915400" cy="5040313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/>
              <a:t> </a:t>
            </a:r>
            <a:r>
              <a:rPr lang="pt-BR" sz="2800"/>
              <a:t>A formação dos advogados, por ser de conteúdo muito abrangente, induziu, ao longo do tempo, estes profissionais a assumirem um rol de atividades por demais diversificadas em seus escritórios. As  conseqüências mais evidentes desta sobrecarga de trabalho são:</a:t>
            </a:r>
          </a:p>
          <a:p>
            <a:pPr marL="900113" lvl="1" indent="-357188">
              <a:buClr>
                <a:srgbClr val="FFCC99"/>
              </a:buClr>
              <a:buFont typeface="Wingdings" pitchFamily="2" charset="2"/>
              <a:buChar char="ü"/>
            </a:pPr>
            <a:r>
              <a:rPr lang="pt-BR" sz="2800">
                <a:solidFill>
                  <a:srgbClr val="FFCC99"/>
                </a:solidFill>
              </a:rPr>
              <a:t>Impossibilidade de aplicar técnicas administrativas mais modernas – não há tempo disponível para que os sócios atualizem-se;</a:t>
            </a:r>
          </a:p>
          <a:p>
            <a:pPr marL="900113" lvl="1" indent="-357188">
              <a:buClr>
                <a:srgbClr val="FFCC99"/>
              </a:buClr>
              <a:buFont typeface="Wingdings" pitchFamily="2" charset="2"/>
              <a:buChar char="ü"/>
            </a:pPr>
            <a:r>
              <a:rPr lang="pt-BR" sz="2800">
                <a:solidFill>
                  <a:srgbClr val="FFCC99"/>
                </a:solidFill>
              </a:rPr>
              <a:t>Permanência de um modelo personalista de gestão, calcado na figura do Sócio Sênior.</a:t>
            </a: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pouco de história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6"/>
            <a:ext cx="8915400" cy="5040313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/>
              <a:t> E quais os impactos percebidos sobre o </a:t>
            </a:r>
            <a:r>
              <a:rPr lang="pt-BR" i="1"/>
              <a:t>core business</a:t>
            </a:r>
            <a:r>
              <a:rPr lang="pt-BR"/>
              <a:t> – que, afinal, é o que importa? </a:t>
            </a:r>
          </a:p>
          <a:p>
            <a:pPr marL="900113" lvl="1" indent="-357188">
              <a:buFont typeface="Wingdings" pitchFamily="2" charset="2"/>
              <a:buChar char="ü"/>
            </a:pPr>
            <a:endParaRPr lang="pt-BR">
              <a:solidFill>
                <a:srgbClr val="FFCC99"/>
              </a:solidFill>
            </a:endParaRP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pouco de história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6"/>
            <a:ext cx="8915400" cy="5040313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/>
              <a:t> E quais os impactos percebidos sobre o </a:t>
            </a:r>
            <a:r>
              <a:rPr lang="pt-BR" i="1"/>
              <a:t>core business</a:t>
            </a:r>
            <a:r>
              <a:rPr lang="pt-BR"/>
              <a:t> – que, afinal, é o que importa? 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Escritórios descapitalizados;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pouco de história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6"/>
            <a:ext cx="8915400" cy="5040313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/>
              <a:t> E quais os impactos percebidos sobre o </a:t>
            </a:r>
            <a:r>
              <a:rPr lang="pt-BR" i="1"/>
              <a:t>core business</a:t>
            </a:r>
            <a:r>
              <a:rPr lang="pt-BR"/>
              <a:t> – que, afinal, é o que importa? 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Escritórios descapitalizados;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Falta de instrumentos – e de conceitos – básicos de acompanhamento e controle;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pouco de história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5300" y="1412876"/>
            <a:ext cx="8915400" cy="5040313"/>
          </a:xfrm>
          <a:prstGeom prst="rect">
            <a:avLst/>
          </a:prstGeom>
          <a:noFill/>
          <a:ln/>
        </p:spPr>
        <p:txBody>
          <a:bodyPr/>
          <a:lstStyle/>
          <a:p>
            <a:pPr marL="87313" indent="-87313">
              <a:buFont typeface="Wingdings" pitchFamily="2" charset="2"/>
              <a:buNone/>
            </a:pPr>
            <a:r>
              <a:rPr lang="pt-BR"/>
              <a:t> E quais os impactos percebidos sobre o </a:t>
            </a:r>
            <a:r>
              <a:rPr lang="pt-BR" i="1"/>
              <a:t>core business</a:t>
            </a:r>
            <a:r>
              <a:rPr lang="pt-BR"/>
              <a:t> – que, afinal, é o que importa? 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Escritórios descapitalizados;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Falta de instrumentos – e de conceitos – básicos de acompanhamento e controle;</a:t>
            </a:r>
          </a:p>
          <a:p>
            <a:pPr marL="900113" lvl="1" indent="-357188">
              <a:buFont typeface="Wingdings" pitchFamily="2" charset="2"/>
              <a:buChar char="ü"/>
            </a:pPr>
            <a:r>
              <a:rPr lang="pt-BR">
                <a:solidFill>
                  <a:srgbClr val="FFCC99"/>
                </a:solidFill>
              </a:rPr>
              <a:t>Falta de coerência entre os objetivos e as ações que deveriam conduzir o escritório a estes mesmos objetivos;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2874</TotalTime>
  <Words>2421</Words>
  <Application>Microsoft Office PowerPoint</Application>
  <PresentationFormat>Papel A4 (210 x 297 mm)</PresentationFormat>
  <Paragraphs>258</Paragraphs>
  <Slides>45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50" baseType="lpstr">
      <vt:lpstr>Arial</vt:lpstr>
      <vt:lpstr>Garamond</vt:lpstr>
      <vt:lpstr>Wingdings</vt:lpstr>
      <vt:lpstr>Verdana</vt:lpstr>
      <vt:lpstr>Design padrão</vt:lpstr>
      <vt:lpstr>Apresentação do PowerPoint</vt:lpstr>
      <vt:lpstr>Apresentação do PowerPoint</vt:lpstr>
      <vt:lpstr>Um pouco de história</vt:lpstr>
      <vt:lpstr>Um pouco de história</vt:lpstr>
      <vt:lpstr>Um pouco de história</vt:lpstr>
      <vt:lpstr>Um pouco de história</vt:lpstr>
      <vt:lpstr>Um pouco de história</vt:lpstr>
      <vt:lpstr>Um pouco de história</vt:lpstr>
      <vt:lpstr>Um pouco de história</vt:lpstr>
      <vt:lpstr>Um pouco de história</vt:lpstr>
      <vt:lpstr>O C.E.O. é uma panacéia?</vt:lpstr>
      <vt:lpstr>O C.E.O. é um panacéia?</vt:lpstr>
      <vt:lpstr>O C.E.O. é um panacéia?</vt:lpstr>
      <vt:lpstr>O C.E.O. é um panacéia?</vt:lpstr>
      <vt:lpstr>O C.E.O. é um panacéia?</vt:lpstr>
      <vt:lpstr>Tentando responder</vt:lpstr>
      <vt:lpstr>Tentando responder</vt:lpstr>
      <vt:lpstr>Tentando responder</vt:lpstr>
      <vt:lpstr>Tentando responder</vt:lpstr>
      <vt:lpstr>O ciclo P.E.R.A.</vt:lpstr>
      <vt:lpstr>O ciclo P.E.R.A.</vt:lpstr>
      <vt:lpstr>O ciclo P.E.R.A.</vt:lpstr>
      <vt:lpstr>O ciclo P.E.R.A.</vt:lpstr>
      <vt:lpstr>O ciclo P.E.R.A.</vt:lpstr>
      <vt:lpstr>O ciclo P.E.R.A.</vt:lpstr>
      <vt:lpstr>O ciclo P.E.R.A.</vt:lpstr>
      <vt:lpstr>O ciclo P.E.R.A.</vt:lpstr>
      <vt:lpstr>O ciclo P.E.R.A.</vt:lpstr>
      <vt:lpstr>O ciclo P.E.R.A.</vt:lpstr>
      <vt:lpstr>O ciclo P.E.R.A.</vt:lpstr>
      <vt:lpstr>O ciclo P.E.R.A.</vt:lpstr>
      <vt:lpstr>O ciclo P.E.R.A.</vt:lpstr>
      <vt:lpstr>O ciclo P.E.R.A.</vt:lpstr>
      <vt:lpstr>Como decidir?</vt:lpstr>
      <vt:lpstr>Como decidir?</vt:lpstr>
      <vt:lpstr>Como decidir?</vt:lpstr>
      <vt:lpstr>Como decidir?</vt:lpstr>
      <vt:lpstr>Como decidir?</vt:lpstr>
      <vt:lpstr>Como decidir?</vt:lpstr>
      <vt:lpstr>Como decidir?</vt:lpstr>
      <vt:lpstr>Como decidir?</vt:lpstr>
      <vt:lpstr>Como decidir?</vt:lpstr>
      <vt:lpstr>Como decidir?</vt:lpstr>
      <vt:lpstr>Conclusão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João Telles Correia Filho</dc:creator>
  <cp:lastModifiedBy>João Telles Corrêa Filho</cp:lastModifiedBy>
  <cp:revision>167</cp:revision>
  <dcterms:created xsi:type="dcterms:W3CDTF">2003-04-25T00:44:44Z</dcterms:created>
  <dcterms:modified xsi:type="dcterms:W3CDTF">2014-06-12T12:39:17Z</dcterms:modified>
</cp:coreProperties>
</file>